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411" r:id="rId4"/>
    <p:sldId id="418" r:id="rId5"/>
    <p:sldId id="414" r:id="rId6"/>
    <p:sldId id="419" r:id="rId7"/>
    <p:sldId id="413" r:id="rId8"/>
    <p:sldId id="412" r:id="rId9"/>
    <p:sldId id="415" r:id="rId10"/>
    <p:sldId id="416" r:id="rId11"/>
    <p:sldId id="417" r:id="rId12"/>
    <p:sldId id="379" r:id="rId13"/>
    <p:sldId id="381" r:id="rId14"/>
    <p:sldId id="382" r:id="rId15"/>
    <p:sldId id="383" r:id="rId16"/>
    <p:sldId id="409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8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Residue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4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contour integral using the residue theorem.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97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5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99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41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6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68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from the </a:t>
            </a:r>
            <a:r>
              <a:rPr lang="en-US" dirty="0" err="1"/>
              <a:t>Drude</a:t>
            </a:r>
            <a:r>
              <a:rPr lang="en-US" dirty="0"/>
              <a:t>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new homework while working on mid term exam.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review/introduce the basic ideas associated with complex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 consider the basic definitions and representations of a complex number.      Then we consider a function of complex numbers.    The Cauchy relationships follow  from the notion that a function that is differentiable in the complex plane must have consistent partial derivatives along the real and imaginary axes.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6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Notion of an analytic function and an example that satisfies the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6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non-analytic functions.    Special property of contour integrals about a function with a simple “pole”.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4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6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Contributions to a closed contour from various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tmouth.edu/~sullivan/22files/New%20Laplace%20Transform%20Table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1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9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Notes for Lecture 24: Chap. 7 </a:t>
            </a:r>
          </a:p>
          <a:p>
            <a:pPr algn="ctr"/>
            <a:r>
              <a:rPr lang="en-US" sz="3200" b="1" dirty="0"/>
              <a:t>&amp; App. A-D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Laplace transforms 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B6CBD-1A98-4F7F-BB63-6F5BCACD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21DAA-C745-3386-79F3-A41A1BA7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63984-409E-DD4B-99E6-ABE4A4E9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1FD51-9CDF-2591-16D5-7F9159B7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79" y="76200"/>
            <a:ext cx="5134841" cy="618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20C30-BF34-4214-8D96-BF8DBBE258C5}"/>
              </a:ext>
            </a:extLst>
          </p:cNvPr>
          <p:cNvSpPr txBox="1"/>
          <p:nvPr/>
        </p:nvSpPr>
        <p:spPr>
          <a:xfrm>
            <a:off x="152400" y="24447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Table of Laplace transforms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8292F-5CC0-3074-18DA-52BFAC88DE87}"/>
              </a:ext>
            </a:extLst>
          </p:cNvPr>
          <p:cNvSpPr txBox="1"/>
          <p:nvPr/>
        </p:nvSpPr>
        <p:spPr>
          <a:xfrm>
            <a:off x="457200" y="6087461"/>
            <a:ext cx="8358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3"/>
              </a:rPr>
              <a:t>https://www.dartmouth.edu/~sullivan/22files/New%20Laplace%20Transform%20Table.pdf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51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6DCCE-30EF-F9B4-1E90-531941F2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52E9-1090-B415-99AF-4B4D8C65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C5856-EB71-D3DA-6457-63B3100B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7ABF18-8921-1B80-0650-C9FC8D8606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676160" imgH="1180800" progId="Equation.3">
                  <p:embed/>
                </p:oleObj>
              </mc:Choice>
              <mc:Fallback>
                <p:oleObj name="数式" r:id="rId2" imgW="1676160" imgH="1180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91EC1E3-2813-2186-D6FD-6D6487889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06786"/>
              </p:ext>
            </p:extLst>
          </p:nvPr>
        </p:nvGraphicFramePr>
        <p:xfrm>
          <a:off x="762000" y="2603431"/>
          <a:ext cx="8027105" cy="37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11600" imgH="2857320" progId="Equation.DSMT4">
                  <p:embed/>
                </p:oleObj>
              </mc:Choice>
              <mc:Fallback>
                <p:oleObj name="Equation" r:id="rId4" imgW="5511600" imgH="2857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3431"/>
                        <a:ext cx="8027105" cy="37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77B9DB-C681-F1C4-12B9-E84704761859}"/>
              </a:ext>
            </a:extLst>
          </p:cNvPr>
          <p:cNvSpPr txBox="1"/>
          <p:nvPr/>
        </p:nvSpPr>
        <p:spPr>
          <a:xfrm>
            <a:off x="4495801" y="59668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evaluate these integrals, we need to use complex analysis.</a:t>
            </a:r>
          </a:p>
        </p:txBody>
      </p:sp>
    </p:spTree>
    <p:extLst>
      <p:ext uri="{BB962C8B-B14F-4D97-AF65-F5344CB8AC3E}">
        <p14:creationId xmlns:p14="http://schemas.microsoft.com/office/powerpoint/2010/main" val="319012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87CD3-7855-4420-9119-823660C3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D5835-64DF-4295-9E4A-FDDBC5F8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161DA-788D-43D1-8E81-5957A69C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3C925-40E2-4E3B-9C64-84477F8D54BD}"/>
              </a:ext>
            </a:extLst>
          </p:cNvPr>
          <p:cNvSpPr txBox="1"/>
          <p:nvPr/>
        </p:nvSpPr>
        <p:spPr>
          <a:xfrm>
            <a:off x="381000" y="28956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Introduction to complex variables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Basic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Notion of an analytic complex function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Cauchy integral theory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Analytic functions and functions with poles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Evaluating integrals of functions in the complex plane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4857B-C7FC-4E7B-5560-C879C28A6508}"/>
              </a:ext>
            </a:extLst>
          </p:cNvPr>
          <p:cNvSpPr txBox="1"/>
          <p:nvPr/>
        </p:nvSpPr>
        <p:spPr>
          <a:xfrm>
            <a:off x="228600" y="381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general – to calculate inverse Laplace transforms, we need to introduce concepts of complex numbers and contour integration</a:t>
            </a:r>
          </a:p>
        </p:txBody>
      </p:sp>
    </p:spTree>
    <p:extLst>
      <p:ext uri="{BB962C8B-B14F-4D97-AF65-F5344CB8AC3E}">
        <p14:creationId xmlns:p14="http://schemas.microsoft.com/office/powerpoint/2010/main" val="386651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90583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36955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7110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518240" imgH="1358640" progId="Equation.DSMT4">
                  <p:embed/>
                </p:oleObj>
              </mc:Choice>
              <mc:Fallback>
                <p:oleObj name="Equation" r:id="rId7" imgW="75182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1040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56488"/>
              </p:ext>
            </p:extLst>
          </p:nvPr>
        </p:nvGraphicFramePr>
        <p:xfrm>
          <a:off x="609601" y="3081069"/>
          <a:ext cx="5791200" cy="13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16320" imgH="977760" progId="Equation.DSMT4">
                  <p:embed/>
                </p:oleObj>
              </mc:Choice>
              <mc:Fallback>
                <p:oleObj name="Equation" r:id="rId5" imgW="4216320" imgH="977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1" y="3081069"/>
                        <a:ext cx="5791200" cy="134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" y="2658280"/>
            <a:ext cx="480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analytic functions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365653"/>
            <a:ext cx="495238" cy="76190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90064"/>
              </p:ext>
            </p:extLst>
          </p:nvPr>
        </p:nvGraphicFramePr>
        <p:xfrm>
          <a:off x="609601" y="4473528"/>
          <a:ext cx="70231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78080" imgH="1079280" progId="Equation.DSMT4">
                  <p:embed/>
                </p:oleObj>
              </mc:Choice>
              <mc:Fallback>
                <p:oleObj name="Equation" r:id="rId8" imgW="4978080" imgH="10792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1" y="4473528"/>
                        <a:ext cx="7023100" cy="152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105495"/>
            <a:ext cx="49523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non-analytic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644381"/>
              </p:ext>
            </p:extLst>
          </p:nvPr>
        </p:nvGraphicFramePr>
        <p:xfrm>
          <a:off x="838200" y="1143000"/>
          <a:ext cx="697831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240" imgH="482400" progId="Equation.DSMT4">
                  <p:embed/>
                </p:oleObj>
              </mc:Choice>
              <mc:Fallback>
                <p:oleObj name="Equation" r:id="rId3" imgW="2946240" imgH="482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6978316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28617"/>
              </p:ext>
            </p:extLst>
          </p:nvPr>
        </p:nvGraphicFramePr>
        <p:xfrm>
          <a:off x="4114800" y="2236728"/>
          <a:ext cx="47434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203040" progId="Equation.DSMT4">
                  <p:embed/>
                </p:oleObj>
              </mc:Choice>
              <mc:Fallback>
                <p:oleObj name="Equation" r:id="rId5" imgW="276840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236728"/>
                        <a:ext cx="4743450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97754"/>
              </p:ext>
            </p:extLst>
          </p:nvPr>
        </p:nvGraphicFramePr>
        <p:xfrm>
          <a:off x="736910" y="2584390"/>
          <a:ext cx="37077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228600" progId="Equation.DSMT4">
                  <p:embed/>
                </p:oleObj>
              </mc:Choice>
              <mc:Fallback>
                <p:oleObj name="Equation" r:id="rId7" imgW="12315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910" y="2584390"/>
                        <a:ext cx="37077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6202"/>
              </p:ext>
            </p:extLst>
          </p:nvPr>
        </p:nvGraphicFramePr>
        <p:xfrm>
          <a:off x="4444690" y="2927290"/>
          <a:ext cx="38957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73040" imgH="431640" progId="Equation.DSMT4">
                  <p:embed/>
                </p:oleObj>
              </mc:Choice>
              <mc:Fallback>
                <p:oleObj name="Equation" r:id="rId9" imgW="227304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4690" y="2927290"/>
                        <a:ext cx="389572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88343"/>
              </p:ext>
            </p:extLst>
          </p:nvPr>
        </p:nvGraphicFramePr>
        <p:xfrm>
          <a:off x="709613" y="4068763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238200" imgH="1104840" progId="Equation.DSMT4">
                  <p:embed/>
                </p:oleObj>
              </mc:Choice>
              <mc:Fallback>
                <p:oleObj name="Equation" r:id="rId11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9613" y="4068763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881D1-96FD-4DFA-8B99-49C4E30C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FD56C-0A71-4DBA-955B-05EE6842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AEAF9-18F3-47AE-BBE3-24FE153F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C3A694-C07D-4ACE-8855-0349E1796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72213"/>
              </p:ext>
            </p:extLst>
          </p:nvPr>
        </p:nvGraphicFramePr>
        <p:xfrm>
          <a:off x="609600" y="304800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1104840" progId="Equation.DSMT4">
                  <p:embed/>
                </p:oleObj>
              </mc:Choice>
              <mc:Fallback>
                <p:oleObj name="Equation" r:id="rId3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04800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1C5BF96-5F08-4A95-9746-1721E5212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89794"/>
              </p:ext>
            </p:extLst>
          </p:nvPr>
        </p:nvGraphicFramePr>
        <p:xfrm>
          <a:off x="533400" y="3048732"/>
          <a:ext cx="8447088" cy="246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720" imgH="1371600" progId="Equation.DSMT4">
                  <p:embed/>
                </p:oleObj>
              </mc:Choice>
              <mc:Fallback>
                <p:oleObj name="Equation" r:id="rId5" imgW="469872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048732"/>
                        <a:ext cx="8447088" cy="246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55023-5678-4A4B-9A77-EBC41A81FC5E}"/>
              </a:ext>
            </a:extLst>
          </p:cNvPr>
          <p:cNvSpPr txBox="1"/>
          <p:nvPr/>
        </p:nvSpPr>
        <p:spPr>
          <a:xfrm>
            <a:off x="1466850" y="5311774"/>
            <a:ext cx="245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Integration does not include </a:t>
            </a:r>
            <a:r>
              <a:rPr lang="en-US" sz="2400" i="1" dirty="0" err="1">
                <a:latin typeface="+mj-lt"/>
              </a:rPr>
              <a:t>z</a:t>
            </a:r>
            <a:r>
              <a:rPr lang="en-US" sz="2400" i="1" baseline="-25000" dirty="0" err="1">
                <a:latin typeface="+mj-lt"/>
              </a:rPr>
              <a:t>p</a:t>
            </a:r>
            <a:endParaRPr lang="en-US" sz="2400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D0027-ACA4-484A-8231-C18BFC4AC608}"/>
              </a:ext>
            </a:extLst>
          </p:cNvPr>
          <p:cNvSpPr txBox="1"/>
          <p:nvPr/>
        </p:nvSpPr>
        <p:spPr>
          <a:xfrm>
            <a:off x="4693444" y="5311775"/>
            <a:ext cx="254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Integration does include </a:t>
            </a:r>
            <a:r>
              <a:rPr lang="en-US" sz="2400" i="1" dirty="0" err="1">
                <a:latin typeface="+mj-lt"/>
              </a:rPr>
              <a:t>z</a:t>
            </a:r>
            <a:r>
              <a:rPr lang="en-US" sz="2400" i="1" baseline="-25000" dirty="0" err="1">
                <a:latin typeface="+mj-lt"/>
              </a:rPr>
              <a:t>p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7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3400" y="838200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2000" y="3581400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12362"/>
              </p:ext>
            </p:extLst>
          </p:nvPr>
        </p:nvGraphicFramePr>
        <p:xfrm>
          <a:off x="7872485" y="3627407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485" y="3627407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05702"/>
              </p:ext>
            </p:extLst>
          </p:nvPr>
        </p:nvGraphicFramePr>
        <p:xfrm>
          <a:off x="4472085" y="675369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2085" y="675369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6764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35857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197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651" y="24786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38"/>
              </p:ext>
            </p:extLst>
          </p:nvPr>
        </p:nvGraphicFramePr>
        <p:xfrm>
          <a:off x="1790189" y="1674595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0189" y="1674595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78117"/>
              </p:ext>
            </p:extLst>
          </p:nvPr>
        </p:nvGraphicFramePr>
        <p:xfrm>
          <a:off x="3096702" y="3951969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6702" y="3951969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07465"/>
              </p:ext>
            </p:extLst>
          </p:nvPr>
        </p:nvGraphicFramePr>
        <p:xfrm>
          <a:off x="4546121" y="2406710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121" y="2406710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60959"/>
              </p:ext>
            </p:extLst>
          </p:nvPr>
        </p:nvGraphicFramePr>
        <p:xfrm>
          <a:off x="4953000" y="4648200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648200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76506"/>
              </p:ext>
            </p:extLst>
          </p:nvPr>
        </p:nvGraphicFramePr>
        <p:xfrm>
          <a:off x="5301255" y="2085975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533160" progId="Equation.DSMT4">
                  <p:embed/>
                </p:oleObj>
              </mc:Choice>
              <mc:Fallback>
                <p:oleObj name="Equation" r:id="rId12" imgW="1257120" imgH="533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1255" y="2085975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836762" y="1173192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03825" y="1219200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28294"/>
              </p:ext>
            </p:extLst>
          </p:nvPr>
        </p:nvGraphicFramePr>
        <p:xfrm>
          <a:off x="79130" y="199595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130" y="199595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668438" y="1575713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 contribution</a:t>
            </a:r>
          </a:p>
        </p:txBody>
      </p:sp>
      <p:cxnSp>
        <p:nvCxnSpPr>
          <p:cNvPr id="29" name="Straight Arrow Connector 28"/>
          <p:cNvCxnSpPr>
            <a:stCxn id="23" idx="13"/>
            <a:endCxn id="23" idx="26"/>
          </p:cNvCxnSpPr>
          <p:nvPr/>
        </p:nvCxnSpPr>
        <p:spPr>
          <a:xfrm flipH="1" flipV="1">
            <a:off x="6642340" y="1518249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2110" y="5473640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68203" y="49443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352800" y="1214260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43"/>
            <a:endCxn id="25" idx="49"/>
          </p:cNvCxnSpPr>
          <p:nvPr/>
        </p:nvCxnSpPr>
        <p:spPr>
          <a:xfrm>
            <a:off x="2924355" y="3177490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800605" y="1234911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10000"/>
              </p:ext>
            </p:extLst>
          </p:nvPr>
        </p:nvGraphicFramePr>
        <p:xfrm>
          <a:off x="944562" y="2316866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304560" progId="Equation.DSMT4">
                  <p:embed/>
                </p:oleObj>
              </mc:Choice>
              <mc:Fallback>
                <p:oleObj name="Equation" r:id="rId16" imgW="101592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562" y="2316866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>
            <a:stCxn id="38" idx="79"/>
          </p:cNvCxnSpPr>
          <p:nvPr/>
        </p:nvCxnSpPr>
        <p:spPr>
          <a:xfrm flipV="1">
            <a:off x="1706252" y="3091132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0"/>
            <a:endCxn id="38" idx="36"/>
          </p:cNvCxnSpPr>
          <p:nvPr/>
        </p:nvCxnSpPr>
        <p:spPr>
          <a:xfrm flipH="1">
            <a:off x="1611984" y="1253765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9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8904"/>
              </p:ext>
            </p:extLst>
          </p:nvPr>
        </p:nvGraphicFramePr>
        <p:xfrm>
          <a:off x="0" y="757535"/>
          <a:ext cx="9166225" cy="44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51360" imgH="2361960" progId="Equation.DSMT4">
                  <p:embed/>
                </p:oleObj>
              </mc:Choice>
              <mc:Fallback>
                <p:oleObj name="Equation" r:id="rId3" imgW="4851360" imgH="2361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57535"/>
                        <a:ext cx="9166225" cy="446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42A0E0-910B-4EB1-9F47-1CEB41186CEC}"/>
              </a:ext>
            </a:extLst>
          </p:cNvPr>
          <p:cNvSpPr txBox="1"/>
          <p:nvPr/>
        </p:nvSpPr>
        <p:spPr>
          <a:xfrm>
            <a:off x="152400" y="5638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following examples   </a:t>
            </a:r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42566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15361"/>
              </p:ext>
            </p:extLst>
          </p:nvPr>
        </p:nvGraphicFramePr>
        <p:xfrm>
          <a:off x="2371725" y="13799"/>
          <a:ext cx="631507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457200" progId="Equation.DSMT4">
                  <p:embed/>
                </p:oleObj>
              </mc:Choice>
              <mc:Fallback>
                <p:oleObj name="Equation" r:id="rId3" imgW="24634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13799"/>
                        <a:ext cx="6315075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869680" cy="3581400"/>
            <a:chOff x="228600" y="2667000"/>
            <a:chExt cx="886968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8260080" cy="3581400"/>
              <a:chOff x="838200" y="2667000"/>
              <a:chExt cx="826008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74004"/>
              </p:ext>
            </p:extLst>
          </p:nvPr>
        </p:nvGraphicFramePr>
        <p:xfrm>
          <a:off x="79057" y="3164254"/>
          <a:ext cx="8848725" cy="326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81680" imgH="2501640" progId="Equation.DSMT4">
                  <p:embed/>
                </p:oleObj>
              </mc:Choice>
              <mc:Fallback>
                <p:oleObj name="Equation" r:id="rId5" imgW="6781680" imgH="250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" y="3164254"/>
                        <a:ext cx="8848725" cy="3264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20000" y="3657600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</a:t>
            </a:r>
          </a:p>
          <a:p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52646E-6CD0-E648-49B0-7134DD9E7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8534400" cy="4419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769390-DF22-ECC9-A764-D85288C436D4}"/>
              </a:ext>
            </a:extLst>
          </p:cNvPr>
          <p:cNvSpPr/>
          <p:nvPr/>
        </p:nvSpPr>
        <p:spPr>
          <a:xfrm>
            <a:off x="457200" y="4114800"/>
            <a:ext cx="8077200" cy="38100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67600"/>
              </p:ext>
            </p:extLst>
          </p:nvPr>
        </p:nvGraphicFramePr>
        <p:xfrm>
          <a:off x="344854" y="888578"/>
          <a:ext cx="784469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1981080" progId="Equation.DSMT4">
                  <p:embed/>
                </p:oleObj>
              </mc:Choice>
              <mc:Fallback>
                <p:oleObj name="Equation" r:id="rId3" imgW="3708360" imgH="1981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54" y="888578"/>
                        <a:ext cx="7844692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81FCF7-6979-489B-8382-F698FE253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72263"/>
              </p:ext>
            </p:extLst>
          </p:nvPr>
        </p:nvGraphicFramePr>
        <p:xfrm>
          <a:off x="3659673" y="465013"/>
          <a:ext cx="5027127" cy="106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8920" imgH="457200" progId="Equation.DSMT4">
                  <p:embed/>
                </p:oleObj>
              </mc:Choice>
              <mc:Fallback>
                <p:oleObj name="Equation" r:id="rId5" imgW="2158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9673" y="465013"/>
                        <a:ext cx="5027127" cy="106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43B42E-EB14-471A-AC35-EBD81EBB0559}"/>
              </a:ext>
            </a:extLst>
          </p:cNvPr>
          <p:cNvSpPr txBox="1"/>
          <p:nvPr/>
        </p:nvSpPr>
        <p:spPr>
          <a:xfrm>
            <a:off x="228600" y="514264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Could we have chosen the contour in the lower half plane?</a:t>
            </a:r>
          </a:p>
          <a:p>
            <a:pPr lvl="1"/>
            <a:r>
              <a:rPr lang="en-US" sz="2400" dirty="0">
                <a:latin typeface="+mj-lt"/>
              </a:rPr>
              <a:t>a.  Yes             b.  No</a:t>
            </a:r>
          </a:p>
        </p:txBody>
      </p:sp>
    </p:spTree>
    <p:extLst>
      <p:ext uri="{BB962C8B-B14F-4D97-AF65-F5344CB8AC3E}">
        <p14:creationId xmlns:p14="http://schemas.microsoft.com/office/powerpoint/2010/main" val="150511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16" t="49949" r="4519" b="24668"/>
          <a:stretch/>
        </p:blipFill>
        <p:spPr>
          <a:xfrm>
            <a:off x="3276600" y="311582"/>
            <a:ext cx="4615070" cy="150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45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62877"/>
              </p:ext>
            </p:extLst>
          </p:nvPr>
        </p:nvGraphicFramePr>
        <p:xfrm>
          <a:off x="673100" y="2007902"/>
          <a:ext cx="7797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13120" imgH="1079280" progId="Equation.DSMT4">
                  <p:embed/>
                </p:oleObj>
              </mc:Choice>
              <mc:Fallback>
                <p:oleObj name="Equation" r:id="rId4" imgW="5613120" imgH="1079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2007902"/>
                        <a:ext cx="77978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98120" y="3657600"/>
            <a:ext cx="8869680" cy="3048000"/>
            <a:chOff x="228600" y="2667000"/>
            <a:chExt cx="8869680" cy="3048000"/>
          </a:xfrm>
        </p:grpSpPr>
        <p:sp>
          <p:nvSpPr>
            <p:cNvPr id="10" name="Oval 9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4140642" y="442622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40642" y="486224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09074"/>
              </p:ext>
            </p:extLst>
          </p:nvPr>
        </p:nvGraphicFramePr>
        <p:xfrm>
          <a:off x="2919080" y="990600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9080" y="990600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4750"/>
              </p:ext>
            </p:extLst>
          </p:nvPr>
        </p:nvGraphicFramePr>
        <p:xfrm>
          <a:off x="1368107" y="5724525"/>
          <a:ext cx="5813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76360" imgH="419040" progId="Equation.DSMT4">
                  <p:embed/>
                </p:oleObj>
              </mc:Choice>
              <mc:Fallback>
                <p:oleObj name="Equation" r:id="rId8" imgW="3276360" imgH="419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8107" y="5724525"/>
                        <a:ext cx="58134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00" y="2919596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</a:t>
            </a:r>
          </a:p>
          <a:p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42802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2711"/>
              </p:ext>
            </p:extLst>
          </p:nvPr>
        </p:nvGraphicFramePr>
        <p:xfrm>
          <a:off x="838200" y="762000"/>
          <a:ext cx="65801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1777680" progId="Equation.DSMT4">
                  <p:embed/>
                </p:oleObj>
              </mc:Choice>
              <mc:Fallback>
                <p:oleObj name="Equation" r:id="rId3" imgW="4736880" imgH="1777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62000"/>
                        <a:ext cx="6580187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2634C1-6263-4D21-BA8A-0B5552B47727}"/>
              </a:ext>
            </a:extLst>
          </p:cNvPr>
          <p:cNvSpPr txBox="1"/>
          <p:nvPr/>
        </p:nvSpPr>
        <p:spPr>
          <a:xfrm>
            <a:off x="266700" y="3733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Could we have chosen the contour in the lower half plane?</a:t>
            </a:r>
          </a:p>
          <a:p>
            <a:pPr lvl="1"/>
            <a:r>
              <a:rPr lang="en-US" sz="2400" dirty="0">
                <a:latin typeface="+mj-lt"/>
              </a:rPr>
              <a:t>a.  Yes             b.  No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05A1D9-7CC6-4047-9306-19CC1EA51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01939"/>
              </p:ext>
            </p:extLst>
          </p:nvPr>
        </p:nvGraphicFramePr>
        <p:xfrm>
          <a:off x="914400" y="5248408"/>
          <a:ext cx="4776864" cy="9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457200" progId="Equation.DSMT4">
                  <p:embed/>
                </p:oleObj>
              </mc:Choice>
              <mc:Fallback>
                <p:oleObj name="Equation" r:id="rId5" imgW="232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5248408"/>
                        <a:ext cx="4776864" cy="9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10/30/2017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711  Fall 2017 -- Lecture 25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9149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97357"/>
              </p:ext>
            </p:extLst>
          </p:nvPr>
        </p:nvGraphicFramePr>
        <p:xfrm>
          <a:off x="1716088" y="1477963"/>
          <a:ext cx="56276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080" imgH="1079280" progId="Equation.DSMT4">
                  <p:embed/>
                </p:oleObj>
              </mc:Choice>
              <mc:Fallback>
                <p:oleObj name="Equation" r:id="rId3" imgW="4051080" imgH="10792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088" y="1477963"/>
                        <a:ext cx="5627687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8120" y="3184525"/>
            <a:ext cx="8869680" cy="3048000"/>
            <a:chOff x="228600" y="2667000"/>
            <a:chExt cx="8869680" cy="3048000"/>
          </a:xfrm>
        </p:grpSpPr>
        <p:sp>
          <p:nvSpPr>
            <p:cNvPr id="11" name="Oval 10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4152900" y="41370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96426"/>
              </p:ext>
            </p:extLst>
          </p:nvPr>
        </p:nvGraphicFramePr>
        <p:xfrm>
          <a:off x="2919080" y="517525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15640" progId="Equation.DSMT4">
                  <p:embed/>
                </p:oleObj>
              </mc:Choice>
              <mc:Fallback>
                <p:oleObj name="Equation" r:id="rId5" imgW="330120" imgH="2156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9080" y="517525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55937"/>
              </p:ext>
            </p:extLst>
          </p:nvPr>
        </p:nvGraphicFramePr>
        <p:xfrm>
          <a:off x="1830388" y="5251450"/>
          <a:ext cx="48910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55800" imgH="419040" progId="Equation.DSMT4">
                  <p:embed/>
                </p:oleObj>
              </mc:Choice>
              <mc:Fallback>
                <p:oleObj name="Equation" r:id="rId7" imgW="275580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0388" y="5251450"/>
                        <a:ext cx="489108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11727"/>
              </p:ext>
            </p:extLst>
          </p:nvPr>
        </p:nvGraphicFramePr>
        <p:xfrm>
          <a:off x="3616705" y="235772"/>
          <a:ext cx="4430015" cy="9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49280" imgH="672840" progId="Equation.DSMT4">
                  <p:embed/>
                </p:oleObj>
              </mc:Choice>
              <mc:Fallback>
                <p:oleObj name="Equation" r:id="rId9" imgW="3149280" imgH="6728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6705" y="235772"/>
                        <a:ext cx="4430015" cy="94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99344" y="4003073"/>
            <a:ext cx="125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ia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0960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31036"/>
              </p:ext>
            </p:extLst>
          </p:nvPr>
        </p:nvGraphicFramePr>
        <p:xfrm>
          <a:off x="665163" y="455613"/>
          <a:ext cx="781367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080" imgH="2768400" progId="Equation.DSMT4">
                  <p:embed/>
                </p:oleObj>
              </mc:Choice>
              <mc:Fallback>
                <p:oleObj name="Equation" r:id="rId3" imgW="4051080" imgH="2768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163" y="455613"/>
                        <a:ext cx="7813675" cy="533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684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F41B2-4056-4684-B054-A6A503E2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D9167-E0BF-45C8-A8E1-49500054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6A542-8D0E-481E-9A66-7C756508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9B5211-6E44-4E3D-A835-48566E30F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69852"/>
              </p:ext>
            </p:extLst>
          </p:nvPr>
        </p:nvGraphicFramePr>
        <p:xfrm>
          <a:off x="120496" y="304800"/>
          <a:ext cx="8903007" cy="12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685800" progId="Equation.DSMT4">
                  <p:embed/>
                </p:oleObj>
              </mc:Choice>
              <mc:Fallback>
                <p:oleObj name="Equation" r:id="rId3" imgW="47368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9B5211-6E44-4E3D-A835-48566E30F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6" y="304800"/>
                        <a:ext cx="8903007" cy="128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FDD92D8-E7DA-4FC4-96AA-7CDAEAD632DB}"/>
              </a:ext>
            </a:extLst>
          </p:cNvPr>
          <p:cNvSpPr/>
          <p:nvPr/>
        </p:nvSpPr>
        <p:spPr>
          <a:xfrm>
            <a:off x="768196" y="2514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42B32-B3B3-4F3F-91EA-3FFE31596395}"/>
              </a:ext>
            </a:extLst>
          </p:cNvPr>
          <p:cNvSpPr/>
          <p:nvPr/>
        </p:nvSpPr>
        <p:spPr>
          <a:xfrm>
            <a:off x="120496" y="3429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131E15-46CD-47E8-8E09-2DD8E42A33D4}"/>
              </a:ext>
            </a:extLst>
          </p:cNvPr>
          <p:cNvGrpSpPr/>
          <p:nvPr/>
        </p:nvGrpSpPr>
        <p:grpSpPr>
          <a:xfrm>
            <a:off x="730096" y="1905000"/>
            <a:ext cx="8260080" cy="2209801"/>
            <a:chOff x="838200" y="2667000"/>
            <a:chExt cx="8260080" cy="220980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4D46D4-489A-4FB5-B632-91E56C91764D}"/>
                </a:ext>
              </a:extLst>
            </p:cNvPr>
            <p:cNvCxnSpPr/>
            <p:nvPr/>
          </p:nvCxnSpPr>
          <p:spPr>
            <a:xfrm flipV="1">
              <a:off x="4297680" y="2743200"/>
              <a:ext cx="762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17A4BB-60DF-4650-91C6-02DE206E313B}"/>
                </a:ext>
              </a:extLst>
            </p:cNvPr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73312B-B67C-463D-A993-AF51AC49EADE}"/>
                </a:ext>
              </a:extLst>
            </p:cNvPr>
            <p:cNvSpPr txBox="1"/>
            <p:nvPr/>
          </p:nvSpPr>
          <p:spPr>
            <a:xfrm>
              <a:off x="7802880" y="4419601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Re(z)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CF2A31-D96C-41F1-8CE5-F8DA6A06B6E5}"/>
                </a:ext>
              </a:extLst>
            </p:cNvPr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Im</a:t>
              </a:r>
              <a:r>
                <a:rPr lang="en-US" sz="2400" dirty="0">
                  <a:latin typeface="+mj-lt"/>
                </a:rPr>
                <a:t>(z)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5F5B49-0961-45FF-A5FA-FD137F9F9AD4}"/>
              </a:ext>
            </a:extLst>
          </p:cNvPr>
          <p:cNvCxnSpPr/>
          <p:nvPr/>
        </p:nvCxnSpPr>
        <p:spPr>
          <a:xfrm>
            <a:off x="730096" y="3429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ACAE537-EE47-4B3E-B607-B38B940200D3}"/>
              </a:ext>
            </a:extLst>
          </p:cNvPr>
          <p:cNvSpPr/>
          <p:nvPr/>
        </p:nvSpPr>
        <p:spPr>
          <a:xfrm>
            <a:off x="28956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BDA2B3-2B8E-4B85-B967-33FCDE05DD81}"/>
              </a:ext>
            </a:extLst>
          </p:cNvPr>
          <p:cNvSpPr/>
          <p:nvPr/>
        </p:nvSpPr>
        <p:spPr>
          <a:xfrm>
            <a:off x="52578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03C89CE-61DF-4B0B-9A5A-6F9786372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47101"/>
              </p:ext>
            </p:extLst>
          </p:nvPr>
        </p:nvGraphicFramePr>
        <p:xfrm>
          <a:off x="5534359" y="3505200"/>
          <a:ext cx="871213" cy="72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03C89CE-61DF-4B0B-9A5A-6F9786372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4359" y="3505200"/>
                        <a:ext cx="871213" cy="72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5AA273B-88D7-43A7-9B33-CFC8B595E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71606"/>
              </p:ext>
            </p:extLst>
          </p:nvPr>
        </p:nvGraphicFramePr>
        <p:xfrm>
          <a:off x="1760701" y="3455999"/>
          <a:ext cx="1134899" cy="79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5AA273B-88D7-43A7-9B33-CFC8B595E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0701" y="3455999"/>
                        <a:ext cx="1134899" cy="79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6037392A-15EA-4AC4-8AA4-A58A2F47FB08}"/>
              </a:ext>
            </a:extLst>
          </p:cNvPr>
          <p:cNvSpPr/>
          <p:nvPr/>
        </p:nvSpPr>
        <p:spPr>
          <a:xfrm>
            <a:off x="768196" y="2528959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612D70-2F4B-417F-89AB-E050C2012A10}"/>
              </a:ext>
            </a:extLst>
          </p:cNvPr>
          <p:cNvCxnSpPr>
            <a:cxnSpLocks/>
          </p:cNvCxnSpPr>
          <p:nvPr/>
        </p:nvCxnSpPr>
        <p:spPr>
          <a:xfrm flipH="1" flipV="1">
            <a:off x="5804026" y="2590851"/>
            <a:ext cx="431547" cy="69605"/>
          </a:xfrm>
          <a:prstGeom prst="straightConnector1">
            <a:avLst/>
          </a:prstGeom>
          <a:ln w="508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50B0DC-6F0A-4464-B503-E025C1B5EEF6}"/>
              </a:ext>
            </a:extLst>
          </p:cNvPr>
          <p:cNvCxnSpPr>
            <a:cxnSpLocks/>
          </p:cNvCxnSpPr>
          <p:nvPr/>
        </p:nvCxnSpPr>
        <p:spPr>
          <a:xfrm flipH="1">
            <a:off x="6099348" y="4197545"/>
            <a:ext cx="453852" cy="76132"/>
          </a:xfrm>
          <a:prstGeom prst="straightConnector1">
            <a:avLst/>
          </a:prstGeom>
          <a:ln w="508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FC01228-D557-4564-AFC7-67500AA79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78357"/>
              </p:ext>
            </p:extLst>
          </p:nvPr>
        </p:nvGraphicFramePr>
        <p:xfrm>
          <a:off x="6134633" y="1504635"/>
          <a:ext cx="2967885" cy="123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800" imgH="672840" progId="Equation.DSMT4">
                  <p:embed/>
                </p:oleObj>
              </mc:Choice>
              <mc:Fallback>
                <p:oleObj name="Equation" r:id="rId9" imgW="1612800" imgH="6728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FC01228-D557-4564-AFC7-67500AA79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4633" y="1504635"/>
                        <a:ext cx="2967885" cy="1238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1ED6E26-ED4E-48AC-85B4-DFDC207FB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19691"/>
              </p:ext>
            </p:extLst>
          </p:nvPr>
        </p:nvGraphicFramePr>
        <p:xfrm>
          <a:off x="6061405" y="4572000"/>
          <a:ext cx="2944513" cy="123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00200" imgH="672840" progId="Equation.DSMT4">
                  <p:embed/>
                </p:oleObj>
              </mc:Choice>
              <mc:Fallback>
                <p:oleObj name="Equation" r:id="rId11" imgW="1600200" imgH="6728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1ED6E26-ED4E-48AC-85B4-DFDC207FB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1405" y="4572000"/>
                        <a:ext cx="2944513" cy="123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535A22B-D58D-435B-A36E-C664B8041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267221"/>
              </p:ext>
            </p:extLst>
          </p:nvPr>
        </p:nvGraphicFramePr>
        <p:xfrm>
          <a:off x="990600" y="4724400"/>
          <a:ext cx="2286000" cy="112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27000" imgH="457200" progId="Equation.DSMT4">
                  <p:embed/>
                </p:oleObj>
              </mc:Choice>
              <mc:Fallback>
                <p:oleObj name="Equation" r:id="rId13" imgW="927000" imgH="457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535A22B-D58D-435B-A36E-C664B8041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0600" y="4724400"/>
                        <a:ext cx="2286000" cy="112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7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1F4C3-1C3A-4ED2-9180-3A6391B5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BDC77-2290-4F14-9B18-4559169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0FE84-FD54-4E00-8FA2-5069F795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720CB4-370E-4E6D-B3F9-91C1BE3C0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905549"/>
              </p:ext>
            </p:extLst>
          </p:nvPr>
        </p:nvGraphicFramePr>
        <p:xfrm>
          <a:off x="120496" y="304800"/>
          <a:ext cx="8903007" cy="12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685800" progId="Equation.DSMT4">
                  <p:embed/>
                </p:oleObj>
              </mc:Choice>
              <mc:Fallback>
                <p:oleObj name="Equation" r:id="rId3" imgW="47368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720CB4-370E-4E6D-B3F9-91C1BE3C0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6" y="304800"/>
                        <a:ext cx="8903007" cy="128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61C6FA-C4AD-4B27-BEC8-A2364183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53053"/>
              </p:ext>
            </p:extLst>
          </p:nvPr>
        </p:nvGraphicFramePr>
        <p:xfrm>
          <a:off x="657227" y="2514600"/>
          <a:ext cx="696277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685800" progId="Equation.DSMT4">
                  <p:embed/>
                </p:oleObj>
              </mc:Choice>
              <mc:Fallback>
                <p:oleObj name="Equation" r:id="rId5" imgW="2184120" imgH="685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61C6FA-C4AD-4B27-BEC8-A23641838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227" y="2514600"/>
                        <a:ext cx="6962773" cy="218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41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A6603-4B14-49CC-9D53-BE82F0A4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283C3-A0F6-4F08-992E-B089A3CE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409A9-CFAA-461F-9351-7F2D9010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D9528-7468-DA33-8F08-859B63A79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894906" cy="46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9538A-5968-DA5E-35D5-71267740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BDC6A-3170-ABD1-9273-4620E013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5E03B-5795-E254-1E9B-AD382092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EBAFF2-B3CA-59E2-B261-6E81521C8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37688"/>
              </p:ext>
            </p:extLst>
          </p:nvPr>
        </p:nvGraphicFramePr>
        <p:xfrm>
          <a:off x="914400" y="1295400"/>
          <a:ext cx="6805612" cy="298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5089" imgH="2223663" progId="Equation.DSMT4">
                  <p:embed/>
                </p:oleObj>
              </mc:Choice>
              <mc:Fallback>
                <p:oleObj name="Equation" r:id="rId2" imgW="5075089" imgH="22236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6805612" cy="2982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0FAC4D-A616-EA3A-8840-114C9A49F8D5}"/>
              </a:ext>
            </a:extLst>
          </p:cNvPr>
          <p:cNvSpPr txBox="1"/>
          <p:nvPr/>
        </p:nvSpPr>
        <p:spPr>
          <a:xfrm>
            <a:off x="1524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Last time, we introduced the Fourier Transform 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AF893-F25A-705A-4D5E-C11ED8DF77C0}"/>
              </a:ext>
            </a:extLst>
          </p:cNvPr>
          <p:cNvSpPr txBox="1"/>
          <p:nvPr/>
        </p:nvSpPr>
        <p:spPr>
          <a:xfrm>
            <a:off x="457200" y="4648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this lecture, we will discuss a similar concept – the Laplace Transform.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23587E-1E3B-FE0A-F587-1105993F7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960000"/>
              </p:ext>
            </p:extLst>
          </p:nvPr>
        </p:nvGraphicFramePr>
        <p:xfrm>
          <a:off x="4876800" y="2519065"/>
          <a:ext cx="413173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2519065"/>
                        <a:ext cx="4131733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031F57F-C9EF-8DA2-D3C9-4FE98F926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091050"/>
              </p:ext>
            </p:extLst>
          </p:nvPr>
        </p:nvGraphicFramePr>
        <p:xfrm>
          <a:off x="4343400" y="5192152"/>
          <a:ext cx="2321471" cy="74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190440" progId="Equation.DSMT4">
                  <p:embed/>
                </p:oleObj>
              </mc:Choice>
              <mc:Fallback>
                <p:oleObj name="Equation" r:id="rId6" imgW="596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5192152"/>
                        <a:ext cx="2321471" cy="740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19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674EC-85CE-83E8-70CB-7DB267E4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E1FB2-70EB-8E4A-4707-7F1AC2B6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A6407-F297-F431-3F8C-F68DF0BD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5096B-6475-0711-88A1-4327C2C80C42}"/>
              </a:ext>
            </a:extLst>
          </p:cNvPr>
          <p:cNvSpPr txBox="1"/>
          <p:nvPr/>
        </p:nvSpPr>
        <p:spPr>
          <a:xfrm>
            <a:off x="304800" y="381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brief introduction to Laplace transforms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D1BB72-BAA7-7282-5014-229BE3EEF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43604"/>
              </p:ext>
            </p:extLst>
          </p:nvPr>
        </p:nvGraphicFramePr>
        <p:xfrm>
          <a:off x="163339" y="1066800"/>
          <a:ext cx="8817321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87640" imgH="2565360" progId="Equation.DSMT4">
                  <p:embed/>
                </p:oleObj>
              </mc:Choice>
              <mc:Fallback>
                <p:oleObj name="Equation" r:id="rId2" imgW="478764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339" y="1066800"/>
                        <a:ext cx="8817321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64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2FA1D-2DED-0396-D990-5D386F17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B7D06-15EA-3EB7-E273-0383014B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498E-8B80-D40E-E25F-D592CA4D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1258E86-D95C-F452-3365-445546CC3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10638"/>
              </p:ext>
            </p:extLst>
          </p:nvPr>
        </p:nvGraphicFramePr>
        <p:xfrm>
          <a:off x="457200" y="1447800"/>
          <a:ext cx="8559800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47960" imgH="1650960" progId="Equation.DSMT4">
                  <p:embed/>
                </p:oleObj>
              </mc:Choice>
              <mc:Fallback>
                <p:oleObj name="Equation" r:id="rId2" imgW="4647960" imgH="1650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8D1BB72-BAA7-7282-5014-229BE3EEF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447800"/>
                        <a:ext cx="8559800" cy="304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F77B55-AEC9-B343-9F15-240C579F4776}"/>
              </a:ext>
            </a:extLst>
          </p:cNvPr>
          <p:cNvSpPr txBox="1"/>
          <p:nvPr/>
        </p:nvSpPr>
        <p:spPr>
          <a:xfrm>
            <a:off x="163339" y="457200"/>
            <a:ext cx="8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</a:t>
            </a:r>
            <a:r>
              <a:rPr lang="en-US" sz="2400">
                <a:latin typeface="+mj-lt"/>
              </a:rPr>
              <a:t>(integrating </a:t>
            </a:r>
            <a:r>
              <a:rPr lang="en-US" sz="2400" dirty="0">
                <a:latin typeface="+mj-lt"/>
              </a:rPr>
              <a:t>by parts)--</a:t>
            </a:r>
          </a:p>
        </p:txBody>
      </p:sp>
    </p:spTree>
    <p:extLst>
      <p:ext uri="{BB962C8B-B14F-4D97-AF65-F5344CB8AC3E}">
        <p14:creationId xmlns:p14="http://schemas.microsoft.com/office/powerpoint/2010/main" val="238710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07589-6AF0-D9FB-B70A-34ED8F4C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FCA40-06C8-66A5-C433-E6981208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4B707-85ED-61E3-DBBC-A0F638AC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7AA8AF-4F06-0588-119D-FBDCC818C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48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92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6AAAB-59F7-DCD3-CD4D-CF034833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967FC-A239-2A24-FCD3-6D0D4F6C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0012-6A87-ADE1-CC02-7BC2C6EA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421E9F-5896-CE32-5B8B-E46F61A69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38100" y="63500"/>
            <a:ext cx="90678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F3FCBB7-06F8-80FE-B59A-3FC31E204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891584"/>
              </p:ext>
            </p:extLst>
          </p:nvPr>
        </p:nvGraphicFramePr>
        <p:xfrm>
          <a:off x="762000" y="5200650"/>
          <a:ext cx="677240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20960" imgH="634680" progId="Equation.DSMT4">
                  <p:embed/>
                </p:oleObj>
              </mc:Choice>
              <mc:Fallback>
                <p:oleObj name="Equation" r:id="rId3" imgW="37209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5200650"/>
                        <a:ext cx="6772402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0ED59FA5-603E-BC17-22EA-E2B581A47650}"/>
              </a:ext>
            </a:extLst>
          </p:cNvPr>
          <p:cNvSpPr/>
          <p:nvPr/>
        </p:nvSpPr>
        <p:spPr>
          <a:xfrm>
            <a:off x="5029200" y="3810000"/>
            <a:ext cx="152400" cy="866152"/>
          </a:xfrm>
          <a:prstGeom prst="downArrow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716C339-1E7C-9999-235F-501786FDE094}"/>
              </a:ext>
            </a:extLst>
          </p:cNvPr>
          <p:cNvSpPr/>
          <p:nvPr/>
        </p:nvSpPr>
        <p:spPr>
          <a:xfrm rot="2846808" flipH="1">
            <a:off x="4984468" y="3564169"/>
            <a:ext cx="195904" cy="1412824"/>
          </a:xfrm>
          <a:prstGeom prst="downArrow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2D53F6E-8F83-9824-9006-D57C0847EE12}"/>
              </a:ext>
            </a:extLst>
          </p:cNvPr>
          <p:cNvSpPr/>
          <p:nvPr/>
        </p:nvSpPr>
        <p:spPr>
          <a:xfrm rot="1611542">
            <a:off x="5823968" y="3492583"/>
            <a:ext cx="196909" cy="1204032"/>
          </a:xfrm>
          <a:prstGeom prst="downArrow">
            <a:avLst/>
          </a:prstGeom>
          <a:solidFill>
            <a:srgbClr val="DA32A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74D05-5F5F-D395-F5C5-1AA246CC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3871A-92BF-1E97-B4B5-CDD3AC0D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C09A8-82B1-A034-B1CE-C7DB6355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9779A2-0FB2-6E64-FF63-90D42F58C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657600" imgH="685800" progId="Equation.3">
                  <p:embed/>
                </p:oleObj>
              </mc:Choice>
              <mc:Fallback>
                <p:oleObj name="数式" r:id="rId2" imgW="3657600" imgH="685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3372AA6-76FA-B15F-40DF-AF435026C3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819160" imgH="1676160" progId="Equation.3">
                  <p:embed/>
                </p:oleObj>
              </mc:Choice>
              <mc:Fallback>
                <p:oleObj name="数式" r:id="rId4" imgW="2819160" imgH="16761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A0DE92-08CB-1A8B-30CB-C74687FBB3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565360" imgH="939600" progId="Equation.3">
                  <p:embed/>
                </p:oleObj>
              </mc:Choice>
              <mc:Fallback>
                <p:oleObj name="数式" r:id="rId6" imgW="2565360" imgH="939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07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15602</TotalTime>
  <Words>719</Words>
  <Application>Microsoft Office PowerPoint</Application>
  <PresentationFormat>On-screen Show (4:3)</PresentationFormat>
  <Paragraphs>169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792</cp:revision>
  <cp:lastPrinted>2021-10-20T13:04:31Z</cp:lastPrinted>
  <dcterms:created xsi:type="dcterms:W3CDTF">2012-01-10T18:32:24Z</dcterms:created>
  <dcterms:modified xsi:type="dcterms:W3CDTF">2024-10-17T19:34:31Z</dcterms:modified>
</cp:coreProperties>
</file>