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403" r:id="rId4"/>
    <p:sldId id="404" r:id="rId5"/>
    <p:sldId id="372" r:id="rId6"/>
    <p:sldId id="373" r:id="rId7"/>
    <p:sldId id="374" r:id="rId8"/>
    <p:sldId id="375" r:id="rId9"/>
    <p:sldId id="376" r:id="rId10"/>
    <p:sldId id="405" r:id="rId11"/>
    <p:sldId id="377" r:id="rId12"/>
    <p:sldId id="400" r:id="rId13"/>
    <p:sldId id="379" r:id="rId14"/>
    <p:sldId id="380" r:id="rId15"/>
    <p:sldId id="381" r:id="rId16"/>
    <p:sldId id="382" r:id="rId17"/>
    <p:sldId id="383" r:id="rId18"/>
    <p:sldId id="384" r:id="rId19"/>
    <p:sldId id="385" r:id="rId20"/>
    <p:sldId id="401" r:id="rId21"/>
    <p:sldId id="402" r:id="rId22"/>
    <p:sldId id="378" r:id="rId23"/>
    <p:sldId id="386" r:id="rId24"/>
    <p:sldId id="387" r:id="rId25"/>
    <p:sldId id="388" r:id="rId26"/>
    <p:sldId id="389" r:id="rId27"/>
    <p:sldId id="390" r:id="rId28"/>
    <p:sldId id="391"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9" d="100"/>
          <a:sy n="79" d="100"/>
        </p:scale>
        <p:origin x="116" y="6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10/27/2024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10/27/2024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fluids.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2162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80496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1572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79651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61278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2733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26141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10/28/2024</a:t>
            </a:r>
            <a:endParaRPr lang="en-US" dirty="0"/>
          </a:p>
        </p:txBody>
      </p:sp>
      <p:sp>
        <p:nvSpPr>
          <p:cNvPr id="5" name="Footer Placeholder 4"/>
          <p:cNvSpPr>
            <a:spLocks noGrp="1"/>
          </p:cNvSpPr>
          <p:nvPr>
            <p:ph type="ftr" sz="quarter" idx="11"/>
          </p:nvPr>
        </p:nvSpPr>
        <p:spPr/>
        <p:txBody>
          <a:bodyPr/>
          <a:lstStyle/>
          <a:p>
            <a:r>
              <a:rPr lang="en-US"/>
              <a:t>PHY 711  Fall 2024 --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10/28/2024</a:t>
            </a:r>
            <a:endParaRPr lang="en-US" dirty="0"/>
          </a:p>
        </p:txBody>
      </p:sp>
      <p:sp>
        <p:nvSpPr>
          <p:cNvPr id="5" name="Footer Placeholder 4"/>
          <p:cNvSpPr>
            <a:spLocks noGrp="1"/>
          </p:cNvSpPr>
          <p:nvPr>
            <p:ph type="ftr" sz="quarter" idx="11"/>
          </p:nvPr>
        </p:nvSpPr>
        <p:spPr/>
        <p:txBody>
          <a:bodyPr/>
          <a:lstStyle/>
          <a:p>
            <a:r>
              <a:rPr lang="en-US"/>
              <a:t>PHY 711  Fall 2024 --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10/28/2024</a:t>
            </a:r>
            <a:endParaRPr lang="en-US" dirty="0"/>
          </a:p>
        </p:txBody>
      </p:sp>
      <p:sp>
        <p:nvSpPr>
          <p:cNvPr id="5" name="Footer Placeholder 4"/>
          <p:cNvSpPr>
            <a:spLocks noGrp="1"/>
          </p:cNvSpPr>
          <p:nvPr>
            <p:ph type="ftr" sz="quarter" idx="11"/>
          </p:nvPr>
        </p:nvSpPr>
        <p:spPr/>
        <p:txBody>
          <a:bodyPr/>
          <a:lstStyle/>
          <a:p>
            <a:r>
              <a:rPr lang="en-US"/>
              <a:t>PHY 711  Fall 2024 --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10/28/2024</a:t>
            </a:r>
            <a:endParaRPr lang="en-US" dirty="0"/>
          </a:p>
        </p:txBody>
      </p:sp>
      <p:sp>
        <p:nvSpPr>
          <p:cNvPr id="5" name="Footer Placeholder 4"/>
          <p:cNvSpPr>
            <a:spLocks noGrp="1"/>
          </p:cNvSpPr>
          <p:nvPr>
            <p:ph type="ftr" sz="quarter" idx="11"/>
          </p:nvPr>
        </p:nvSpPr>
        <p:spPr/>
        <p:txBody>
          <a:bodyPr/>
          <a:lstStyle/>
          <a:p>
            <a:r>
              <a:rPr lang="en-US"/>
              <a:t>PHY 711  Fall 2024 --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10/28/2024</a:t>
            </a:r>
            <a:endParaRPr lang="en-US" dirty="0"/>
          </a:p>
        </p:txBody>
      </p:sp>
      <p:sp>
        <p:nvSpPr>
          <p:cNvPr id="5" name="Footer Placeholder 4"/>
          <p:cNvSpPr>
            <a:spLocks noGrp="1"/>
          </p:cNvSpPr>
          <p:nvPr>
            <p:ph type="ftr" sz="quarter" idx="11"/>
          </p:nvPr>
        </p:nvSpPr>
        <p:spPr/>
        <p:txBody>
          <a:bodyPr/>
          <a:lstStyle/>
          <a:p>
            <a:r>
              <a:rPr lang="en-US"/>
              <a:t>PHY 711  Fall 2024 --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10/28/2024</a:t>
            </a:r>
            <a:endParaRPr lang="en-US" dirty="0"/>
          </a:p>
        </p:txBody>
      </p:sp>
      <p:sp>
        <p:nvSpPr>
          <p:cNvPr id="6" name="Footer Placeholder 5"/>
          <p:cNvSpPr>
            <a:spLocks noGrp="1"/>
          </p:cNvSpPr>
          <p:nvPr>
            <p:ph type="ftr" sz="quarter" idx="11"/>
          </p:nvPr>
        </p:nvSpPr>
        <p:spPr/>
        <p:txBody>
          <a:bodyPr/>
          <a:lstStyle/>
          <a:p>
            <a:r>
              <a:rPr lang="en-US"/>
              <a:t>PHY 711  Fall 2024 --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10/28/2024</a:t>
            </a:r>
            <a:endParaRPr lang="en-US" dirty="0"/>
          </a:p>
        </p:txBody>
      </p:sp>
      <p:sp>
        <p:nvSpPr>
          <p:cNvPr id="8" name="Footer Placeholder 7"/>
          <p:cNvSpPr>
            <a:spLocks noGrp="1"/>
          </p:cNvSpPr>
          <p:nvPr>
            <p:ph type="ftr" sz="quarter" idx="11"/>
          </p:nvPr>
        </p:nvSpPr>
        <p:spPr/>
        <p:txBody>
          <a:bodyPr/>
          <a:lstStyle/>
          <a:p>
            <a:r>
              <a:rPr lang="en-US"/>
              <a:t>PHY 711  Fall 2024 --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10/28/2024</a:t>
            </a:r>
            <a:endParaRPr lang="en-US" dirty="0"/>
          </a:p>
        </p:txBody>
      </p:sp>
      <p:sp>
        <p:nvSpPr>
          <p:cNvPr id="4" name="Footer Placeholder 3"/>
          <p:cNvSpPr>
            <a:spLocks noGrp="1"/>
          </p:cNvSpPr>
          <p:nvPr>
            <p:ph type="ftr" sz="quarter" idx="11"/>
          </p:nvPr>
        </p:nvSpPr>
        <p:spPr/>
        <p:txBody>
          <a:bodyPr/>
          <a:lstStyle/>
          <a:p>
            <a:r>
              <a:rPr lang="en-US"/>
              <a:t>PHY 711  Fall 2024 --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10/28/2024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10/28/2024</a:t>
            </a:r>
            <a:endParaRPr lang="en-US" dirty="0"/>
          </a:p>
        </p:txBody>
      </p:sp>
      <p:sp>
        <p:nvSpPr>
          <p:cNvPr id="6" name="Footer Placeholder 5"/>
          <p:cNvSpPr>
            <a:spLocks noGrp="1"/>
          </p:cNvSpPr>
          <p:nvPr>
            <p:ph type="ftr" sz="quarter" idx="11"/>
          </p:nvPr>
        </p:nvSpPr>
        <p:spPr/>
        <p:txBody>
          <a:bodyPr/>
          <a:lstStyle/>
          <a:p>
            <a:r>
              <a:rPr lang="en-US"/>
              <a:t>PHY 711  Fall 2024 --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10/28/2024</a:t>
            </a:r>
            <a:endParaRPr lang="en-US" dirty="0"/>
          </a:p>
        </p:txBody>
      </p:sp>
      <p:sp>
        <p:nvSpPr>
          <p:cNvPr id="6" name="Footer Placeholder 5"/>
          <p:cNvSpPr>
            <a:spLocks noGrp="1"/>
          </p:cNvSpPr>
          <p:nvPr>
            <p:ph type="ftr" sz="quarter" idx="11"/>
          </p:nvPr>
        </p:nvSpPr>
        <p:spPr/>
        <p:txBody>
          <a:bodyPr/>
          <a:lstStyle/>
          <a:p>
            <a:r>
              <a:rPr lang="en-US"/>
              <a:t>PHY 711  Fall 2024 --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10/28/2024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2.jpeg"/><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27.jpe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27.jpeg"/><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hyperlink" Target="http://en.wikipedia.org/wiki/Lift_(fo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tificamerican.com/article/no-one-can-explain-why-planes-stay-in-the-ai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2.bin"/><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users.wfu.edu/natalie/f23phy711/info/computational.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 y="685800"/>
            <a:ext cx="89154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600" b="1" dirty="0"/>
          </a:p>
          <a:p>
            <a:pPr algn="ctr"/>
            <a:r>
              <a:rPr lang="en-US" sz="3200" b="1" dirty="0"/>
              <a:t>Notes on Lecture 27 – Chap. 9 in F &amp; W</a:t>
            </a:r>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a:t>
            </a:r>
          </a:p>
          <a:p>
            <a:pPr marL="457200" lvl="2" algn="ctr"/>
            <a:r>
              <a:rPr lang="en-US" sz="3200" b="1" dirty="0">
                <a:solidFill>
                  <a:schemeClr val="folHlink"/>
                </a:solidFill>
              </a:rPr>
              <a:t>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D5AEF-C046-DFFF-7BC9-62B04B0D1BD4}"/>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8DAC00FB-A6EC-4DA0-6792-EEE0B4C5EF2D}"/>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B374F005-434F-C8CD-BC16-6302BD64F683}"/>
              </a:ext>
            </a:extLst>
          </p:cNvPr>
          <p:cNvSpPr>
            <a:spLocks noGrp="1"/>
          </p:cNvSpPr>
          <p:nvPr>
            <p:ph type="sldNum" sz="quarter" idx="12"/>
          </p:nvPr>
        </p:nvSpPr>
        <p:spPr/>
        <p:txBody>
          <a:bodyPr/>
          <a:lstStyle/>
          <a:p>
            <a:fld id="{CE368B07-CEBF-4C80-90AF-53B34FA04CF3}" type="slidenum">
              <a:rPr lang="en-US" smtClean="0"/>
              <a:pPr/>
              <a:t>10</a:t>
            </a:fld>
            <a:endParaRPr lang="en-US" dirty="0"/>
          </a:p>
        </p:txBody>
      </p:sp>
      <p:sp>
        <p:nvSpPr>
          <p:cNvPr id="5" name="TextBox 4">
            <a:extLst>
              <a:ext uri="{FF2B5EF4-FFF2-40B4-BE49-F238E27FC236}">
                <a16:creationId xmlns:a16="http://schemas.microsoft.com/office/drawing/2014/main" id="{36546ACB-FBAC-7DB6-2BAF-E49B429FB77B}"/>
              </a:ext>
            </a:extLst>
          </p:cNvPr>
          <p:cNvSpPr txBox="1"/>
          <p:nvPr/>
        </p:nvSpPr>
        <p:spPr>
          <a:xfrm>
            <a:off x="0" y="76200"/>
            <a:ext cx="2255746" cy="461665"/>
          </a:xfrm>
          <a:prstGeom prst="rect">
            <a:avLst/>
          </a:prstGeom>
          <a:noFill/>
        </p:spPr>
        <p:txBody>
          <a:bodyPr wrap="non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9A4E8964-C649-8AFC-18F9-6428487D2F57}"/>
              </a:ext>
            </a:extLst>
          </p:cNvPr>
          <p:cNvGraphicFramePr>
            <a:graphicFrameLocks noChangeAspect="1"/>
          </p:cNvGraphicFramePr>
          <p:nvPr>
            <p:extLst>
              <p:ext uri="{D42A27DB-BD31-4B8C-83A1-F6EECF244321}">
                <p14:modId xmlns:p14="http://schemas.microsoft.com/office/powerpoint/2010/main" val="118482946"/>
              </p:ext>
            </p:extLst>
          </p:nvPr>
        </p:nvGraphicFramePr>
        <p:xfrm>
          <a:off x="178134" y="838200"/>
          <a:ext cx="8787732" cy="4343400"/>
        </p:xfrm>
        <a:graphic>
          <a:graphicData uri="http://schemas.openxmlformats.org/presentationml/2006/ole">
            <mc:AlternateContent xmlns:mc="http://schemas.openxmlformats.org/markup-compatibility/2006">
              <mc:Choice xmlns:v="urn:schemas-microsoft-com:vml" Requires="v">
                <p:oleObj name="Equation" r:id="rId2" imgW="5626080" imgH="2895480" progId="Equation.DSMT4">
                  <p:embed/>
                </p:oleObj>
              </mc:Choice>
              <mc:Fallback>
                <p:oleObj name="Equation" r:id="rId2" imgW="5626080" imgH="2895480" progId="Equation.DSMT4">
                  <p:embed/>
                  <p:pic>
                    <p:nvPicPr>
                      <p:cNvPr id="6" name="Object 5"/>
                      <p:cNvPicPr>
                        <a:picLocks noChangeAspect="1" noChangeArrowheads="1"/>
                      </p:cNvPicPr>
                      <p:nvPr/>
                    </p:nvPicPr>
                    <p:blipFill>
                      <a:blip r:embed="rId3"/>
                      <a:srcRect/>
                      <a:stretch>
                        <a:fillRect/>
                      </a:stretch>
                    </p:blipFill>
                    <p:spPr bwMode="auto">
                      <a:xfrm>
                        <a:off x="178134" y="838200"/>
                        <a:ext cx="8787732" cy="4343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151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878F31-22C9-25A8-8AEB-64DA46AD1C3A}"/>
              </a:ext>
            </a:extLst>
          </p:cNvPr>
          <p:cNvSpPr/>
          <p:nvPr/>
        </p:nvSpPr>
        <p:spPr>
          <a:xfrm>
            <a:off x="533400" y="3200400"/>
            <a:ext cx="6324600" cy="12954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name="Equation" r:id="rId3" imgW="2971800" imgH="1333440" progId="Equation.DSMT4">
                  <p:embed/>
                </p:oleObj>
              </mc:Choice>
              <mc:Fallback>
                <p:oleObj name="Equation" r:id="rId3" imgW="2971800" imgH="1333440" progId="Equation.DSMT4">
                  <p:embed/>
                  <p:pic>
                    <p:nvPicPr>
                      <p:cNvPr id="0" name="Object 4"/>
                      <p:cNvPicPr>
                        <a:picLocks noChangeAspect="1" noChangeArrowheads="1"/>
                      </p:cNvPicPr>
                      <p:nvPr/>
                    </p:nvPicPr>
                    <p:blipFill>
                      <a:blip r:embed="rId4"/>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Solution in the case of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name="Equation" r:id="rId3" imgW="3276360" imgH="685800" progId="Equation.DSMT4">
                  <p:embed/>
                </p:oleObj>
              </mc:Choice>
              <mc:Fallback>
                <p:oleObj name="Equation" r:id="rId3" imgW="3276360" imgH="685800" progId="Equation.DSMT4">
                  <p:embed/>
                  <p:pic>
                    <p:nvPicPr>
                      <p:cNvPr id="0" name=""/>
                      <p:cNvPicPr/>
                      <p:nvPr/>
                    </p:nvPicPr>
                    <p:blipFill>
                      <a:blip r:embed="rId4"/>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name="Equation" r:id="rId5" imgW="3441600" imgH="888840" progId="Equation.DSMT4">
                  <p:embed/>
                </p:oleObj>
              </mc:Choice>
              <mc:Fallback>
                <p:oleObj name="Equation" r:id="rId5" imgW="3441600" imgH="888840" progId="Equation.DSMT4">
                  <p:embed/>
                  <p:pic>
                    <p:nvPicPr>
                      <p:cNvPr id="0" name=""/>
                      <p:cNvPicPr/>
                      <p:nvPr/>
                    </p:nvPicPr>
                    <p:blipFill>
                      <a:blip r:embed="rId6"/>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name="数式" r:id="rId3" imgW="1955520" imgH="914400" progId="Equation.3">
                  <p:embed/>
                </p:oleObj>
              </mc:Choice>
              <mc:Fallback>
                <p:oleObj name="数式" r:id="rId3" imgW="1955520" imgH="914400" progId="Equation.3">
                  <p:embed/>
                  <p:pic>
                    <p:nvPicPr>
                      <p:cNvPr id="0" name="Object 4"/>
                      <p:cNvPicPr>
                        <a:picLocks noChangeAspect="1" noChangeArrowheads="1"/>
                      </p:cNvPicPr>
                      <p:nvPr/>
                    </p:nvPicPr>
                    <p:blipFill>
                      <a:blip r:embed="rId4"/>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name="Equation" r:id="rId5" imgW="4267080" imgH="1726920" progId="Equation.DSMT4">
                  <p:embed/>
                </p:oleObj>
              </mc:Choice>
              <mc:Fallback>
                <p:oleObj name="Equation" r:id="rId5" imgW="4267080" imgH="1726920" progId="Equation.DSMT4">
                  <p:embed/>
                  <p:pic>
                    <p:nvPicPr>
                      <p:cNvPr id="0" name="Object 6"/>
                      <p:cNvPicPr>
                        <a:picLocks noChangeAspect="1" noChangeArrowheads="1"/>
                      </p:cNvPicPr>
                      <p:nvPr/>
                    </p:nvPicPr>
                    <p:blipFill>
                      <a:blip r:embed="rId6"/>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name="数式" r:id="rId7" imgW="2361960" imgH="419040" progId="Equation.3">
                  <p:embed/>
                </p:oleObj>
              </mc:Choice>
              <mc:Fallback>
                <p:oleObj name="数式" r:id="rId7" imgW="2361960" imgH="419040" progId="Equation.3">
                  <p:embed/>
                  <p:pic>
                    <p:nvPicPr>
                      <p:cNvPr id="0" name="Object 4"/>
                      <p:cNvPicPr>
                        <a:picLocks noChangeAspect="1" noChangeArrowheads="1"/>
                      </p:cNvPicPr>
                      <p:nvPr/>
                    </p:nvPicPr>
                    <p:blipFill>
                      <a:blip r:embed="rId8"/>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F340EA-32D1-0886-5DC3-7E5BBED5E2F2}"/>
              </a:ext>
            </a:extLst>
          </p:cNvPr>
          <p:cNvSpPr/>
          <p:nvPr/>
        </p:nvSpPr>
        <p:spPr>
          <a:xfrm>
            <a:off x="1295400" y="4343400"/>
            <a:ext cx="6858000" cy="136842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name="数式" r:id="rId3" imgW="3085920" imgH="1803240" progId="Equation.3">
                  <p:embed/>
                </p:oleObj>
              </mc:Choice>
              <mc:Fallback>
                <p:oleObj name="数式" r:id="rId3" imgW="3085920" imgH="1803240" progId="Equation.3">
                  <p:embed/>
                  <p:pic>
                    <p:nvPicPr>
                      <p:cNvPr id="0" name="Object 6"/>
                      <p:cNvPicPr>
                        <a:picLocks noChangeAspect="1" noChangeArrowheads="1"/>
                      </p:cNvPicPr>
                      <p:nvPr/>
                    </p:nvPicPr>
                    <p:blipFill>
                      <a:blip r:embed="rId4"/>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name="数式" r:id="rId3" imgW="2095200" imgH="1282680" progId="Equation.3">
                  <p:embed/>
                </p:oleObj>
              </mc:Choice>
              <mc:Fallback>
                <p:oleObj name="数式" r:id="rId3" imgW="2095200" imgH="1282680" progId="Equation.3">
                  <p:embed/>
                  <p:pic>
                    <p:nvPicPr>
                      <p:cNvPr id="0" name="Object 5"/>
                      <p:cNvPicPr>
                        <a:picLocks noChangeAspect="1" noChangeArrowheads="1"/>
                      </p:cNvPicPr>
                      <p:nvPr/>
                    </p:nvPicPr>
                    <p:blipFill>
                      <a:blip r:embed="rId4"/>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name="数式" r:id="rId6" imgW="1930320" imgH="1143000" progId="Equation.3">
                  <p:embed/>
                </p:oleObj>
              </mc:Choice>
              <mc:Fallback>
                <p:oleObj name="数式" r:id="rId6" imgW="1930320" imgH="1143000" progId="Equation.3">
                  <p:embed/>
                  <p:pic>
                    <p:nvPicPr>
                      <p:cNvPr id="0" name="Object 5"/>
                      <p:cNvPicPr>
                        <a:picLocks noChangeAspect="1" noChangeArrowheads="1"/>
                      </p:cNvPicPr>
                      <p:nvPr/>
                    </p:nvPicPr>
                    <p:blipFill>
                      <a:blip r:embed="rId7"/>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name="数式" r:id="rId4" imgW="1930320" imgH="1143000" progId="Equation.3">
                  <p:embed/>
                </p:oleObj>
              </mc:Choice>
              <mc:Fallback>
                <p:oleObj name="数式" r:id="rId4" imgW="1930320" imgH="1143000" progId="Equation.3">
                  <p:embed/>
                  <p:pic>
                    <p:nvPicPr>
                      <p:cNvPr id="0" name=""/>
                      <p:cNvPicPr>
                        <a:picLocks noChangeAspect="1" noChangeArrowheads="1"/>
                      </p:cNvPicPr>
                      <p:nvPr/>
                    </p:nvPicPr>
                    <p:blipFill>
                      <a:blip r:embed="rId5"/>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name="数式" r:id="rId6" imgW="685800" imgH="253800" progId="Equation.3">
                  <p:embed/>
                </p:oleObj>
              </mc:Choice>
              <mc:Fallback>
                <p:oleObj name="数式" r:id="rId6" imgW="685800" imgH="253800" progId="Equation.3">
                  <p:embed/>
                  <p:pic>
                    <p:nvPicPr>
                      <p:cNvPr id="0" name="Object 9"/>
                      <p:cNvPicPr>
                        <a:picLocks noChangeAspect="1" noChangeArrowheads="1"/>
                      </p:cNvPicPr>
                      <p:nvPr/>
                    </p:nvPicPr>
                    <p:blipFill>
                      <a:blip r:embed="rId7"/>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Object 5"/>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name="数式" r:id="rId6" imgW="2070000" imgH="1320480" progId="Equation.3">
                  <p:embed/>
                </p:oleObj>
              </mc:Choice>
              <mc:Fallback>
                <p:oleObj name="数式" r:id="rId6" imgW="2070000" imgH="1320480" progId="Equation.3">
                  <p:embed/>
                  <p:pic>
                    <p:nvPicPr>
                      <p:cNvPr id="0" name="Object 9"/>
                      <p:cNvPicPr>
                        <a:picLocks noChangeAspect="1" noChangeArrowheads="1"/>
                      </p:cNvPicPr>
                      <p:nvPr/>
                    </p:nvPicPr>
                    <p:blipFill>
                      <a:blip r:embed="rId7"/>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name="数式" r:id="rId6" imgW="1612800" imgH="1244520" progId="Equation.3">
                  <p:embed/>
                </p:oleObj>
              </mc:Choice>
              <mc:Fallback>
                <p:oleObj name="数式" r:id="rId6" imgW="1612800" imgH="1244520" progId="Equation.3">
                  <p:embed/>
                  <p:pic>
                    <p:nvPicPr>
                      <p:cNvPr id="0" name=""/>
                      <p:cNvPicPr>
                        <a:picLocks noChangeAspect="1" noChangeArrowheads="1"/>
                      </p:cNvPicPr>
                      <p:nvPr/>
                    </p:nvPicPr>
                    <p:blipFill>
                      <a:blip r:embed="rId7"/>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4"/>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name="Equation" r:id="rId5" imgW="2895480" imgH="1447560" progId="Equation.DSMT4">
                  <p:embed/>
                </p:oleObj>
              </mc:Choice>
              <mc:Fallback>
                <p:oleObj name="Equation" r:id="rId5" imgW="2895480" imgH="1447560" progId="Equation.DSMT4">
                  <p:embed/>
                  <p:pic>
                    <p:nvPicPr>
                      <p:cNvPr id="0" name="Object 6"/>
                      <p:cNvPicPr>
                        <a:picLocks noChangeAspect="1" noChangeArrowheads="1"/>
                      </p:cNvPicPr>
                      <p:nvPr/>
                    </p:nvPicPr>
                    <p:blipFill>
                      <a:blip r:embed="rId6"/>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C0880D-BD5C-3390-99B2-9DBA3B7961C2}"/>
              </a:ext>
            </a:extLst>
          </p:cNvPr>
          <p:cNvPicPr>
            <a:picLocks noChangeAspect="1"/>
          </p:cNvPicPr>
          <p:nvPr/>
        </p:nvPicPr>
        <p:blipFill>
          <a:blip r:embed="rId3"/>
          <a:stretch>
            <a:fillRect/>
          </a:stretch>
        </p:blipFill>
        <p:spPr>
          <a:xfrm>
            <a:off x="236452" y="457200"/>
            <a:ext cx="8880654" cy="2486258"/>
          </a:xfrm>
          <a:prstGeom prst="rect">
            <a:avLst/>
          </a:prstGeom>
        </p:spPr>
      </p:pic>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a:extLst>
              <a:ext uri="{FF2B5EF4-FFF2-40B4-BE49-F238E27FC236}">
                <a16:creationId xmlns:a16="http://schemas.microsoft.com/office/drawing/2014/main" id="{CABDDC47-7294-EF16-2F50-A66A764F378F}"/>
              </a:ext>
            </a:extLst>
          </p:cNvPr>
          <p:cNvSpPr/>
          <p:nvPr/>
        </p:nvSpPr>
        <p:spPr>
          <a:xfrm>
            <a:off x="381000" y="1981200"/>
            <a:ext cx="8659906" cy="304800"/>
          </a:xfrm>
          <a:prstGeom prst="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E89EC3-31ED-F310-18F2-B92AE1676307}"/>
              </a:ext>
            </a:extLst>
          </p:cNvPr>
          <p:cNvPicPr>
            <a:picLocks noChangeAspect="1"/>
          </p:cNvPicPr>
          <p:nvPr/>
        </p:nvPicPr>
        <p:blipFill rotWithShape="1">
          <a:blip r:embed="rId4"/>
          <a:srcRect l="819"/>
          <a:stretch/>
        </p:blipFill>
        <p:spPr>
          <a:xfrm>
            <a:off x="185202" y="3200400"/>
            <a:ext cx="8880654" cy="2686176"/>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and because viscosity has an important effect.  Numerical modeling reveal a more complicated picture.</a:t>
            </a:r>
          </a:p>
          <a:p>
            <a:endParaRPr lang="en-US" sz="2400" dirty="0"/>
          </a:p>
          <a:p>
            <a:r>
              <a:rPr lang="en-US" sz="1600" dirty="0">
                <a:hlinkClick r:id="rId3"/>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name="Equation" r:id="rId3" imgW="3035160" imgH="1854000" progId="Equation.DSMT4">
                  <p:embed/>
                </p:oleObj>
              </mc:Choice>
              <mc:Fallback>
                <p:oleObj name="Equation" r:id="rId3" imgW="3035160" imgH="1854000" progId="Equation.DSMT4">
                  <p:embed/>
                  <p:pic>
                    <p:nvPicPr>
                      <p:cNvPr id="0" name="Object 4"/>
                      <p:cNvPicPr>
                        <a:picLocks noChangeAspect="1" noChangeArrowheads="1"/>
                      </p:cNvPicPr>
                      <p:nvPr/>
                    </p:nvPicPr>
                    <p:blipFill>
                      <a:blip r:embed="rId4"/>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name="数式" r:id="rId3" imgW="3187440" imgH="1930320" progId="Equation.3">
                  <p:embed/>
                </p:oleObj>
              </mc:Choice>
              <mc:Fallback>
                <p:oleObj name="数式" r:id="rId3" imgW="3187440" imgH="1930320" progId="Equation.3">
                  <p:embed/>
                  <p:pic>
                    <p:nvPicPr>
                      <p:cNvPr id="0" name=""/>
                      <p:cNvPicPr>
                        <a:picLocks noChangeAspect="1" noChangeArrowheads="1"/>
                      </p:cNvPicPr>
                      <p:nvPr/>
                    </p:nvPicPr>
                    <p:blipFill>
                      <a:blip r:embed="rId4"/>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name="数式" r:id="rId3" imgW="1384200" imgH="685800" progId="Equation.3">
                  <p:embed/>
                </p:oleObj>
              </mc:Choice>
              <mc:Fallback>
                <p:oleObj name="数式" r:id="rId3" imgW="1384200" imgH="685800" progId="Equation.3">
                  <p:embed/>
                  <p:pic>
                    <p:nvPicPr>
                      <p:cNvPr id="0" name=""/>
                      <p:cNvPicPr>
                        <a:picLocks noChangeAspect="1" noChangeArrowheads="1"/>
                      </p:cNvPicPr>
                      <p:nvPr/>
                    </p:nvPicPr>
                    <p:blipFill>
                      <a:blip r:embed="rId4"/>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name="数式" r:id="rId5" imgW="1130040" imgH="672840" progId="Equation.3">
                  <p:embed/>
                </p:oleObj>
              </mc:Choice>
              <mc:Fallback>
                <p:oleObj name="数式" r:id="rId5" imgW="1130040" imgH="672840" progId="Equation.3">
                  <p:embed/>
                  <p:pic>
                    <p:nvPicPr>
                      <p:cNvPr id="0" name=""/>
                      <p:cNvPicPr>
                        <a:picLocks noChangeAspect="1" noChangeArrowheads="1"/>
                      </p:cNvPicPr>
                      <p:nvPr/>
                    </p:nvPicPr>
                    <p:blipFill>
                      <a:blip r:embed="rId6"/>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name="数式" r:id="rId3" imgW="685800" imgH="685800" progId="Equation.3">
                  <p:embed/>
                </p:oleObj>
              </mc:Choice>
              <mc:Fallback>
                <p:oleObj name="数式" r:id="rId3" imgW="685800" imgH="685800" progId="Equation.3">
                  <p:embed/>
                  <p:pic>
                    <p:nvPicPr>
                      <p:cNvPr id="0" name=""/>
                      <p:cNvPicPr>
                        <a:picLocks noChangeAspect="1" noChangeArrowheads="1"/>
                      </p:cNvPicPr>
                      <p:nvPr/>
                    </p:nvPicPr>
                    <p:blipFill>
                      <a:blip r:embed="rId4"/>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name="数式" r:id="rId3" imgW="3543120" imgH="901440" progId="Equation.3">
                  <p:embed/>
                </p:oleObj>
              </mc:Choice>
              <mc:Fallback>
                <p:oleObj name="数式" r:id="rId3" imgW="3543120" imgH="901440" progId="Equation.3">
                  <p:embed/>
                  <p:pic>
                    <p:nvPicPr>
                      <p:cNvPr id="0" name=""/>
                      <p:cNvPicPr>
                        <a:picLocks noChangeAspect="1" noChangeArrowheads="1"/>
                      </p:cNvPicPr>
                      <p:nvPr/>
                    </p:nvPicPr>
                    <p:blipFill>
                      <a:blip r:embed="rId4"/>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name="数式" r:id="rId5" imgW="3797280" imgH="1752480" progId="Equation.3">
                  <p:embed/>
                </p:oleObj>
              </mc:Choice>
              <mc:Fallback>
                <p:oleObj name="数式" r:id="rId5" imgW="3797280" imgH="1752480" progId="Equation.3">
                  <p:embed/>
                  <p:pic>
                    <p:nvPicPr>
                      <p:cNvPr id="0" name=""/>
                      <p:cNvPicPr>
                        <a:picLocks noChangeAspect="1" noChangeArrowheads="1"/>
                      </p:cNvPicPr>
                      <p:nvPr/>
                    </p:nvPicPr>
                    <p:blipFill>
                      <a:blip r:embed="rId6"/>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name="数式" r:id="rId3" imgW="2869920" imgH="1015920" progId="Equation.3">
                  <p:embed/>
                </p:oleObj>
              </mc:Choice>
              <mc:Fallback>
                <p:oleObj name="数式" r:id="rId3" imgW="2869920" imgH="1015920" progId="Equation.3">
                  <p:embed/>
                  <p:pic>
                    <p:nvPicPr>
                      <p:cNvPr id="0" name=""/>
                      <p:cNvPicPr>
                        <a:picLocks noChangeAspect="1" noChangeArrowheads="1"/>
                      </p:cNvPicPr>
                      <p:nvPr/>
                    </p:nvPicPr>
                    <p:blipFill>
                      <a:blip r:embed="rId4"/>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name="数式" r:id="rId5" imgW="2489040" imgH="1562040" progId="Equation.3">
                  <p:embed/>
                </p:oleObj>
              </mc:Choice>
              <mc:Fallback>
                <p:oleObj name="数式" r:id="rId5" imgW="2489040" imgH="1562040" progId="Equation.3">
                  <p:embed/>
                  <p:pic>
                    <p:nvPicPr>
                      <p:cNvPr id="0" name=""/>
                      <p:cNvPicPr>
                        <a:picLocks noChangeAspect="1" noChangeArrowheads="1"/>
                      </p:cNvPicPr>
                      <p:nvPr/>
                    </p:nvPicPr>
                    <p:blipFill>
                      <a:blip r:embed="rId6"/>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name="数式" r:id="rId3" imgW="1854000" imgH="1447560" progId="Equation.3">
                  <p:embed/>
                </p:oleObj>
              </mc:Choice>
              <mc:Fallback>
                <p:oleObj name="数式" r:id="rId3" imgW="1854000" imgH="1447560" progId="Equation.3">
                  <p:embed/>
                  <p:pic>
                    <p:nvPicPr>
                      <p:cNvPr id="0" name=""/>
                      <p:cNvPicPr>
                        <a:picLocks noChangeAspect="1" noChangeArrowheads="1"/>
                      </p:cNvPicPr>
                      <p:nvPr/>
                    </p:nvPicPr>
                    <p:blipFill>
                      <a:blip r:embed="rId4"/>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name="Equation" r:id="rId5" imgW="6019560" imgH="1307880" progId="Equation.DSMT4">
                  <p:embed/>
                </p:oleObj>
              </mc:Choice>
              <mc:Fallback>
                <p:oleObj name="Equation" r:id="rId5" imgW="6019560" imgH="1307880" progId="Equation.DSMT4">
                  <p:embed/>
                  <p:pic>
                    <p:nvPicPr>
                      <p:cNvPr id="0" name=""/>
                      <p:cNvPicPr>
                        <a:picLocks noChangeAspect="1" noChangeArrowheads="1"/>
                      </p:cNvPicPr>
                      <p:nvPr/>
                    </p:nvPicPr>
                    <p:blipFill>
                      <a:blip r:embed="rId6"/>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AE27A8C-BD44-BB47-12FB-2883BD359755}"/>
              </a:ext>
            </a:extLst>
          </p:cNvPr>
          <p:cNvPicPr>
            <a:picLocks noChangeAspect="1"/>
          </p:cNvPicPr>
          <p:nvPr/>
        </p:nvPicPr>
        <p:blipFill>
          <a:blip r:embed="rId3"/>
          <a:stretch>
            <a:fillRect/>
          </a:stretch>
        </p:blipFill>
        <p:spPr>
          <a:xfrm>
            <a:off x="4898414" y="1287132"/>
            <a:ext cx="3717075" cy="3491798"/>
          </a:xfrm>
          <a:prstGeom prst="rect">
            <a:avLst/>
          </a:prstGeom>
        </p:spPr>
      </p:pic>
      <p:pic>
        <p:nvPicPr>
          <p:cNvPr id="17" name="Picture 16">
            <a:extLst>
              <a:ext uri="{FF2B5EF4-FFF2-40B4-BE49-F238E27FC236}">
                <a16:creationId xmlns:a16="http://schemas.microsoft.com/office/drawing/2014/main" id="{140C5445-7F32-FB5F-14F4-59368FAF5FE4}"/>
              </a:ext>
            </a:extLst>
          </p:cNvPr>
          <p:cNvPicPr>
            <a:picLocks noChangeAspect="1"/>
          </p:cNvPicPr>
          <p:nvPr/>
        </p:nvPicPr>
        <p:blipFill>
          <a:blip r:embed="rId4"/>
          <a:stretch>
            <a:fillRect/>
          </a:stretch>
        </p:blipFill>
        <p:spPr>
          <a:xfrm>
            <a:off x="727757" y="1338059"/>
            <a:ext cx="3717075" cy="3435040"/>
          </a:xfrm>
          <a:prstGeom prst="rect">
            <a:avLst/>
          </a:prstGeom>
        </p:spPr>
      </p:pic>
      <p:sp>
        <p:nvSpPr>
          <p:cNvPr id="2" name="Date Placeholder 1">
            <a:extLst>
              <a:ext uri="{FF2B5EF4-FFF2-40B4-BE49-F238E27FC236}">
                <a16:creationId xmlns:a16="http://schemas.microsoft.com/office/drawing/2014/main" id="{88913EA8-EBEC-4E84-AF15-E96947F76FCD}"/>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602AC155-03B7-4A90-9242-D4B09A765CFF}"/>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CDA06DF9-CF11-4298-9466-715F1EA1FA9B}"/>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688E52DF-6E3E-430B-BA25-AFB6FB2F9F38}"/>
              </a:ext>
            </a:extLst>
          </p:cNvPr>
          <p:cNvSpPr txBox="1"/>
          <p:nvPr/>
        </p:nvSpPr>
        <p:spPr>
          <a:xfrm>
            <a:off x="304800" y="304800"/>
            <a:ext cx="8229600" cy="461665"/>
          </a:xfrm>
          <a:prstGeom prst="rect">
            <a:avLst/>
          </a:prstGeom>
          <a:noFill/>
        </p:spPr>
        <p:txBody>
          <a:bodyPr wrap="square" rtlCol="0">
            <a:spAutoFit/>
          </a:bodyPr>
          <a:lstStyle/>
          <a:p>
            <a:r>
              <a:rPr lang="en-US" sz="2400" dirty="0">
                <a:latin typeface="+mj-lt"/>
              </a:rPr>
              <a:t>Now is a good time to start thinking about your projects --</a:t>
            </a:r>
          </a:p>
        </p:txBody>
      </p:sp>
      <p:sp>
        <p:nvSpPr>
          <p:cNvPr id="7" name="Rectangle 6">
            <a:extLst>
              <a:ext uri="{FF2B5EF4-FFF2-40B4-BE49-F238E27FC236}">
                <a16:creationId xmlns:a16="http://schemas.microsoft.com/office/drawing/2014/main" id="{5A7F0378-5465-4225-B692-3405F6CA0F4B}"/>
              </a:ext>
            </a:extLst>
          </p:cNvPr>
          <p:cNvSpPr/>
          <p:nvPr/>
        </p:nvSpPr>
        <p:spPr>
          <a:xfrm>
            <a:off x="5410200" y="2590800"/>
            <a:ext cx="2775800" cy="46166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urved Right 8">
            <a:extLst>
              <a:ext uri="{FF2B5EF4-FFF2-40B4-BE49-F238E27FC236}">
                <a16:creationId xmlns:a16="http://schemas.microsoft.com/office/drawing/2014/main" id="{451F5F34-B860-42AC-A00D-61355CB61D4C}"/>
              </a:ext>
            </a:extLst>
          </p:cNvPr>
          <p:cNvSpPr/>
          <p:nvPr/>
        </p:nvSpPr>
        <p:spPr>
          <a:xfrm flipV="1">
            <a:off x="3400845" y="4577599"/>
            <a:ext cx="228600" cy="671215"/>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CA931E1-52AC-4D48-BF90-7008E2F65A5F}"/>
              </a:ext>
            </a:extLst>
          </p:cNvPr>
          <p:cNvSpPr txBox="1"/>
          <p:nvPr/>
        </p:nvSpPr>
        <p:spPr>
          <a:xfrm>
            <a:off x="3423384" y="5155682"/>
            <a:ext cx="1219200" cy="646331"/>
          </a:xfrm>
          <a:prstGeom prst="rect">
            <a:avLst/>
          </a:prstGeom>
          <a:noFill/>
        </p:spPr>
        <p:txBody>
          <a:bodyPr wrap="square" rtlCol="0">
            <a:spAutoFit/>
          </a:bodyPr>
          <a:lstStyle/>
          <a:p>
            <a:r>
              <a:rPr lang="en-US" dirty="0">
                <a:solidFill>
                  <a:srgbClr val="DA32AA"/>
                </a:solidFill>
                <a:latin typeface="+mj-lt"/>
              </a:rPr>
              <a:t>Last day of class</a:t>
            </a:r>
          </a:p>
        </p:txBody>
      </p:sp>
      <p:sp>
        <p:nvSpPr>
          <p:cNvPr id="11" name="Arrow: Curved Right 10">
            <a:extLst>
              <a:ext uri="{FF2B5EF4-FFF2-40B4-BE49-F238E27FC236}">
                <a16:creationId xmlns:a16="http://schemas.microsoft.com/office/drawing/2014/main" id="{59E98D82-2711-4B69-956F-0BA8F3691F7C}"/>
              </a:ext>
            </a:extLst>
          </p:cNvPr>
          <p:cNvSpPr/>
          <p:nvPr/>
        </p:nvSpPr>
        <p:spPr>
          <a:xfrm rot="349841" flipV="1">
            <a:off x="368971" y="4272835"/>
            <a:ext cx="495300" cy="1891493"/>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AE93A05C-FB5E-4B60-A6E6-D74213A4A776}"/>
              </a:ext>
            </a:extLst>
          </p:cNvPr>
          <p:cNvSpPr/>
          <p:nvPr/>
        </p:nvSpPr>
        <p:spPr>
          <a:xfrm rot="602553" flipV="1">
            <a:off x="354052" y="3877173"/>
            <a:ext cx="533400" cy="1694705"/>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1F87E8C3-C0F6-424E-87C1-290CF14351BE}"/>
              </a:ext>
            </a:extLst>
          </p:cNvPr>
          <p:cNvSpPr txBox="1"/>
          <p:nvPr/>
        </p:nvSpPr>
        <p:spPr>
          <a:xfrm>
            <a:off x="702930" y="5294181"/>
            <a:ext cx="2228850" cy="369332"/>
          </a:xfrm>
          <a:prstGeom prst="rect">
            <a:avLst/>
          </a:prstGeom>
          <a:noFill/>
        </p:spPr>
        <p:txBody>
          <a:bodyPr wrap="square" rtlCol="0">
            <a:spAutoFit/>
          </a:bodyPr>
          <a:lstStyle/>
          <a:p>
            <a:r>
              <a:rPr lang="en-US" dirty="0">
                <a:latin typeface="+mj-lt"/>
              </a:rPr>
              <a:t>Presentations?</a:t>
            </a:r>
          </a:p>
        </p:txBody>
      </p:sp>
      <p:sp>
        <p:nvSpPr>
          <p:cNvPr id="14" name="TextBox 13">
            <a:extLst>
              <a:ext uri="{FF2B5EF4-FFF2-40B4-BE49-F238E27FC236}">
                <a16:creationId xmlns:a16="http://schemas.microsoft.com/office/drawing/2014/main" id="{F6674013-5B9C-4D57-AECD-E30EDEF99AE7}"/>
              </a:ext>
            </a:extLst>
          </p:cNvPr>
          <p:cNvSpPr txBox="1"/>
          <p:nvPr/>
        </p:nvSpPr>
        <p:spPr>
          <a:xfrm>
            <a:off x="702930" y="5973177"/>
            <a:ext cx="2228850" cy="369332"/>
          </a:xfrm>
          <a:prstGeom prst="rect">
            <a:avLst/>
          </a:prstGeom>
          <a:noFill/>
        </p:spPr>
        <p:txBody>
          <a:bodyPr wrap="square" rtlCol="0">
            <a:spAutoFit/>
          </a:bodyPr>
          <a:lstStyle/>
          <a:p>
            <a:r>
              <a:rPr lang="en-US" dirty="0">
                <a:latin typeface="+mj-lt"/>
              </a:rPr>
              <a:t>Presentations?</a:t>
            </a:r>
          </a:p>
        </p:txBody>
      </p:sp>
      <p:sp>
        <p:nvSpPr>
          <p:cNvPr id="15" name="Arrow: Curved Right 14">
            <a:extLst>
              <a:ext uri="{FF2B5EF4-FFF2-40B4-BE49-F238E27FC236}">
                <a16:creationId xmlns:a16="http://schemas.microsoft.com/office/drawing/2014/main" id="{B6EB0DD2-2172-409B-88ED-DDB7238317F4}"/>
              </a:ext>
            </a:extLst>
          </p:cNvPr>
          <p:cNvSpPr/>
          <p:nvPr/>
        </p:nvSpPr>
        <p:spPr>
          <a:xfrm flipV="1">
            <a:off x="4419600" y="2667000"/>
            <a:ext cx="847062" cy="2667430"/>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54EC255-7B43-4408-BF7E-5E1C32F1D325}"/>
              </a:ext>
            </a:extLst>
          </p:cNvPr>
          <p:cNvSpPr txBox="1"/>
          <p:nvPr/>
        </p:nvSpPr>
        <p:spPr>
          <a:xfrm>
            <a:off x="5774352" y="4967011"/>
            <a:ext cx="3156096" cy="461665"/>
          </a:xfrm>
          <a:prstGeom prst="rect">
            <a:avLst/>
          </a:prstGeom>
          <a:noFill/>
        </p:spPr>
        <p:txBody>
          <a:bodyPr wrap="square" rtlCol="0">
            <a:spAutoFit/>
          </a:bodyPr>
          <a:lstStyle/>
          <a:p>
            <a:r>
              <a:rPr lang="en-US" sz="2400" dirty="0">
                <a:latin typeface="+mj-lt"/>
              </a:rPr>
              <a:t>Take home final</a:t>
            </a:r>
          </a:p>
        </p:txBody>
      </p:sp>
      <p:sp>
        <p:nvSpPr>
          <p:cNvPr id="19" name="Rectangle 18">
            <a:extLst>
              <a:ext uri="{FF2B5EF4-FFF2-40B4-BE49-F238E27FC236}">
                <a16:creationId xmlns:a16="http://schemas.microsoft.com/office/drawing/2014/main" id="{CF4380C8-350D-AF91-4264-79E3F95FA374}"/>
              </a:ext>
            </a:extLst>
          </p:cNvPr>
          <p:cNvSpPr/>
          <p:nvPr/>
        </p:nvSpPr>
        <p:spPr>
          <a:xfrm>
            <a:off x="2286000" y="3878542"/>
            <a:ext cx="1524000" cy="388658"/>
          </a:xfrm>
          <a:prstGeom prst="rect">
            <a:avLst/>
          </a:pr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DF9AA0F-9E5A-A2C2-3D4F-B57533E0A902}"/>
              </a:ext>
            </a:extLst>
          </p:cNvPr>
          <p:cNvSpPr txBox="1"/>
          <p:nvPr/>
        </p:nvSpPr>
        <p:spPr>
          <a:xfrm>
            <a:off x="2438400" y="3685401"/>
            <a:ext cx="1219200" cy="276999"/>
          </a:xfrm>
          <a:prstGeom prst="rect">
            <a:avLst/>
          </a:prstGeom>
          <a:noFill/>
        </p:spPr>
        <p:txBody>
          <a:bodyPr wrap="square" rtlCol="0">
            <a:spAutoFit/>
          </a:bodyPr>
          <a:lstStyle/>
          <a:p>
            <a:r>
              <a:rPr lang="en-US" sz="1200" b="1" dirty="0">
                <a:solidFill>
                  <a:srgbClr val="00B050"/>
                </a:solidFill>
                <a:latin typeface="+mj-lt"/>
              </a:rPr>
              <a:t>Thanksgiving</a:t>
            </a:r>
          </a:p>
        </p:txBody>
      </p:sp>
      <p:sp>
        <p:nvSpPr>
          <p:cNvPr id="21" name="TextBox 20">
            <a:extLst>
              <a:ext uri="{FF2B5EF4-FFF2-40B4-BE49-F238E27FC236}">
                <a16:creationId xmlns:a16="http://schemas.microsoft.com/office/drawing/2014/main" id="{07D97CA2-2BD3-6D06-8D3B-1FE49606C15E}"/>
              </a:ext>
            </a:extLst>
          </p:cNvPr>
          <p:cNvSpPr txBox="1"/>
          <p:nvPr/>
        </p:nvSpPr>
        <p:spPr>
          <a:xfrm>
            <a:off x="762000" y="5650468"/>
            <a:ext cx="2228849" cy="369332"/>
          </a:xfrm>
          <a:prstGeom prst="rect">
            <a:avLst/>
          </a:prstGeom>
          <a:noFill/>
        </p:spPr>
        <p:txBody>
          <a:bodyPr wrap="square" rtlCol="0">
            <a:spAutoFit/>
          </a:bodyPr>
          <a:lstStyle/>
          <a:p>
            <a:r>
              <a:rPr lang="en-US" dirty="0">
                <a:latin typeface="+mj-lt"/>
              </a:rPr>
              <a:t>~ 2 days needed</a:t>
            </a:r>
          </a:p>
        </p:txBody>
      </p:sp>
    </p:spTree>
    <p:extLst>
      <p:ext uri="{BB962C8B-B14F-4D97-AF65-F5344CB8AC3E}">
        <p14:creationId xmlns:p14="http://schemas.microsoft.com/office/powerpoint/2010/main" val="69668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F5C-2BA7-40FE-B975-C6D44D01475B}"/>
              </a:ext>
            </a:extLst>
          </p:cNvPr>
          <p:cNvSpPr>
            <a:spLocks noGrp="1"/>
          </p:cNvSpPr>
          <p:nvPr>
            <p:ph type="dt" sz="half" idx="10"/>
          </p:nvPr>
        </p:nvSpPr>
        <p:spPr/>
        <p:txBody>
          <a:bodyPr/>
          <a:lstStyle/>
          <a:p>
            <a:r>
              <a:rPr lang="en-US"/>
              <a:t>10/28/2024</a:t>
            </a:r>
            <a:endParaRPr lang="en-US" dirty="0"/>
          </a:p>
        </p:txBody>
      </p:sp>
      <p:sp>
        <p:nvSpPr>
          <p:cNvPr id="3" name="Footer Placeholder 2">
            <a:extLst>
              <a:ext uri="{FF2B5EF4-FFF2-40B4-BE49-F238E27FC236}">
                <a16:creationId xmlns:a16="http://schemas.microsoft.com/office/drawing/2014/main" id="{3502AC80-D9D1-4E2E-B9EE-5AE5B5C7A08F}"/>
              </a:ext>
            </a:extLst>
          </p:cNvPr>
          <p:cNvSpPr>
            <a:spLocks noGrp="1"/>
          </p:cNvSpPr>
          <p:nvPr>
            <p:ph type="ftr" sz="quarter" idx="11"/>
          </p:nvPr>
        </p:nvSpPr>
        <p:spPr/>
        <p:txBody>
          <a:bodyPr/>
          <a:lstStyle/>
          <a:p>
            <a:r>
              <a:rPr lang="en-US"/>
              <a:t>PHY 711  Fall 2024 -- Lecture 27</a:t>
            </a:r>
            <a:endParaRPr lang="en-US" dirty="0"/>
          </a:p>
        </p:txBody>
      </p:sp>
      <p:sp>
        <p:nvSpPr>
          <p:cNvPr id="4" name="Slide Number Placeholder 3">
            <a:extLst>
              <a:ext uri="{FF2B5EF4-FFF2-40B4-BE49-F238E27FC236}">
                <a16:creationId xmlns:a16="http://schemas.microsoft.com/office/drawing/2014/main" id="{73F26DF2-D4AA-4AFF-A195-A36C7DB5FE1F}"/>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a:extLst>
              <a:ext uri="{FF2B5EF4-FFF2-40B4-BE49-F238E27FC236}">
                <a16:creationId xmlns:a16="http://schemas.microsoft.com/office/drawing/2014/main" id="{D8F8FB1B-315E-36FC-07D3-8F188919A160}"/>
              </a:ext>
            </a:extLst>
          </p:cNvPr>
          <p:cNvSpPr txBox="1"/>
          <p:nvPr/>
        </p:nvSpPr>
        <p:spPr>
          <a:xfrm>
            <a:off x="304800" y="381000"/>
            <a:ext cx="8534400" cy="2616101"/>
          </a:xfrm>
          <a:prstGeom prst="rect">
            <a:avLst/>
          </a:prstGeom>
          <a:noFill/>
        </p:spPr>
        <p:txBody>
          <a:bodyPr wrap="square" rtlCol="0">
            <a:spAutoFit/>
          </a:bodyPr>
          <a:lstStyle/>
          <a:p>
            <a:r>
              <a:rPr lang="en-US" sz="2400" dirty="0">
                <a:latin typeface="+mj-lt"/>
              </a:rPr>
              <a:t>Presentation expectations</a:t>
            </a:r>
          </a:p>
          <a:p>
            <a:pPr marL="800100" lvl="1" indent="-342900">
              <a:buFont typeface="Arial" panose="020B0604020202020204" pitchFamily="34" charset="0"/>
              <a:buChar char="•"/>
            </a:pPr>
            <a:r>
              <a:rPr lang="en-US" sz="2400" dirty="0">
                <a:latin typeface="+mj-lt"/>
              </a:rPr>
              <a:t>Prepare with </a:t>
            </a:r>
            <a:r>
              <a:rPr lang="en-US" sz="2400" dirty="0" err="1">
                <a:latin typeface="+mj-lt"/>
              </a:rPr>
              <a:t>powerpoint</a:t>
            </a:r>
            <a:r>
              <a:rPr lang="en-US" sz="2400" dirty="0">
                <a:latin typeface="+mj-lt"/>
              </a:rPr>
              <a:t> (or equivalent) for ~ 20 minutes and expect ~ 5 minutes for discussion (2 presentations per day)</a:t>
            </a:r>
          </a:p>
          <a:p>
            <a:pPr marL="800100" lvl="1" indent="-342900">
              <a:buFont typeface="Arial" panose="020B0604020202020204" pitchFamily="34" charset="0"/>
              <a:buChar char="•"/>
            </a:pPr>
            <a:r>
              <a:rPr lang="en-US" sz="2400" dirty="0">
                <a:latin typeface="+mj-lt"/>
              </a:rPr>
              <a:t>To accommodate all students,  we will need 2 days….</a:t>
            </a:r>
          </a:p>
          <a:p>
            <a:pPr marL="800100" lvl="1" indent="-342900">
              <a:buFont typeface="Arial" panose="020B0604020202020204" pitchFamily="34" charset="0"/>
              <a:buChar char="•"/>
            </a:pPr>
            <a:r>
              <a:rPr lang="en-US" sz="2400" dirty="0">
                <a:latin typeface="+mj-lt"/>
              </a:rPr>
              <a:t>Details listed on webpage </a:t>
            </a:r>
            <a:r>
              <a:rPr lang="en-US" sz="2000" dirty="0">
                <a:latin typeface="+mj-lt"/>
                <a:hlinkClick r:id="rId3"/>
              </a:rPr>
              <a:t>http://users.wfu.edu/natalie/f23phy711/info/computational.html</a:t>
            </a:r>
            <a:endParaRPr lang="en-US" sz="2000" dirty="0">
              <a:latin typeface="+mj-lt"/>
            </a:endParaRPr>
          </a:p>
        </p:txBody>
      </p:sp>
    </p:spTree>
    <p:extLst>
      <p:ext uri="{BB962C8B-B14F-4D97-AF65-F5344CB8AC3E}">
        <p14:creationId xmlns:p14="http://schemas.microsoft.com/office/powerpoint/2010/main" val="32499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76200" y="136525"/>
            <a:ext cx="8839200" cy="6001643"/>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within fluids (leaving out dissipative effects for now)</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name="数式" r:id="rId3" imgW="1269720" imgH="1091880" progId="Equation.3">
                  <p:embed/>
                </p:oleObj>
              </mc:Choice>
              <mc:Fallback>
                <p:oleObj name="数式" r:id="rId3" imgW="1269720" imgH="1091880" progId="Equation.3">
                  <p:embed/>
                  <p:pic>
                    <p:nvPicPr>
                      <p:cNvPr id="0" name=""/>
                      <p:cNvPicPr/>
                      <p:nvPr/>
                    </p:nvPicPr>
                    <p:blipFill>
                      <a:blip r:embed="rId4"/>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name="数式" r:id="rId5" imgW="2120760" imgH="660240" progId="Equation.3">
                  <p:embed/>
                </p:oleObj>
              </mc:Choice>
              <mc:Fallback>
                <p:oleObj name="数式" r:id="rId5" imgW="2120760" imgH="660240" progId="Equation.3">
                  <p:embed/>
                  <p:pic>
                    <p:nvPicPr>
                      <p:cNvPr id="0" name="Object 5"/>
                      <p:cNvPicPr>
                        <a:picLocks noChangeAspect="1" noChangeArrowheads="1"/>
                      </p:cNvPicPr>
                      <p:nvPr/>
                    </p:nvPicPr>
                    <p:blipFill>
                      <a:blip r:embed="rId6"/>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name="数式" r:id="rId3" imgW="2793960" imgH="1091880" progId="Equation.3">
                  <p:embed/>
                </p:oleObj>
              </mc:Choice>
              <mc:Fallback>
                <p:oleObj name="数式" r:id="rId3" imgW="2793960" imgH="1091880" progId="Equation.3">
                  <p:embed/>
                  <p:pic>
                    <p:nvPicPr>
                      <p:cNvPr id="0" name="Object 5"/>
                      <p:cNvPicPr>
                        <a:picLocks noChangeAspect="1" noChangeArrowheads="1"/>
                      </p:cNvPicPr>
                      <p:nvPr/>
                    </p:nvPicPr>
                    <p:blipFill>
                      <a:blip r:embed="rId4"/>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name="Equation" r:id="rId3" imgW="1904760" imgH="1054080" progId="Equation.DSMT4">
                  <p:embed/>
                </p:oleObj>
              </mc:Choice>
              <mc:Fallback>
                <p:oleObj name="Equation" r:id="rId3" imgW="1904760" imgH="1054080" progId="Equation.DSMT4">
                  <p:embed/>
                  <p:pic>
                    <p:nvPicPr>
                      <p:cNvPr id="0" name="Object 5"/>
                      <p:cNvPicPr>
                        <a:picLocks noChangeAspect="1" noChangeArrowheads="1"/>
                      </p:cNvPicPr>
                      <p:nvPr/>
                    </p:nvPicPr>
                    <p:blipFill>
                      <a:blip r:embed="rId4"/>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name="Equation" r:id="rId5" imgW="1041120" imgH="888840" progId="Equation.DSMT4">
                  <p:embed/>
                </p:oleObj>
              </mc:Choice>
              <mc:Fallback>
                <p:oleObj name="Equation" r:id="rId5" imgW="1041120" imgH="888840" progId="Equation.DSMT4">
                  <p:embed/>
                  <p:pic>
                    <p:nvPicPr>
                      <p:cNvPr id="0" name=""/>
                      <p:cNvPicPr/>
                      <p:nvPr/>
                    </p:nvPicPr>
                    <p:blipFill>
                      <a:blip r:embed="rId6"/>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10/28/2024</a:t>
            </a:r>
            <a:endParaRPr lang="en-US" dirty="0"/>
          </a:p>
        </p:txBody>
      </p:sp>
      <p:sp>
        <p:nvSpPr>
          <p:cNvPr id="3" name="Footer Placeholder 2"/>
          <p:cNvSpPr>
            <a:spLocks noGrp="1"/>
          </p:cNvSpPr>
          <p:nvPr>
            <p:ph type="ftr" sz="quarter" idx="11"/>
          </p:nvPr>
        </p:nvSpPr>
        <p:spPr/>
        <p:txBody>
          <a:bodyPr/>
          <a:lstStyle/>
          <a:p>
            <a:r>
              <a:rPr lang="en-US"/>
              <a:t>PHY 711  Fall 2024 --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356736"/>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name="Equation" r:id="rId3" imgW="2349360" imgH="1752480" progId="Equation.DSMT4">
                  <p:embed/>
                </p:oleObj>
              </mc:Choice>
              <mc:Fallback>
                <p:oleObj name="Equation" r:id="rId3" imgW="2349360" imgH="1752480" progId="Equation.DSMT4">
                  <p:embed/>
                  <p:pic>
                    <p:nvPicPr>
                      <p:cNvPr id="0" name="Object 6"/>
                      <p:cNvPicPr>
                        <a:picLocks noChangeAspect="1" noChangeArrowheads="1"/>
                      </p:cNvPicPr>
                      <p:nvPr/>
                    </p:nvPicPr>
                    <p:blipFill>
                      <a:blip r:embed="rId4"/>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4129130"/>
              </p:ext>
            </p:extLst>
          </p:nvPr>
        </p:nvGraphicFramePr>
        <p:xfrm>
          <a:off x="381000" y="4678742"/>
          <a:ext cx="8594726" cy="1560513"/>
        </p:xfrm>
        <a:graphic>
          <a:graphicData uri="http://schemas.openxmlformats.org/presentationml/2006/ole">
            <mc:AlternateContent xmlns:mc="http://schemas.openxmlformats.org/markup-compatibility/2006">
              <mc:Choice xmlns:v="urn:schemas-microsoft-com:vml" Requires="v">
                <p:oleObj name="Equation" r:id="rId5" imgW="3492360" imgH="660240" progId="Equation.DSMT4">
                  <p:embed/>
                </p:oleObj>
              </mc:Choice>
              <mc:Fallback>
                <p:oleObj name="Equation" r:id="rId5" imgW="3492360" imgH="660240" progId="Equation.DSMT4">
                  <p:embed/>
                  <p:pic>
                    <p:nvPicPr>
                      <p:cNvPr id="0" name="Object 4"/>
                      <p:cNvPicPr>
                        <a:picLocks noChangeAspect="1" noChangeArrowheads="1"/>
                      </p:cNvPicPr>
                      <p:nvPr/>
                    </p:nvPicPr>
                    <p:blipFill>
                      <a:blip r:embed="rId6"/>
                      <a:srcRect/>
                      <a:stretch>
                        <a:fillRect/>
                      </a:stretch>
                    </p:blipFill>
                    <p:spPr bwMode="auto">
                      <a:xfrm>
                        <a:off x="381000" y="4678742"/>
                        <a:ext cx="8594726"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name="Equation" r:id="rId7" imgW="1143000" imgH="241200" progId="Equation.DSMT4">
                  <p:embed/>
                </p:oleObj>
              </mc:Choice>
              <mc:Fallback>
                <p:oleObj name="Equation" r:id="rId7" imgW="1143000" imgH="241200" progId="Equation.DSMT4">
                  <p:embed/>
                  <p:pic>
                    <p:nvPicPr>
                      <p:cNvPr id="0" name=""/>
                      <p:cNvPicPr/>
                      <p:nvPr/>
                    </p:nvPicPr>
                    <p:blipFill>
                      <a:blip r:embed="rId8"/>
                      <a:stretch>
                        <a:fillRect/>
                      </a:stretch>
                    </p:blipFill>
                    <p:spPr>
                      <a:xfrm>
                        <a:off x="2895600" y="4572000"/>
                        <a:ext cx="2895101" cy="611188"/>
                      </a:xfrm>
                      <a:prstGeom prst="rect">
                        <a:avLst/>
                      </a:prstGeom>
                    </p:spPr>
                  </p:pic>
                </p:oleObj>
              </mc:Fallback>
            </mc:AlternateContent>
          </a:graphicData>
        </a:graphic>
      </p:graphicFrame>
      <p:sp>
        <p:nvSpPr>
          <p:cNvPr id="8" name="Arrow: Up-Down 7">
            <a:extLst>
              <a:ext uri="{FF2B5EF4-FFF2-40B4-BE49-F238E27FC236}">
                <a16:creationId xmlns:a16="http://schemas.microsoft.com/office/drawing/2014/main" id="{3D69C5B0-9269-D0E5-FF7D-3789B62EACE3}"/>
              </a:ext>
            </a:extLst>
          </p:cNvPr>
          <p:cNvSpPr/>
          <p:nvPr/>
        </p:nvSpPr>
        <p:spPr>
          <a:xfrm>
            <a:off x="2286000" y="2362200"/>
            <a:ext cx="152400" cy="533400"/>
          </a:xfrm>
          <a:prstGeom prst="upDownArrow">
            <a:avLst/>
          </a:prstGeom>
          <a:solidFill>
            <a:srgbClr val="00B050">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6FF95763-870C-C671-8068-48F93F8C4430}"/>
              </a:ext>
            </a:extLst>
          </p:cNvPr>
          <p:cNvSpPr/>
          <p:nvPr/>
        </p:nvSpPr>
        <p:spPr>
          <a:xfrm>
            <a:off x="3463481" y="2401312"/>
            <a:ext cx="152400" cy="533400"/>
          </a:xfrm>
          <a:prstGeom prst="upDownArrow">
            <a:avLst/>
          </a:prstGeom>
          <a:solidFill>
            <a:srgbClr val="00B050">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Down 9">
            <a:extLst>
              <a:ext uri="{FF2B5EF4-FFF2-40B4-BE49-F238E27FC236}">
                <a16:creationId xmlns:a16="http://schemas.microsoft.com/office/drawing/2014/main" id="{30E59E0C-7987-375A-C333-81E04955BD40}"/>
              </a:ext>
            </a:extLst>
          </p:cNvPr>
          <p:cNvSpPr/>
          <p:nvPr/>
        </p:nvSpPr>
        <p:spPr>
          <a:xfrm rot="1151490">
            <a:off x="4724400" y="2362200"/>
            <a:ext cx="152400" cy="533400"/>
          </a:xfrm>
          <a:prstGeom prst="upDownArrow">
            <a:avLst/>
          </a:prstGeom>
          <a:solidFill>
            <a:srgbClr val="00B050">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5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18662</TotalTime>
  <Words>1097</Words>
  <Application>Microsoft Office PowerPoint</Application>
  <PresentationFormat>On-screen Show (4:3)</PresentationFormat>
  <Paragraphs>222</Paragraphs>
  <Slides>28</Slides>
  <Notes>27</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882</cp:revision>
  <cp:lastPrinted>2021-10-29T15:22:14Z</cp:lastPrinted>
  <dcterms:created xsi:type="dcterms:W3CDTF">2012-01-10T18:32:24Z</dcterms:created>
  <dcterms:modified xsi:type="dcterms:W3CDTF">2024-10-27T16:57:29Z</dcterms:modified>
</cp:coreProperties>
</file>