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296" r:id="rId3"/>
    <p:sldId id="430" r:id="rId4"/>
    <p:sldId id="354" r:id="rId5"/>
    <p:sldId id="425" r:id="rId6"/>
    <p:sldId id="395" r:id="rId7"/>
    <p:sldId id="396" r:id="rId8"/>
    <p:sldId id="419" r:id="rId9"/>
    <p:sldId id="420" r:id="rId10"/>
    <p:sldId id="428" r:id="rId11"/>
    <p:sldId id="423" r:id="rId12"/>
    <p:sldId id="386" r:id="rId13"/>
    <p:sldId id="424" r:id="rId14"/>
    <p:sldId id="387" r:id="rId15"/>
    <p:sldId id="388" r:id="rId16"/>
    <p:sldId id="389" r:id="rId17"/>
    <p:sldId id="390" r:id="rId18"/>
    <p:sldId id="391" r:id="rId19"/>
    <p:sldId id="417" r:id="rId20"/>
    <p:sldId id="394" r:id="rId21"/>
    <p:sldId id="398" r:id="rId22"/>
    <p:sldId id="399" r:id="rId23"/>
    <p:sldId id="421" r:id="rId24"/>
    <p:sldId id="400" r:id="rId25"/>
    <p:sldId id="401" r:id="rId26"/>
    <p:sldId id="402" r:id="rId27"/>
    <p:sldId id="403" r:id="rId28"/>
    <p:sldId id="404" r:id="rId29"/>
    <p:sldId id="431" r:id="rId30"/>
    <p:sldId id="432" r:id="rId31"/>
    <p:sldId id="433" r:id="rId32"/>
    <p:sldId id="434" r:id="rId33"/>
    <p:sldId id="435" r:id="rId3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89642" autoAdjust="0"/>
  </p:normalViewPr>
  <p:slideViewPr>
    <p:cSldViewPr>
      <p:cViewPr varScale="1">
        <p:scale>
          <a:sx n="75" d="100"/>
          <a:sy n="75" d="100"/>
        </p:scale>
        <p:origin x="936" y="48"/>
      </p:cViewPr>
      <p:guideLst>
        <p:guide orient="horz" pos="2160"/>
        <p:guide pos="2880"/>
      </p:guideLst>
    </p:cSldViewPr>
  </p:slideViewPr>
  <p:notesTextViewPr>
    <p:cViewPr>
      <p:scale>
        <a:sx n="1" d="1"/>
        <a:sy n="1" d="1"/>
      </p:scale>
      <p:origin x="0" y="0"/>
    </p:cViewPr>
  </p:notesTextViewPr>
  <p:sorterViewPr>
    <p:cViewPr>
      <p:scale>
        <a:sx n="76" d="100"/>
        <a:sy n="76" d="100"/>
      </p:scale>
      <p:origin x="0" y="-106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10/29/2024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10/29/2024</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continue our discussion of hydrodynamics which is presented in Chapter 9 of your textbook.</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290160919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12</a:t>
            </a:fld>
            <a:endParaRPr lang="en-US" dirty="0"/>
          </a:p>
        </p:txBody>
      </p:sp>
    </p:spTree>
    <p:extLst>
      <p:ext uri="{BB962C8B-B14F-4D97-AF65-F5344CB8AC3E}">
        <p14:creationId xmlns:p14="http://schemas.microsoft.com/office/powerpoint/2010/main" val="4052037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an example of irrotational flow of an incompressible fluid.    In this case the fluid is flowing uniformly along the z axis.</a:t>
            </a:r>
          </a:p>
        </p:txBody>
      </p:sp>
      <p:sp>
        <p:nvSpPr>
          <p:cNvPr id="4" name="Slide Number Placeholder 3"/>
          <p:cNvSpPr>
            <a:spLocks noGrp="1"/>
          </p:cNvSpPr>
          <p:nvPr>
            <p:ph type="sldNum" sz="quarter" idx="5"/>
          </p:nvPr>
        </p:nvSpPr>
        <p:spPr/>
        <p:txBody>
          <a:bodyPr/>
          <a:lstStyle/>
          <a:p>
            <a:fld id="{615B37F0-B5B5-4873-843A-F6B8A32A0D0F}" type="slidenum">
              <a:rPr lang="en-US" smtClean="0"/>
              <a:t>13</a:t>
            </a:fld>
            <a:endParaRPr lang="en-US" dirty="0"/>
          </a:p>
        </p:txBody>
      </p:sp>
    </p:spTree>
    <p:extLst>
      <p:ext uri="{BB962C8B-B14F-4D97-AF65-F5344CB8AC3E}">
        <p14:creationId xmlns:p14="http://schemas.microsoft.com/office/powerpoint/2010/main" val="115220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imagine the there is a log  that distorts the flow.    Here the long axis of the log is in the direction perpendicular to the screen.    At the boundary of the log, the radial velocity is 0.</a:t>
            </a:r>
          </a:p>
        </p:txBody>
      </p:sp>
      <p:sp>
        <p:nvSpPr>
          <p:cNvPr id="4" name="Slide Number Placeholder 3"/>
          <p:cNvSpPr>
            <a:spLocks noGrp="1"/>
          </p:cNvSpPr>
          <p:nvPr>
            <p:ph type="sldNum" sz="quarter" idx="5"/>
          </p:nvPr>
        </p:nvSpPr>
        <p:spPr/>
        <p:txBody>
          <a:bodyPr/>
          <a:lstStyle/>
          <a:p>
            <a:fld id="{615B37F0-B5B5-4873-843A-F6B8A32A0D0F}" type="slidenum">
              <a:rPr lang="en-US" smtClean="0"/>
              <a:t>14</a:t>
            </a:fld>
            <a:endParaRPr lang="en-US" dirty="0"/>
          </a:p>
        </p:txBody>
      </p:sp>
    </p:spTree>
    <p:extLst>
      <p:ext uri="{BB962C8B-B14F-4D97-AF65-F5344CB8AC3E}">
        <p14:creationId xmlns:p14="http://schemas.microsoft.com/office/powerpoint/2010/main" val="39053957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and solving the boundary value problem.</a:t>
            </a:r>
          </a:p>
        </p:txBody>
      </p:sp>
      <p:sp>
        <p:nvSpPr>
          <p:cNvPr id="4" name="Slide Number Placeholder 3"/>
          <p:cNvSpPr>
            <a:spLocks noGrp="1"/>
          </p:cNvSpPr>
          <p:nvPr>
            <p:ph type="sldNum" sz="quarter" idx="5"/>
          </p:nvPr>
        </p:nvSpPr>
        <p:spPr/>
        <p:txBody>
          <a:bodyPr/>
          <a:lstStyle/>
          <a:p>
            <a:fld id="{615B37F0-B5B5-4873-843A-F6B8A32A0D0F}" type="slidenum">
              <a:rPr lang="en-US" smtClean="0"/>
              <a:t>15</a:t>
            </a:fld>
            <a:endParaRPr lang="en-US" dirty="0"/>
          </a:p>
        </p:txBody>
      </p:sp>
    </p:spTree>
    <p:extLst>
      <p:ext uri="{BB962C8B-B14F-4D97-AF65-F5344CB8AC3E}">
        <p14:creationId xmlns:p14="http://schemas.microsoft.com/office/powerpoint/2010/main" val="16231770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details.</a:t>
            </a:r>
          </a:p>
        </p:txBody>
      </p:sp>
      <p:sp>
        <p:nvSpPr>
          <p:cNvPr id="4" name="Slide Number Placeholder 3"/>
          <p:cNvSpPr>
            <a:spLocks noGrp="1"/>
          </p:cNvSpPr>
          <p:nvPr>
            <p:ph type="sldNum" sz="quarter" idx="5"/>
          </p:nvPr>
        </p:nvSpPr>
        <p:spPr/>
        <p:txBody>
          <a:bodyPr/>
          <a:lstStyle/>
          <a:p>
            <a:fld id="{615B37F0-B5B5-4873-843A-F6B8A32A0D0F}" type="slidenum">
              <a:rPr lang="en-US" smtClean="0"/>
              <a:t>16</a:t>
            </a:fld>
            <a:endParaRPr lang="en-US" dirty="0"/>
          </a:p>
        </p:txBody>
      </p:sp>
    </p:spTree>
    <p:extLst>
      <p:ext uri="{BB962C8B-B14F-4D97-AF65-F5344CB8AC3E}">
        <p14:creationId xmlns:p14="http://schemas.microsoft.com/office/powerpoint/2010/main" val="289443488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Full solution and simplified behavior far from the log.</a:t>
            </a:r>
          </a:p>
        </p:txBody>
      </p:sp>
      <p:sp>
        <p:nvSpPr>
          <p:cNvPr id="4" name="Slide Number Placeholder 3"/>
          <p:cNvSpPr>
            <a:spLocks noGrp="1"/>
          </p:cNvSpPr>
          <p:nvPr>
            <p:ph type="sldNum" sz="quarter" idx="5"/>
          </p:nvPr>
        </p:nvSpPr>
        <p:spPr/>
        <p:txBody>
          <a:bodyPr/>
          <a:lstStyle/>
          <a:p>
            <a:fld id="{615B37F0-B5B5-4873-843A-F6B8A32A0D0F}" type="slidenum">
              <a:rPr lang="en-US" smtClean="0"/>
              <a:t>17</a:t>
            </a:fld>
            <a:endParaRPr lang="en-US" dirty="0"/>
          </a:p>
        </p:txBody>
      </p:sp>
    </p:spTree>
    <p:extLst>
      <p:ext uri="{BB962C8B-B14F-4D97-AF65-F5344CB8AC3E}">
        <p14:creationId xmlns:p14="http://schemas.microsoft.com/office/powerpoint/2010/main" val="47058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18</a:t>
            </a:fld>
            <a:endParaRPr lang="en-US" dirty="0"/>
          </a:p>
        </p:txBody>
      </p:sp>
    </p:spTree>
    <p:extLst>
      <p:ext uri="{BB962C8B-B14F-4D97-AF65-F5344CB8AC3E}">
        <p14:creationId xmlns:p14="http://schemas.microsoft.com/office/powerpoint/2010/main" val="239788658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19</a:t>
            </a:fld>
            <a:endParaRPr lang="en-US" dirty="0"/>
          </a:p>
        </p:txBody>
      </p:sp>
    </p:spTree>
    <p:extLst>
      <p:ext uri="{BB962C8B-B14F-4D97-AF65-F5344CB8AC3E}">
        <p14:creationId xmlns:p14="http://schemas.microsoft.com/office/powerpoint/2010/main" val="28362714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a more complicated situation where there is a pressure gradient and applied potential.    Specializing to the case of irrotational flow and arriving at the Bernoulli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20</a:t>
            </a:fld>
            <a:endParaRPr lang="en-US" dirty="0"/>
          </a:p>
        </p:txBody>
      </p:sp>
    </p:spTree>
    <p:extLst>
      <p:ext uri="{BB962C8B-B14F-4D97-AF65-F5344CB8AC3E}">
        <p14:creationId xmlns:p14="http://schemas.microsoft.com/office/powerpoint/2010/main" val="15696963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21</a:t>
            </a:fld>
            <a:endParaRPr lang="en-US" dirty="0"/>
          </a:p>
        </p:txBody>
      </p:sp>
    </p:spTree>
    <p:extLst>
      <p:ext uri="{BB962C8B-B14F-4D97-AF65-F5344CB8AC3E}">
        <p14:creationId xmlns:p14="http://schemas.microsoft.com/office/powerpoint/2010/main" val="891882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Homework 18 is due Friday.</a:t>
            </a:r>
          </a:p>
        </p:txBody>
      </p:sp>
      <p:sp>
        <p:nvSpPr>
          <p:cNvPr id="4" name="Slide Number Placeholder 3"/>
          <p:cNvSpPr>
            <a:spLocks noGrp="1"/>
          </p:cNvSpPr>
          <p:nvPr>
            <p:ph type="sldNum" sz="quarter" idx="10"/>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25738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22</a:t>
            </a:fld>
            <a:endParaRPr lang="en-US" dirty="0"/>
          </a:p>
        </p:txBody>
      </p:sp>
    </p:spTree>
    <p:extLst>
      <p:ext uri="{BB962C8B-B14F-4D97-AF65-F5344CB8AC3E}">
        <p14:creationId xmlns:p14="http://schemas.microsoft.com/office/powerpoint/2010/main" val="37961232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generalizing this result to a possibly compressible fluid under the  condition of zero heat transfer (isentropic).</a:t>
            </a:r>
          </a:p>
        </p:txBody>
      </p:sp>
      <p:sp>
        <p:nvSpPr>
          <p:cNvPr id="4" name="Slide Number Placeholder 3"/>
          <p:cNvSpPr>
            <a:spLocks noGrp="1"/>
          </p:cNvSpPr>
          <p:nvPr>
            <p:ph type="sldNum" sz="quarter" idx="5"/>
          </p:nvPr>
        </p:nvSpPr>
        <p:spPr/>
        <p:txBody>
          <a:bodyPr/>
          <a:lstStyle/>
          <a:p>
            <a:fld id="{615B37F0-B5B5-4873-843A-F6B8A32A0D0F}" type="slidenum">
              <a:rPr lang="en-US" smtClean="0"/>
              <a:t>23</a:t>
            </a:fld>
            <a:endParaRPr lang="en-US" dirty="0"/>
          </a:p>
        </p:txBody>
      </p:sp>
    </p:spTree>
    <p:extLst>
      <p:ext uri="{BB962C8B-B14F-4D97-AF65-F5344CB8AC3E}">
        <p14:creationId xmlns:p14="http://schemas.microsoft.com/office/powerpoint/2010/main" val="342472549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need to introduce the so called first law of thermodynamics.   This condition finds a general expression for ratio of the pressure and density in terms of the density derivative of the internal energy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24</a:t>
            </a:fld>
            <a:endParaRPr lang="en-US" dirty="0"/>
          </a:p>
        </p:txBody>
      </p:sp>
    </p:spTree>
    <p:extLst>
      <p:ext uri="{BB962C8B-B14F-4D97-AF65-F5344CB8AC3E}">
        <p14:creationId xmlns:p14="http://schemas.microsoft.com/office/powerpoint/2010/main" val="49200244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can be rearranged in terms of the gradient of the pressure divided by the density.</a:t>
            </a:r>
          </a:p>
        </p:txBody>
      </p:sp>
      <p:sp>
        <p:nvSpPr>
          <p:cNvPr id="4" name="Slide Number Placeholder 3"/>
          <p:cNvSpPr>
            <a:spLocks noGrp="1"/>
          </p:cNvSpPr>
          <p:nvPr>
            <p:ph type="sldNum" sz="quarter" idx="5"/>
          </p:nvPr>
        </p:nvSpPr>
        <p:spPr/>
        <p:txBody>
          <a:bodyPr/>
          <a:lstStyle/>
          <a:p>
            <a:fld id="{615B37F0-B5B5-4873-843A-F6B8A32A0D0F}" type="slidenum">
              <a:rPr lang="en-US" smtClean="0"/>
              <a:t>25</a:t>
            </a:fld>
            <a:endParaRPr lang="en-US" dirty="0"/>
          </a:p>
        </p:txBody>
      </p:sp>
    </p:spTree>
    <p:extLst>
      <p:ext uri="{BB962C8B-B14F-4D97-AF65-F5344CB8AC3E}">
        <p14:creationId xmlns:p14="http://schemas.microsoft.com/office/powerpoint/2010/main" val="9932757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we arrive at a Bernoulli relation for irrotational flow of an isentropic material.</a:t>
            </a:r>
          </a:p>
        </p:txBody>
      </p:sp>
      <p:sp>
        <p:nvSpPr>
          <p:cNvPr id="4" name="Slide Number Placeholder 3"/>
          <p:cNvSpPr>
            <a:spLocks noGrp="1"/>
          </p:cNvSpPr>
          <p:nvPr>
            <p:ph type="sldNum" sz="quarter" idx="5"/>
          </p:nvPr>
        </p:nvSpPr>
        <p:spPr/>
        <p:txBody>
          <a:bodyPr/>
          <a:lstStyle/>
          <a:p>
            <a:fld id="{615B37F0-B5B5-4873-843A-F6B8A32A0D0F}" type="slidenum">
              <a:rPr lang="en-US" smtClean="0"/>
              <a:t>26</a:t>
            </a:fld>
            <a:endParaRPr lang="en-US" dirty="0"/>
          </a:p>
        </p:txBody>
      </p:sp>
    </p:spTree>
    <p:extLst>
      <p:ext uri="{BB962C8B-B14F-4D97-AF65-F5344CB8AC3E}">
        <p14:creationId xmlns:p14="http://schemas.microsoft.com/office/powerpoint/2010/main" val="207065685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27</a:t>
            </a:fld>
            <a:endParaRPr lang="en-US" dirty="0"/>
          </a:p>
        </p:txBody>
      </p:sp>
    </p:spTree>
    <p:extLst>
      <p:ext uri="{BB962C8B-B14F-4D97-AF65-F5344CB8AC3E}">
        <p14:creationId xmlns:p14="http://schemas.microsoft.com/office/powerpoint/2010/main" val="4290813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   ---</a:t>
            </a:r>
          </a:p>
        </p:txBody>
      </p:sp>
      <p:sp>
        <p:nvSpPr>
          <p:cNvPr id="4" name="Slide Number Placeholder 3"/>
          <p:cNvSpPr>
            <a:spLocks noGrp="1"/>
          </p:cNvSpPr>
          <p:nvPr>
            <p:ph type="sldNum" sz="quarter" idx="5"/>
          </p:nvPr>
        </p:nvSpPr>
        <p:spPr/>
        <p:txBody>
          <a:bodyPr/>
          <a:lstStyle/>
          <a:p>
            <a:fld id="{615B37F0-B5B5-4873-843A-F6B8A32A0D0F}" type="slidenum">
              <a:rPr lang="en-US" smtClean="0"/>
              <a:t>28</a:t>
            </a:fld>
            <a:endParaRPr lang="en-US" dirty="0"/>
          </a:p>
        </p:txBody>
      </p:sp>
    </p:spTree>
    <p:extLst>
      <p:ext uri="{BB962C8B-B14F-4D97-AF65-F5344CB8AC3E}">
        <p14:creationId xmlns:p14="http://schemas.microsoft.com/office/powerpoint/2010/main" val="5037299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Estimating the  wave velocity for air assuming that it is an ideal gas.</a:t>
            </a:r>
          </a:p>
        </p:txBody>
      </p:sp>
      <p:sp>
        <p:nvSpPr>
          <p:cNvPr id="4" name="Slide Number Placeholder 3"/>
          <p:cNvSpPr>
            <a:spLocks noGrp="1"/>
          </p:cNvSpPr>
          <p:nvPr>
            <p:ph type="sldNum" sz="quarter" idx="5"/>
          </p:nvPr>
        </p:nvSpPr>
        <p:spPr/>
        <p:txBody>
          <a:bodyPr/>
          <a:lstStyle/>
          <a:p>
            <a:fld id="{615B37F0-B5B5-4873-843A-F6B8A32A0D0F}" type="slidenum">
              <a:rPr lang="en-US" smtClean="0"/>
              <a:t>29</a:t>
            </a:fld>
            <a:endParaRPr lang="en-US" dirty="0"/>
          </a:p>
        </p:txBody>
      </p:sp>
    </p:spTree>
    <p:extLst>
      <p:ext uri="{BB962C8B-B14F-4D97-AF65-F5344CB8AC3E}">
        <p14:creationId xmlns:p14="http://schemas.microsoft.com/office/powerpoint/2010/main" val="224507041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ideal gas law with f representing the degrees of freedom.       It is convenient to replace the f with the gamma factor which can be measured experimentally.</a:t>
            </a:r>
          </a:p>
        </p:txBody>
      </p:sp>
      <p:sp>
        <p:nvSpPr>
          <p:cNvPr id="4" name="Slide Number Placeholder 3"/>
          <p:cNvSpPr>
            <a:spLocks noGrp="1"/>
          </p:cNvSpPr>
          <p:nvPr>
            <p:ph type="sldNum" sz="quarter" idx="5"/>
          </p:nvPr>
        </p:nvSpPr>
        <p:spPr/>
        <p:txBody>
          <a:bodyPr/>
          <a:lstStyle/>
          <a:p>
            <a:fld id="{615B37F0-B5B5-4873-843A-F6B8A32A0D0F}" type="slidenum">
              <a:rPr lang="en-US" smtClean="0"/>
              <a:t>30</a:t>
            </a:fld>
            <a:endParaRPr lang="en-US" dirty="0"/>
          </a:p>
        </p:txBody>
      </p:sp>
    </p:spTree>
    <p:extLst>
      <p:ext uri="{BB962C8B-B14F-4D97-AF65-F5344CB8AC3E}">
        <p14:creationId xmlns:p14="http://schemas.microsoft.com/office/powerpoint/2010/main" val="3262966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31</a:t>
            </a:fld>
            <a:endParaRPr lang="en-US" dirty="0"/>
          </a:p>
        </p:txBody>
      </p:sp>
    </p:spTree>
    <p:extLst>
      <p:ext uri="{BB962C8B-B14F-4D97-AF65-F5344CB8AC3E}">
        <p14:creationId xmlns:p14="http://schemas.microsoft.com/office/powerpoint/2010/main" val="1710785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375653214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Using the ideal gas law under isentropic conditions </a:t>
            </a:r>
          </a:p>
        </p:txBody>
      </p:sp>
      <p:sp>
        <p:nvSpPr>
          <p:cNvPr id="4" name="Slide Number Placeholder 3"/>
          <p:cNvSpPr>
            <a:spLocks noGrp="1"/>
          </p:cNvSpPr>
          <p:nvPr>
            <p:ph type="sldNum" sz="quarter" idx="5"/>
          </p:nvPr>
        </p:nvSpPr>
        <p:spPr/>
        <p:txBody>
          <a:bodyPr/>
          <a:lstStyle/>
          <a:p>
            <a:fld id="{615B37F0-B5B5-4873-843A-F6B8A32A0D0F}" type="slidenum">
              <a:rPr lang="en-US" smtClean="0"/>
              <a:t>32</a:t>
            </a:fld>
            <a:endParaRPr lang="en-US" dirty="0"/>
          </a:p>
        </p:txBody>
      </p:sp>
    </p:spTree>
    <p:extLst>
      <p:ext uri="{BB962C8B-B14F-4D97-AF65-F5344CB8AC3E}">
        <p14:creationId xmlns:p14="http://schemas.microsoft.com/office/powerpoint/2010/main" val="24114254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Resuming our discussion of Newton’s equations for fluids.    For reference, this approach is named for Euler and is based on the continuous fluid being represented within an infinitesimal volume.</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8306627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the infinitesimal volume moves from t to t’, the spatial position moves from r to </a:t>
            </a:r>
            <a:r>
              <a:rPr lang="en-US" dirty="0" err="1"/>
              <a:t>r+v</a:t>
            </a:r>
            <a:r>
              <a:rPr lang="en-US" dirty="0"/>
              <a:t> </a:t>
            </a:r>
            <a:r>
              <a:rPr lang="en-US" dirty="0">
                <a:latin typeface="Symbol" panose="05050102010706020507" pitchFamily="18" charset="2"/>
              </a:rPr>
              <a:t>d</a:t>
            </a:r>
            <a:r>
              <a:rPr lang="en-US" dirty="0"/>
              <a:t>t</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27411001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7</a:t>
            </a:fld>
            <a:endParaRPr lang="en-US" dirty="0"/>
          </a:p>
        </p:txBody>
      </p:sp>
    </p:spTree>
    <p:extLst>
      <p:ext uri="{BB962C8B-B14F-4D97-AF65-F5344CB8AC3E}">
        <p14:creationId xmlns:p14="http://schemas.microsoft.com/office/powerpoint/2010/main" val="11299888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8</a:t>
            </a:fld>
            <a:endParaRPr lang="en-US" dirty="0"/>
          </a:p>
        </p:txBody>
      </p:sp>
    </p:spTree>
    <p:extLst>
      <p:ext uri="{BB962C8B-B14F-4D97-AF65-F5344CB8AC3E}">
        <p14:creationId xmlns:p14="http://schemas.microsoft.com/office/powerpoint/2010/main" val="12268853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615B37F0-B5B5-4873-843A-F6B8A32A0D0F}" type="slidenum">
              <a:rPr lang="en-US" smtClean="0"/>
              <a:t>10</a:t>
            </a:fld>
            <a:endParaRPr lang="en-US" dirty="0"/>
          </a:p>
        </p:txBody>
      </p:sp>
    </p:spTree>
    <p:extLst>
      <p:ext uri="{BB962C8B-B14F-4D97-AF65-F5344CB8AC3E}">
        <p14:creationId xmlns:p14="http://schemas.microsoft.com/office/powerpoint/2010/main" val="127441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Another aspect of the fluid is the continuity equation.    This simplifies to a velocity field which has zero divergence.</a:t>
            </a:r>
          </a:p>
          <a:p>
            <a:r>
              <a:rPr lang="en-US" dirty="0"/>
              <a:t>For irrotational flow the velocity field has zero curl and therefore can be written in terms of the velocity potential.   Irrotational flow of an incompressible fluid satisfies the Laplace equation.</a:t>
            </a:r>
          </a:p>
        </p:txBody>
      </p:sp>
      <p:sp>
        <p:nvSpPr>
          <p:cNvPr id="4" name="Slide Number Placeholder 3"/>
          <p:cNvSpPr>
            <a:spLocks noGrp="1"/>
          </p:cNvSpPr>
          <p:nvPr>
            <p:ph type="sldNum" sz="quarter" idx="5"/>
          </p:nvPr>
        </p:nvSpPr>
        <p:spPr/>
        <p:txBody>
          <a:bodyPr/>
          <a:lstStyle/>
          <a:p>
            <a:fld id="{615B37F0-B5B5-4873-843A-F6B8A32A0D0F}" type="slidenum">
              <a:rPr lang="en-US" smtClean="0"/>
              <a:t>11</a:t>
            </a:fld>
            <a:endParaRPr lang="en-US" dirty="0"/>
          </a:p>
        </p:txBody>
      </p:sp>
    </p:spTree>
    <p:extLst>
      <p:ext uri="{BB962C8B-B14F-4D97-AF65-F5344CB8AC3E}">
        <p14:creationId xmlns:p14="http://schemas.microsoft.com/office/powerpoint/2010/main" val="938407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10/30/2024</a:t>
            </a:r>
            <a:endParaRPr lang="en-US" dirty="0"/>
          </a:p>
        </p:txBody>
      </p:sp>
      <p:sp>
        <p:nvSpPr>
          <p:cNvPr id="5" name="Footer Placeholder 4"/>
          <p:cNvSpPr>
            <a:spLocks noGrp="1"/>
          </p:cNvSpPr>
          <p:nvPr>
            <p:ph type="ftr" sz="quarter" idx="11"/>
          </p:nvPr>
        </p:nvSpPr>
        <p:spPr/>
        <p:txBody>
          <a:bodyPr/>
          <a:lstStyle/>
          <a:p>
            <a:r>
              <a:rPr lang="en-US"/>
              <a:t>PHY 711  Fall 2024 --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10/30/2024</a:t>
            </a:r>
            <a:endParaRPr lang="en-US" dirty="0"/>
          </a:p>
        </p:txBody>
      </p:sp>
      <p:sp>
        <p:nvSpPr>
          <p:cNvPr id="5" name="Footer Placeholder 4"/>
          <p:cNvSpPr>
            <a:spLocks noGrp="1"/>
          </p:cNvSpPr>
          <p:nvPr>
            <p:ph type="ftr" sz="quarter" idx="11"/>
          </p:nvPr>
        </p:nvSpPr>
        <p:spPr/>
        <p:txBody>
          <a:bodyPr/>
          <a:lstStyle/>
          <a:p>
            <a:r>
              <a:rPr lang="en-US"/>
              <a:t>PHY 711  Fall 2024 --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10/30/2024</a:t>
            </a:r>
            <a:endParaRPr lang="en-US" dirty="0"/>
          </a:p>
        </p:txBody>
      </p:sp>
      <p:sp>
        <p:nvSpPr>
          <p:cNvPr id="5" name="Footer Placeholder 4"/>
          <p:cNvSpPr>
            <a:spLocks noGrp="1"/>
          </p:cNvSpPr>
          <p:nvPr>
            <p:ph type="ftr" sz="quarter" idx="11"/>
          </p:nvPr>
        </p:nvSpPr>
        <p:spPr/>
        <p:txBody>
          <a:bodyPr/>
          <a:lstStyle/>
          <a:p>
            <a:r>
              <a:rPr lang="en-US"/>
              <a:t>PHY 711  Fall 2024 --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10/30/2024</a:t>
            </a:r>
            <a:endParaRPr lang="en-US" dirty="0"/>
          </a:p>
        </p:txBody>
      </p:sp>
      <p:sp>
        <p:nvSpPr>
          <p:cNvPr id="5" name="Footer Placeholder 4"/>
          <p:cNvSpPr>
            <a:spLocks noGrp="1"/>
          </p:cNvSpPr>
          <p:nvPr>
            <p:ph type="ftr" sz="quarter" idx="11"/>
          </p:nvPr>
        </p:nvSpPr>
        <p:spPr/>
        <p:txBody>
          <a:bodyPr/>
          <a:lstStyle/>
          <a:p>
            <a:r>
              <a:rPr lang="en-US"/>
              <a:t>PHY 711  Fall 2024 --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10/30/2024</a:t>
            </a:r>
            <a:endParaRPr lang="en-US" dirty="0"/>
          </a:p>
        </p:txBody>
      </p:sp>
      <p:sp>
        <p:nvSpPr>
          <p:cNvPr id="5" name="Footer Placeholder 4"/>
          <p:cNvSpPr>
            <a:spLocks noGrp="1"/>
          </p:cNvSpPr>
          <p:nvPr>
            <p:ph type="ftr" sz="quarter" idx="11"/>
          </p:nvPr>
        </p:nvSpPr>
        <p:spPr/>
        <p:txBody>
          <a:bodyPr/>
          <a:lstStyle/>
          <a:p>
            <a:r>
              <a:rPr lang="en-US"/>
              <a:t>PHY 711  Fall 2024 -- Lecture 28</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10/30/2024</a:t>
            </a:r>
            <a:endParaRPr lang="en-US" dirty="0"/>
          </a:p>
        </p:txBody>
      </p:sp>
      <p:sp>
        <p:nvSpPr>
          <p:cNvPr id="6" name="Footer Placeholder 5"/>
          <p:cNvSpPr>
            <a:spLocks noGrp="1"/>
          </p:cNvSpPr>
          <p:nvPr>
            <p:ph type="ftr" sz="quarter" idx="11"/>
          </p:nvPr>
        </p:nvSpPr>
        <p:spPr/>
        <p:txBody>
          <a:bodyPr/>
          <a:lstStyle/>
          <a:p>
            <a:r>
              <a:rPr lang="en-US"/>
              <a:t>PHY 711  Fall 2024 --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10/30/2024</a:t>
            </a:r>
            <a:endParaRPr lang="en-US" dirty="0"/>
          </a:p>
        </p:txBody>
      </p:sp>
      <p:sp>
        <p:nvSpPr>
          <p:cNvPr id="8" name="Footer Placeholder 7"/>
          <p:cNvSpPr>
            <a:spLocks noGrp="1"/>
          </p:cNvSpPr>
          <p:nvPr>
            <p:ph type="ftr" sz="quarter" idx="11"/>
          </p:nvPr>
        </p:nvSpPr>
        <p:spPr/>
        <p:txBody>
          <a:bodyPr/>
          <a:lstStyle/>
          <a:p>
            <a:r>
              <a:rPr lang="en-US"/>
              <a:t>PHY 711  Fall 2024 -- Lecture 28</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10/30/2024</a:t>
            </a:r>
            <a:endParaRPr lang="en-US" dirty="0"/>
          </a:p>
        </p:txBody>
      </p:sp>
      <p:sp>
        <p:nvSpPr>
          <p:cNvPr id="4" name="Footer Placeholder 3"/>
          <p:cNvSpPr>
            <a:spLocks noGrp="1"/>
          </p:cNvSpPr>
          <p:nvPr>
            <p:ph type="ftr" sz="quarter" idx="11"/>
          </p:nvPr>
        </p:nvSpPr>
        <p:spPr/>
        <p:txBody>
          <a:bodyPr/>
          <a:lstStyle/>
          <a:p>
            <a:r>
              <a:rPr lang="en-US"/>
              <a:t>PHY 711  Fall 2024 -- Lecture 28</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sz="1400" b="1"/>
            </a:lvl1pPr>
          </a:lstStyle>
          <a:p>
            <a:r>
              <a:rPr lang="en-US"/>
              <a:t>10/30/2024</a:t>
            </a:r>
            <a:endParaRPr lang="en-US" dirty="0"/>
          </a:p>
        </p:txBody>
      </p:sp>
      <p:sp>
        <p:nvSpPr>
          <p:cNvPr id="3" name="Footer Placeholder 2"/>
          <p:cNvSpPr>
            <a:spLocks noGrp="1"/>
          </p:cNvSpPr>
          <p:nvPr>
            <p:ph type="ftr" sz="quarter" idx="11"/>
          </p:nvPr>
        </p:nvSpPr>
        <p:spPr/>
        <p:txBody>
          <a:bodyPr/>
          <a:lstStyle>
            <a:lvl1pPr>
              <a:defRPr sz="1400" b="1"/>
            </a:lvl1p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lvl1pPr>
              <a:defRPr sz="1400" b="1"/>
            </a:lvl1pPr>
          </a:lstStyle>
          <a:p>
            <a:fld id="{CE368B07-CEBF-4C80-90AF-53B34FA04CF3}" type="slidenum">
              <a:rPr lang="en-US" smtClean="0"/>
              <a:pPr/>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10/30/2024</a:t>
            </a:r>
            <a:endParaRPr lang="en-US" dirty="0"/>
          </a:p>
        </p:txBody>
      </p:sp>
      <p:sp>
        <p:nvSpPr>
          <p:cNvPr id="6" name="Footer Placeholder 5"/>
          <p:cNvSpPr>
            <a:spLocks noGrp="1"/>
          </p:cNvSpPr>
          <p:nvPr>
            <p:ph type="ftr" sz="quarter" idx="11"/>
          </p:nvPr>
        </p:nvSpPr>
        <p:spPr/>
        <p:txBody>
          <a:bodyPr/>
          <a:lstStyle/>
          <a:p>
            <a:r>
              <a:rPr lang="en-US"/>
              <a:t>PHY 711  Fall 2024 --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10/30/2024</a:t>
            </a:r>
            <a:endParaRPr lang="en-US" dirty="0"/>
          </a:p>
        </p:txBody>
      </p:sp>
      <p:sp>
        <p:nvSpPr>
          <p:cNvPr id="6" name="Footer Placeholder 5"/>
          <p:cNvSpPr>
            <a:spLocks noGrp="1"/>
          </p:cNvSpPr>
          <p:nvPr>
            <p:ph type="ftr" sz="quarter" idx="11"/>
          </p:nvPr>
        </p:nvSpPr>
        <p:spPr/>
        <p:txBody>
          <a:bodyPr/>
          <a:lstStyle/>
          <a:p>
            <a:r>
              <a:rPr lang="en-US"/>
              <a:t>PHY 711  Fall 2024 -- Lecture 28</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10/30/2024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10/30/2024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711  Fall 2024 -- Lecture 28</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61" r:id="rId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3.wmf"/><Relationship Id="rId5" Type="http://schemas.openxmlformats.org/officeDocument/2006/relationships/oleObject" Target="../embeddings/oleObject10.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2.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16.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7.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19.wmf"/><Relationship Id="rId5" Type="http://schemas.openxmlformats.org/officeDocument/2006/relationships/oleObject" Target="../embeddings/oleObject16.bin"/><Relationship Id="rId4" Type="http://schemas.openxmlformats.org/officeDocument/2006/relationships/image" Target="../media/image18.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0.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image" Target="../media/image22.wmf"/><Relationship Id="rId5" Type="http://schemas.openxmlformats.org/officeDocument/2006/relationships/oleObject" Target="../embeddings/oleObject19.bin"/><Relationship Id="rId4" Type="http://schemas.openxmlformats.org/officeDocument/2006/relationships/image" Target="../media/image21.w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image" Target="../media/image24.wmf"/><Relationship Id="rId5" Type="http://schemas.openxmlformats.org/officeDocument/2006/relationships/oleObject" Target="../embeddings/oleObject21.bin"/><Relationship Id="rId4" Type="http://schemas.openxmlformats.org/officeDocument/2006/relationships/image" Target="../media/image2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26.wmf"/><Relationship Id="rId5" Type="http://schemas.openxmlformats.org/officeDocument/2006/relationships/oleObject" Target="../embeddings/oleObject23.bin"/><Relationship Id="rId4" Type="http://schemas.openxmlformats.org/officeDocument/2006/relationships/image" Target="../media/image25.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27.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29.wmf"/><Relationship Id="rId5" Type="http://schemas.openxmlformats.org/officeDocument/2006/relationships/oleObject" Target="../embeddings/oleObject26.bin"/><Relationship Id="rId4" Type="http://schemas.openxmlformats.org/officeDocument/2006/relationships/image" Target="../media/image28.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32.wmf"/><Relationship Id="rId3" Type="http://schemas.openxmlformats.org/officeDocument/2006/relationships/oleObject" Target="../embeddings/oleObject27.bin"/><Relationship Id="rId7" Type="http://schemas.openxmlformats.org/officeDocument/2006/relationships/oleObject" Target="../embeddings/oleObject29.bin"/><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31.wmf"/><Relationship Id="rId5" Type="http://schemas.openxmlformats.org/officeDocument/2006/relationships/oleObject" Target="../embeddings/oleObject28.bin"/><Relationship Id="rId4" Type="http://schemas.openxmlformats.org/officeDocument/2006/relationships/image" Target="../media/image30.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3.w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8" Type="http://schemas.openxmlformats.org/officeDocument/2006/relationships/image" Target="../media/image35.wmf"/><Relationship Id="rId3" Type="http://schemas.openxmlformats.org/officeDocument/2006/relationships/oleObject" Target="../embeddings/oleObject31.bin"/><Relationship Id="rId7" Type="http://schemas.openxmlformats.org/officeDocument/2006/relationships/oleObject" Target="../embeddings/oleObject33.bin"/><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32.wmf"/><Relationship Id="rId5" Type="http://schemas.openxmlformats.org/officeDocument/2006/relationships/oleObject" Target="../embeddings/oleObject32.bin"/><Relationship Id="rId4" Type="http://schemas.openxmlformats.org/officeDocument/2006/relationships/image" Target="../media/image34.w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notesSlide" Target="../notesSlides/notesSlide22.xml"/><Relationship Id="rId1" Type="http://schemas.openxmlformats.org/officeDocument/2006/relationships/slideLayout" Target="../slideLayouts/slideLayout7.xml"/><Relationship Id="rId6" Type="http://schemas.openxmlformats.org/officeDocument/2006/relationships/image" Target="../media/image37.wmf"/><Relationship Id="rId5" Type="http://schemas.openxmlformats.org/officeDocument/2006/relationships/oleObject" Target="../embeddings/oleObject35.bin"/><Relationship Id="rId4" Type="http://schemas.openxmlformats.org/officeDocument/2006/relationships/image" Target="../media/image36.w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notesSlide" Target="../notesSlides/notesSlide23.xml"/><Relationship Id="rId1" Type="http://schemas.openxmlformats.org/officeDocument/2006/relationships/slideLayout" Target="../slideLayouts/slideLayout7.xml"/><Relationship Id="rId4" Type="http://schemas.openxmlformats.org/officeDocument/2006/relationships/image" Target="../media/image38.wmf"/></Relationships>
</file>

<file path=ppt/slides/_rels/slide26.xml.rels><?xml version="1.0" encoding="UTF-8" standalone="yes"?>
<Relationships xmlns="http://schemas.openxmlformats.org/package/2006/relationships"><Relationship Id="rId8" Type="http://schemas.openxmlformats.org/officeDocument/2006/relationships/image" Target="../media/image41.wmf"/><Relationship Id="rId3" Type="http://schemas.openxmlformats.org/officeDocument/2006/relationships/oleObject" Target="../embeddings/oleObject37.bin"/><Relationship Id="rId7" Type="http://schemas.openxmlformats.org/officeDocument/2006/relationships/oleObject" Target="../embeddings/oleObject39.bin"/><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image" Target="../media/image40.wmf"/><Relationship Id="rId5" Type="http://schemas.openxmlformats.org/officeDocument/2006/relationships/oleObject" Target="../embeddings/oleObject38.bin"/><Relationship Id="rId4" Type="http://schemas.openxmlformats.org/officeDocument/2006/relationships/image" Target="../media/image39.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notesSlide" Target="../notesSlides/notesSlide25.xml"/><Relationship Id="rId1" Type="http://schemas.openxmlformats.org/officeDocument/2006/relationships/slideLayout" Target="../slideLayouts/slideLayout7.xml"/><Relationship Id="rId6" Type="http://schemas.openxmlformats.org/officeDocument/2006/relationships/image" Target="../media/image43.wmf"/><Relationship Id="rId5" Type="http://schemas.openxmlformats.org/officeDocument/2006/relationships/oleObject" Target="../embeddings/oleObject41.bin"/><Relationship Id="rId4" Type="http://schemas.openxmlformats.org/officeDocument/2006/relationships/image" Target="../media/image42.wmf"/></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42.bin"/><Relationship Id="rId2" Type="http://schemas.openxmlformats.org/officeDocument/2006/relationships/notesSlide" Target="../notesSlides/notesSlide26.xml"/><Relationship Id="rId1" Type="http://schemas.openxmlformats.org/officeDocument/2006/relationships/slideLayout" Target="../slideLayouts/slideLayout7.xml"/><Relationship Id="rId6" Type="http://schemas.openxmlformats.org/officeDocument/2006/relationships/image" Target="../media/image44.wmf"/><Relationship Id="rId5" Type="http://schemas.openxmlformats.org/officeDocument/2006/relationships/oleObject" Target="../embeddings/oleObject43.bin"/><Relationship Id="rId4" Type="http://schemas.openxmlformats.org/officeDocument/2006/relationships/image" Target="../media/image42.w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notesSlide" Target="../notesSlides/notesSlide27.xml"/><Relationship Id="rId1" Type="http://schemas.openxmlformats.org/officeDocument/2006/relationships/slideLayout" Target="../slideLayouts/slideLayout12.xml"/><Relationship Id="rId4" Type="http://schemas.openxmlformats.org/officeDocument/2006/relationships/image" Target="../media/image45.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5.bin"/><Relationship Id="rId2" Type="http://schemas.openxmlformats.org/officeDocument/2006/relationships/notesSlide" Target="../notesSlides/notesSlide28.xml"/><Relationship Id="rId1" Type="http://schemas.openxmlformats.org/officeDocument/2006/relationships/slideLayout" Target="../slideLayouts/slideLayout12.xml"/><Relationship Id="rId6" Type="http://schemas.openxmlformats.org/officeDocument/2006/relationships/image" Target="../media/image47.wmf"/><Relationship Id="rId5" Type="http://schemas.openxmlformats.org/officeDocument/2006/relationships/oleObject" Target="../embeddings/oleObject46.bin"/><Relationship Id="rId4" Type="http://schemas.openxmlformats.org/officeDocument/2006/relationships/image" Target="../media/image46.wmf"/></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notesSlide" Target="../notesSlides/notesSlide29.xml"/><Relationship Id="rId1" Type="http://schemas.openxmlformats.org/officeDocument/2006/relationships/slideLayout" Target="../slideLayouts/slideLayout12.xml"/><Relationship Id="rId4" Type="http://schemas.openxmlformats.org/officeDocument/2006/relationships/image" Target="../media/image48.wmf"/></Relationships>
</file>

<file path=ppt/slides/_rels/slide32.xml.rels><?xml version="1.0" encoding="UTF-8" standalone="yes"?>
<Relationships xmlns="http://schemas.openxmlformats.org/package/2006/relationships"><Relationship Id="rId8" Type="http://schemas.openxmlformats.org/officeDocument/2006/relationships/image" Target="../media/image51.wmf"/><Relationship Id="rId3" Type="http://schemas.openxmlformats.org/officeDocument/2006/relationships/oleObject" Target="../embeddings/oleObject48.bin"/><Relationship Id="rId7" Type="http://schemas.openxmlformats.org/officeDocument/2006/relationships/oleObject" Target="../embeddings/oleObject50.bin"/><Relationship Id="rId2" Type="http://schemas.openxmlformats.org/officeDocument/2006/relationships/notesSlide" Target="../notesSlides/notesSlide30.xml"/><Relationship Id="rId1" Type="http://schemas.openxmlformats.org/officeDocument/2006/relationships/slideLayout" Target="../slideLayouts/slideLayout12.xml"/><Relationship Id="rId6" Type="http://schemas.openxmlformats.org/officeDocument/2006/relationships/image" Target="../media/image50.wmf"/><Relationship Id="rId5" Type="http://schemas.openxmlformats.org/officeDocument/2006/relationships/oleObject" Target="../embeddings/oleObject49.bin"/><Relationship Id="rId4" Type="http://schemas.openxmlformats.org/officeDocument/2006/relationships/image" Target="../media/image49.wmf"/></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wmf"/><Relationship Id="rId5" Type="http://schemas.openxmlformats.org/officeDocument/2006/relationships/oleObject" Target="../embeddings/oleObject2.bin"/><Relationship Id="rId4" Type="http://schemas.openxmlformats.org/officeDocument/2006/relationships/image" Target="../media/image4.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6.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8.wmf"/></Relationships>
</file>

<file path=ppt/slides/_rels/slide9.xml.rels><?xml version="1.0" encoding="UTF-8" standalone="yes"?>
<Relationships xmlns="http://schemas.openxmlformats.org/package/2006/relationships"><Relationship Id="rId3" Type="http://schemas.openxmlformats.org/officeDocument/2006/relationships/image" Target="../media/image9.wmf"/><Relationship Id="rId7" Type="http://schemas.openxmlformats.org/officeDocument/2006/relationships/image" Target="../media/image11.wmf"/><Relationship Id="rId2" Type="http://schemas.openxmlformats.org/officeDocument/2006/relationships/oleObject" Target="../embeddings/oleObject6.bin"/><Relationship Id="rId1" Type="http://schemas.openxmlformats.org/officeDocument/2006/relationships/slideLayout" Target="../slideLayouts/slideLayout7.xml"/><Relationship Id="rId6" Type="http://schemas.openxmlformats.org/officeDocument/2006/relationships/oleObject" Target="../embeddings/oleObject8.bin"/><Relationship Id="rId5" Type="http://schemas.openxmlformats.org/officeDocument/2006/relationships/image" Target="../media/image10.wmf"/><Relationship Id="rId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0" y="136525"/>
            <a:ext cx="9144000" cy="5509200"/>
          </a:xfrm>
          <a:prstGeom prst="rect">
            <a:avLst/>
          </a:prstGeom>
          <a:noFill/>
        </p:spPr>
        <p:txBody>
          <a:bodyPr wrap="square" rtlCol="0">
            <a:spAutoFit/>
          </a:bodyPr>
          <a:lstStyle/>
          <a:p>
            <a:pPr algn="ctr"/>
            <a:r>
              <a:rPr lang="en-US" sz="3200" b="1" dirty="0"/>
              <a:t>PHY 711 Classical Mechanics and Mathematical Methods</a:t>
            </a:r>
          </a:p>
          <a:p>
            <a:pPr algn="ctr"/>
            <a:r>
              <a:rPr lang="en-US" sz="3200" b="1" dirty="0"/>
              <a:t>10-10:50 AM  MWF in Olin 103</a:t>
            </a:r>
          </a:p>
          <a:p>
            <a:pPr algn="ctr"/>
            <a:endParaRPr lang="en-US" sz="3200" b="1" dirty="0"/>
          </a:p>
          <a:p>
            <a:pPr algn="ctr"/>
            <a:r>
              <a:rPr lang="en-US" sz="3200" b="1" dirty="0"/>
              <a:t>Notes on Lecture 28 -- Chap. 9 in F &amp; W</a:t>
            </a:r>
          </a:p>
          <a:p>
            <a:pPr marL="457200" lvl="2" algn="ctr">
              <a:spcBef>
                <a:spcPct val="50000"/>
              </a:spcBef>
            </a:pPr>
            <a:r>
              <a:rPr lang="en-US" sz="3200" b="1" dirty="0">
                <a:solidFill>
                  <a:schemeClr val="folHlink"/>
                </a:solidFill>
              </a:rPr>
              <a:t>Introduction to hydrodynamics </a:t>
            </a:r>
          </a:p>
          <a:p>
            <a:pPr marL="1428750" lvl="3" indent="-514350">
              <a:spcBef>
                <a:spcPct val="50000"/>
              </a:spcBef>
              <a:buAutoNum type="arabicPeriod"/>
            </a:pPr>
            <a:r>
              <a:rPr lang="en-US" sz="2400" b="1" dirty="0">
                <a:solidFill>
                  <a:schemeClr val="folHlink"/>
                </a:solidFill>
              </a:rPr>
              <a:t>Newton’s laws for fluids and the continuity equation</a:t>
            </a:r>
          </a:p>
          <a:p>
            <a:pPr marL="1428750" lvl="3" indent="-514350">
              <a:spcBef>
                <a:spcPct val="50000"/>
              </a:spcBef>
              <a:buAutoNum type="arabicPeriod"/>
            </a:pPr>
            <a:r>
              <a:rPr lang="en-US" sz="2400" b="1" dirty="0">
                <a:solidFill>
                  <a:schemeClr val="folHlink"/>
                </a:solidFill>
              </a:rPr>
              <a:t>Irrotational and incompressible fluids</a:t>
            </a:r>
          </a:p>
          <a:p>
            <a:pPr marL="1428750" lvl="3" indent="-514350">
              <a:spcBef>
                <a:spcPct val="50000"/>
              </a:spcBef>
              <a:buAutoNum type="arabicPeriod"/>
            </a:pPr>
            <a:r>
              <a:rPr lang="en-US" sz="2400" b="1" dirty="0">
                <a:solidFill>
                  <a:schemeClr val="folHlink"/>
                </a:solidFill>
              </a:rPr>
              <a:t>Irrotational and isentropic fluids</a:t>
            </a:r>
          </a:p>
          <a:p>
            <a:pPr marL="1428750" lvl="3" indent="-514350">
              <a:spcBef>
                <a:spcPct val="50000"/>
              </a:spcBef>
              <a:buAutoNum type="arabicPeriod"/>
            </a:pPr>
            <a:r>
              <a:rPr lang="en-US" sz="2400" b="1" dirty="0">
                <a:solidFill>
                  <a:schemeClr val="folHlink"/>
                </a:solidFill>
              </a:rPr>
              <a:t>Approximate solutions in the linear limit – next time</a:t>
            </a:r>
          </a:p>
        </p:txBody>
      </p:sp>
    </p:spTree>
    <p:extLst>
      <p:ext uri="{BB962C8B-B14F-4D97-AF65-F5344CB8AC3E}">
        <p14:creationId xmlns:p14="http://schemas.microsoft.com/office/powerpoint/2010/main" val="3799874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BA0CF8D-DF80-460F-A5B4-CD49CDA4A31B}"/>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BFE2564A-F3A6-427D-BDF5-499BD7334E6C}"/>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8A1E09CA-5FA1-4B34-B8C6-5E2B3FC4C53A}"/>
              </a:ext>
            </a:extLst>
          </p:cNvPr>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a:extLst>
              <a:ext uri="{FF2B5EF4-FFF2-40B4-BE49-F238E27FC236}">
                <a16:creationId xmlns:a16="http://schemas.microsoft.com/office/drawing/2014/main" id="{B0B27727-18FD-4730-B4C4-B350445D8C8A}"/>
              </a:ext>
            </a:extLst>
          </p:cNvPr>
          <p:cNvGraphicFramePr>
            <a:graphicFrameLocks noChangeAspect="1"/>
          </p:cNvGraphicFramePr>
          <p:nvPr>
            <p:extLst>
              <p:ext uri="{D42A27DB-BD31-4B8C-83A1-F6EECF244321}">
                <p14:modId xmlns:p14="http://schemas.microsoft.com/office/powerpoint/2010/main" val="2639855197"/>
              </p:ext>
            </p:extLst>
          </p:nvPr>
        </p:nvGraphicFramePr>
        <p:xfrm>
          <a:off x="274637" y="98271"/>
          <a:ext cx="4221163" cy="2403475"/>
        </p:xfrm>
        <a:graphic>
          <a:graphicData uri="http://schemas.openxmlformats.org/presentationml/2006/ole">
            <mc:AlternateContent xmlns:mc="http://schemas.openxmlformats.org/markup-compatibility/2006">
              <mc:Choice xmlns:v="urn:schemas-microsoft-com:vml" Requires="v">
                <p:oleObj name="Equation" r:id="rId3" imgW="1739880" imgH="1015920" progId="Equation.DSMT4">
                  <p:embed/>
                </p:oleObj>
              </mc:Choice>
              <mc:Fallback>
                <p:oleObj name="Equation" r:id="rId3" imgW="1739880" imgH="1015920" progId="Equation.DSMT4">
                  <p:embed/>
                  <p:pic>
                    <p:nvPicPr>
                      <p:cNvPr id="6" name="Object 5"/>
                      <p:cNvPicPr>
                        <a:picLocks noChangeAspect="1" noChangeArrowheads="1"/>
                      </p:cNvPicPr>
                      <p:nvPr/>
                    </p:nvPicPr>
                    <p:blipFill>
                      <a:blip r:embed="rId4"/>
                      <a:srcRect/>
                      <a:stretch>
                        <a:fillRect/>
                      </a:stretch>
                    </p:blipFill>
                    <p:spPr bwMode="auto">
                      <a:xfrm>
                        <a:off x="274637" y="98271"/>
                        <a:ext cx="4221163" cy="24034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D4B3568C-1B75-43F6-B042-BCAF380056AD}"/>
              </a:ext>
            </a:extLst>
          </p:cNvPr>
          <p:cNvSpPr txBox="1"/>
          <p:nvPr/>
        </p:nvSpPr>
        <p:spPr>
          <a:xfrm>
            <a:off x="71805" y="2867575"/>
            <a:ext cx="8686800" cy="1200329"/>
          </a:xfrm>
          <a:prstGeom prst="rect">
            <a:avLst/>
          </a:prstGeom>
          <a:noFill/>
        </p:spPr>
        <p:txBody>
          <a:bodyPr wrap="square" rtlCol="0">
            <a:spAutoFit/>
          </a:bodyPr>
          <a:lstStyle/>
          <a:p>
            <a:r>
              <a:rPr lang="en-US" sz="2400" dirty="0">
                <a:latin typeface="+mj-lt"/>
              </a:rPr>
              <a:t>The notion of the continuity is a common feature of continuous closed systems.  Here we assume that there are no mechanisms for creation or destruction of the fluid.</a:t>
            </a:r>
          </a:p>
        </p:txBody>
      </p:sp>
      <p:sp>
        <p:nvSpPr>
          <p:cNvPr id="7" name="Cloud 6">
            <a:extLst>
              <a:ext uri="{FF2B5EF4-FFF2-40B4-BE49-F238E27FC236}">
                <a16:creationId xmlns:a16="http://schemas.microsoft.com/office/drawing/2014/main" id="{32DCC3AA-A0F1-4009-B2FB-95955575CE0B}"/>
              </a:ext>
            </a:extLst>
          </p:cNvPr>
          <p:cNvSpPr/>
          <p:nvPr/>
        </p:nvSpPr>
        <p:spPr>
          <a:xfrm>
            <a:off x="2819400" y="4661079"/>
            <a:ext cx="1524000" cy="1295400"/>
          </a:xfrm>
          <a:prstGeom prst="cloud">
            <a:avLst/>
          </a:prstGeom>
          <a:pattFill prst="lgConfetti">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F999A1E4-87BF-486C-B06E-AB4287423EE0}"/>
              </a:ext>
            </a:extLst>
          </p:cNvPr>
          <p:cNvGraphicFramePr>
            <a:graphicFrameLocks noChangeAspect="1"/>
          </p:cNvGraphicFramePr>
          <p:nvPr>
            <p:extLst>
              <p:ext uri="{D42A27DB-BD31-4B8C-83A1-F6EECF244321}">
                <p14:modId xmlns:p14="http://schemas.microsoft.com/office/powerpoint/2010/main" val="3969232246"/>
              </p:ext>
            </p:extLst>
          </p:nvPr>
        </p:nvGraphicFramePr>
        <p:xfrm>
          <a:off x="3235325" y="4730750"/>
          <a:ext cx="692150" cy="1129297"/>
        </p:xfrm>
        <a:graphic>
          <a:graphicData uri="http://schemas.openxmlformats.org/presentationml/2006/ole">
            <mc:AlternateContent xmlns:mc="http://schemas.openxmlformats.org/markup-compatibility/2006">
              <mc:Choice xmlns:v="urn:schemas-microsoft-com:vml" Requires="v">
                <p:oleObj name="Equation" r:id="rId5" imgW="241200" imgH="393480" progId="Equation.DSMT4">
                  <p:embed/>
                </p:oleObj>
              </mc:Choice>
              <mc:Fallback>
                <p:oleObj name="Equation" r:id="rId5" imgW="241200" imgH="393480" progId="Equation.DSMT4">
                  <p:embed/>
                  <p:pic>
                    <p:nvPicPr>
                      <p:cNvPr id="0" name=""/>
                      <p:cNvPicPr/>
                      <p:nvPr/>
                    </p:nvPicPr>
                    <p:blipFill>
                      <a:blip r:embed="rId6"/>
                      <a:stretch>
                        <a:fillRect/>
                      </a:stretch>
                    </p:blipFill>
                    <p:spPr>
                      <a:xfrm>
                        <a:off x="3235325" y="4730750"/>
                        <a:ext cx="692150" cy="1129297"/>
                      </a:xfrm>
                      <a:prstGeom prst="rect">
                        <a:avLst/>
                      </a:prstGeom>
                    </p:spPr>
                  </p:pic>
                </p:oleObj>
              </mc:Fallback>
            </mc:AlternateContent>
          </a:graphicData>
        </a:graphic>
      </p:graphicFrame>
      <p:sp>
        <p:nvSpPr>
          <p:cNvPr id="9" name="Arrow: Up 8">
            <a:extLst>
              <a:ext uri="{FF2B5EF4-FFF2-40B4-BE49-F238E27FC236}">
                <a16:creationId xmlns:a16="http://schemas.microsoft.com/office/drawing/2014/main" id="{7C89C4CE-4151-40B7-BE72-5A4093D5D979}"/>
              </a:ext>
            </a:extLst>
          </p:cNvPr>
          <p:cNvSpPr/>
          <p:nvPr/>
        </p:nvSpPr>
        <p:spPr>
          <a:xfrm rot="7625637">
            <a:off x="3710171" y="5876599"/>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Arrow: Up 9">
            <a:extLst>
              <a:ext uri="{FF2B5EF4-FFF2-40B4-BE49-F238E27FC236}">
                <a16:creationId xmlns:a16="http://schemas.microsoft.com/office/drawing/2014/main" id="{65C7FFCB-8EB8-474D-8704-E8D5B3405B47}"/>
              </a:ext>
            </a:extLst>
          </p:cNvPr>
          <p:cNvSpPr/>
          <p:nvPr/>
        </p:nvSpPr>
        <p:spPr>
          <a:xfrm rot="5124200">
            <a:off x="4534580" y="4883632"/>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Arrow: Up 10">
            <a:extLst>
              <a:ext uri="{FF2B5EF4-FFF2-40B4-BE49-F238E27FC236}">
                <a16:creationId xmlns:a16="http://schemas.microsoft.com/office/drawing/2014/main" id="{AC032B31-1E04-4215-A9AB-97BB57D43989}"/>
              </a:ext>
            </a:extLst>
          </p:cNvPr>
          <p:cNvSpPr/>
          <p:nvPr/>
        </p:nvSpPr>
        <p:spPr>
          <a:xfrm rot="16397776">
            <a:off x="2058005" y="4990598"/>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Up 11">
            <a:extLst>
              <a:ext uri="{FF2B5EF4-FFF2-40B4-BE49-F238E27FC236}">
                <a16:creationId xmlns:a16="http://schemas.microsoft.com/office/drawing/2014/main" id="{CC0C916B-A006-4FCF-85C8-F29B8E145AD0}"/>
              </a:ext>
            </a:extLst>
          </p:cNvPr>
          <p:cNvSpPr/>
          <p:nvPr/>
        </p:nvSpPr>
        <p:spPr>
          <a:xfrm>
            <a:off x="3351212" y="4143465"/>
            <a:ext cx="576263" cy="60960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3" name="Object 12">
            <a:extLst>
              <a:ext uri="{FF2B5EF4-FFF2-40B4-BE49-F238E27FC236}">
                <a16:creationId xmlns:a16="http://schemas.microsoft.com/office/drawing/2014/main" id="{8E3E5D77-45D2-4B3D-93FF-79B8A8D634EB}"/>
              </a:ext>
            </a:extLst>
          </p:cNvPr>
          <p:cNvGraphicFramePr>
            <a:graphicFrameLocks noChangeAspect="1"/>
          </p:cNvGraphicFramePr>
          <p:nvPr>
            <p:extLst>
              <p:ext uri="{D42A27DB-BD31-4B8C-83A1-F6EECF244321}">
                <p14:modId xmlns:p14="http://schemas.microsoft.com/office/powerpoint/2010/main" val="4265361252"/>
              </p:ext>
            </p:extLst>
          </p:nvPr>
        </p:nvGraphicFramePr>
        <p:xfrm>
          <a:off x="5179141" y="4799952"/>
          <a:ext cx="1681317" cy="800627"/>
        </p:xfrm>
        <a:graphic>
          <a:graphicData uri="http://schemas.openxmlformats.org/presentationml/2006/ole">
            <mc:AlternateContent xmlns:mc="http://schemas.openxmlformats.org/markup-compatibility/2006">
              <mc:Choice xmlns:v="urn:schemas-microsoft-com:vml" Requires="v">
                <p:oleObj name="Equation" r:id="rId7" imgW="533160" imgH="253800" progId="Equation.DSMT4">
                  <p:embed/>
                </p:oleObj>
              </mc:Choice>
              <mc:Fallback>
                <p:oleObj name="Equation" r:id="rId7" imgW="533160" imgH="253800" progId="Equation.DSMT4">
                  <p:embed/>
                  <p:pic>
                    <p:nvPicPr>
                      <p:cNvPr id="0" name=""/>
                      <p:cNvPicPr/>
                      <p:nvPr/>
                    </p:nvPicPr>
                    <p:blipFill>
                      <a:blip r:embed="rId8"/>
                      <a:stretch>
                        <a:fillRect/>
                      </a:stretch>
                    </p:blipFill>
                    <p:spPr>
                      <a:xfrm>
                        <a:off x="5179141" y="4799952"/>
                        <a:ext cx="1681317" cy="800627"/>
                      </a:xfrm>
                      <a:prstGeom prst="rect">
                        <a:avLst/>
                      </a:prstGeom>
                    </p:spPr>
                  </p:pic>
                </p:oleObj>
              </mc:Fallback>
            </mc:AlternateContent>
          </a:graphicData>
        </a:graphic>
      </p:graphicFrame>
      <p:graphicFrame>
        <p:nvGraphicFramePr>
          <p:cNvPr id="14" name="Object 13">
            <a:extLst>
              <a:ext uri="{FF2B5EF4-FFF2-40B4-BE49-F238E27FC236}">
                <a16:creationId xmlns:a16="http://schemas.microsoft.com/office/drawing/2014/main" id="{8FDE11D5-6947-434F-9EB3-9DAC6F8FE74B}"/>
              </a:ext>
            </a:extLst>
          </p:cNvPr>
          <p:cNvGraphicFramePr>
            <a:graphicFrameLocks noChangeAspect="1"/>
          </p:cNvGraphicFramePr>
          <p:nvPr>
            <p:extLst>
              <p:ext uri="{D42A27DB-BD31-4B8C-83A1-F6EECF244321}">
                <p14:modId xmlns:p14="http://schemas.microsoft.com/office/powerpoint/2010/main" val="1292435620"/>
              </p:ext>
            </p:extLst>
          </p:nvPr>
        </p:nvGraphicFramePr>
        <p:xfrm>
          <a:off x="274637" y="4115869"/>
          <a:ext cx="2221402" cy="906098"/>
        </p:xfrm>
        <a:graphic>
          <a:graphicData uri="http://schemas.openxmlformats.org/presentationml/2006/ole">
            <mc:AlternateContent xmlns:mc="http://schemas.openxmlformats.org/markup-compatibility/2006">
              <mc:Choice xmlns:v="urn:schemas-microsoft-com:vml" Requires="v">
                <p:oleObj name="Equation" r:id="rId9" imgW="965160" imgH="393480" progId="Equation.DSMT4">
                  <p:embed/>
                </p:oleObj>
              </mc:Choice>
              <mc:Fallback>
                <p:oleObj name="Equation" r:id="rId9" imgW="965160" imgH="393480" progId="Equation.DSMT4">
                  <p:embed/>
                  <p:pic>
                    <p:nvPicPr>
                      <p:cNvPr id="0" name=""/>
                      <p:cNvPicPr/>
                      <p:nvPr/>
                    </p:nvPicPr>
                    <p:blipFill>
                      <a:blip r:embed="rId10"/>
                      <a:stretch>
                        <a:fillRect/>
                      </a:stretch>
                    </p:blipFill>
                    <p:spPr>
                      <a:xfrm>
                        <a:off x="274637" y="4115869"/>
                        <a:ext cx="2221402" cy="906098"/>
                      </a:xfrm>
                      <a:prstGeom prst="rect">
                        <a:avLst/>
                      </a:prstGeom>
                    </p:spPr>
                  </p:pic>
                </p:oleObj>
              </mc:Fallback>
            </mc:AlternateContent>
          </a:graphicData>
        </a:graphic>
      </p:graphicFrame>
    </p:spTree>
    <p:extLst>
      <p:ext uri="{BB962C8B-B14F-4D97-AF65-F5344CB8AC3E}">
        <p14:creationId xmlns:p14="http://schemas.microsoft.com/office/powerpoint/2010/main" val="3495570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11</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2485367935"/>
              </p:ext>
            </p:extLst>
          </p:nvPr>
        </p:nvGraphicFramePr>
        <p:xfrm>
          <a:off x="151606" y="1045794"/>
          <a:ext cx="8840788" cy="4686300"/>
        </p:xfrm>
        <a:graphic>
          <a:graphicData uri="http://schemas.openxmlformats.org/presentationml/2006/ole">
            <mc:AlternateContent xmlns:mc="http://schemas.openxmlformats.org/markup-compatibility/2006">
              <mc:Choice xmlns:v="urn:schemas-microsoft-com:vml" Requires="v">
                <p:oleObj name="Equation" r:id="rId3" imgW="3644640" imgH="1981080" progId="Equation.DSMT4">
                  <p:embed/>
                </p:oleObj>
              </mc:Choice>
              <mc:Fallback>
                <p:oleObj name="Equation" r:id="rId3" imgW="3644640" imgH="1981080" progId="Equation.DSMT4">
                  <p:embed/>
                  <p:pic>
                    <p:nvPicPr>
                      <p:cNvPr id="0" name=""/>
                      <p:cNvPicPr>
                        <a:picLocks noChangeAspect="1" noChangeArrowheads="1"/>
                      </p:cNvPicPr>
                      <p:nvPr/>
                    </p:nvPicPr>
                    <p:blipFill>
                      <a:blip r:embed="rId4"/>
                      <a:srcRect/>
                      <a:stretch>
                        <a:fillRect/>
                      </a:stretch>
                    </p:blipFill>
                    <p:spPr bwMode="auto">
                      <a:xfrm>
                        <a:off x="151606" y="1045794"/>
                        <a:ext cx="8840788" cy="4686300"/>
                      </a:xfrm>
                      <a:prstGeom prst="rect">
                        <a:avLst/>
                      </a:prstGeom>
                      <a:noFill/>
                      <a:ln>
                        <a:noFill/>
                      </a:ln>
                    </p:spPr>
                  </p:pic>
                </p:oleObj>
              </mc:Fallback>
            </mc:AlternateContent>
          </a:graphicData>
        </a:graphic>
      </p:graphicFrame>
      <p:sp>
        <p:nvSpPr>
          <p:cNvPr id="7" name="Arrow: Down 6">
            <a:extLst>
              <a:ext uri="{FF2B5EF4-FFF2-40B4-BE49-F238E27FC236}">
                <a16:creationId xmlns:a16="http://schemas.microsoft.com/office/drawing/2014/main" id="{36C46CB3-1E48-407D-AE18-07AE8C7177CA}"/>
              </a:ext>
            </a:extLst>
          </p:cNvPr>
          <p:cNvSpPr/>
          <p:nvPr/>
        </p:nvSpPr>
        <p:spPr>
          <a:xfrm>
            <a:off x="7467600" y="3962400"/>
            <a:ext cx="6096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E0D44C5-1011-40B0-9676-A991C45467BC}"/>
              </a:ext>
            </a:extLst>
          </p:cNvPr>
          <p:cNvSpPr txBox="1"/>
          <p:nvPr/>
        </p:nvSpPr>
        <p:spPr>
          <a:xfrm>
            <a:off x="7315200" y="2973446"/>
            <a:ext cx="1828800" cy="830997"/>
          </a:xfrm>
          <a:prstGeom prst="rect">
            <a:avLst/>
          </a:prstGeom>
          <a:noFill/>
        </p:spPr>
        <p:txBody>
          <a:bodyPr wrap="square" rtlCol="0">
            <a:spAutoFit/>
          </a:bodyPr>
          <a:lstStyle/>
          <a:p>
            <a:r>
              <a:rPr lang="en-US" sz="2400" dirty="0">
                <a:latin typeface="+mj-lt"/>
              </a:rPr>
              <a:t>velocity potential</a:t>
            </a:r>
          </a:p>
        </p:txBody>
      </p:sp>
    </p:spTree>
    <p:extLst>
      <p:ext uri="{BB962C8B-B14F-4D97-AF65-F5344CB8AC3E}">
        <p14:creationId xmlns:p14="http://schemas.microsoft.com/office/powerpoint/2010/main" val="4014237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F5A66F-ED39-4EB1-9DF2-AFB5DBC9F289}"/>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C4C991E7-7959-499B-87FB-286DE016E726}"/>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E3D82399-E021-4A6D-9167-141524B26857}"/>
              </a:ext>
            </a:extLst>
          </p:cNvPr>
          <p:cNvSpPr>
            <a:spLocks noGrp="1"/>
          </p:cNvSpPr>
          <p:nvPr>
            <p:ph type="sldNum" sz="quarter" idx="12"/>
          </p:nvPr>
        </p:nvSpPr>
        <p:spPr/>
        <p:txBody>
          <a:bodyPr/>
          <a:lstStyle/>
          <a:p>
            <a:fld id="{CE368B07-CEBF-4C80-90AF-53B34FA04CF3}" type="slidenum">
              <a:rPr lang="en-US" smtClean="0"/>
              <a:t>12</a:t>
            </a:fld>
            <a:endParaRPr lang="en-US" dirty="0"/>
          </a:p>
        </p:txBody>
      </p:sp>
      <p:sp>
        <p:nvSpPr>
          <p:cNvPr id="5" name="TextBox 4">
            <a:extLst>
              <a:ext uri="{FF2B5EF4-FFF2-40B4-BE49-F238E27FC236}">
                <a16:creationId xmlns:a16="http://schemas.microsoft.com/office/drawing/2014/main" id="{4DBEABEC-454A-424F-826F-4958FC0E9DB6}"/>
              </a:ext>
            </a:extLst>
          </p:cNvPr>
          <p:cNvSpPr txBox="1"/>
          <p:nvPr/>
        </p:nvSpPr>
        <p:spPr>
          <a:xfrm>
            <a:off x="228600" y="381000"/>
            <a:ext cx="7924800" cy="461665"/>
          </a:xfrm>
          <a:prstGeom prst="rect">
            <a:avLst/>
          </a:prstGeom>
          <a:noFill/>
        </p:spPr>
        <p:txBody>
          <a:bodyPr wrap="square" rtlCol="0">
            <a:spAutoFit/>
          </a:bodyPr>
          <a:lstStyle/>
          <a:p>
            <a:r>
              <a:rPr lang="en-US" sz="2400" dirty="0">
                <a:latin typeface="+mj-lt"/>
              </a:rPr>
              <a:t>Checking --</a:t>
            </a:r>
          </a:p>
        </p:txBody>
      </p:sp>
      <p:graphicFrame>
        <p:nvGraphicFramePr>
          <p:cNvPr id="6" name="Object 5">
            <a:extLst>
              <a:ext uri="{FF2B5EF4-FFF2-40B4-BE49-F238E27FC236}">
                <a16:creationId xmlns:a16="http://schemas.microsoft.com/office/drawing/2014/main" id="{AB2BF44F-CAF1-4D19-9F0E-C8377DE6C46A}"/>
              </a:ext>
            </a:extLst>
          </p:cNvPr>
          <p:cNvGraphicFramePr>
            <a:graphicFrameLocks noChangeAspect="1"/>
          </p:cNvGraphicFramePr>
          <p:nvPr>
            <p:extLst>
              <p:ext uri="{D42A27DB-BD31-4B8C-83A1-F6EECF244321}">
                <p14:modId xmlns:p14="http://schemas.microsoft.com/office/powerpoint/2010/main" val="114820657"/>
              </p:ext>
            </p:extLst>
          </p:nvPr>
        </p:nvGraphicFramePr>
        <p:xfrm>
          <a:off x="207717" y="1298871"/>
          <a:ext cx="8728566" cy="2395537"/>
        </p:xfrm>
        <a:graphic>
          <a:graphicData uri="http://schemas.openxmlformats.org/presentationml/2006/ole">
            <mc:AlternateContent xmlns:mc="http://schemas.openxmlformats.org/markup-compatibility/2006">
              <mc:Choice xmlns:v="urn:schemas-microsoft-com:vml" Requires="v">
                <p:oleObj name="Equation" r:id="rId3" imgW="4025880" imgH="1104840" progId="Equation.DSMT4">
                  <p:embed/>
                </p:oleObj>
              </mc:Choice>
              <mc:Fallback>
                <p:oleObj name="Equation" r:id="rId3" imgW="4025880" imgH="1104840" progId="Equation.DSMT4">
                  <p:embed/>
                  <p:pic>
                    <p:nvPicPr>
                      <p:cNvPr id="0" name=""/>
                      <p:cNvPicPr/>
                      <p:nvPr/>
                    </p:nvPicPr>
                    <p:blipFill>
                      <a:blip r:embed="rId4"/>
                      <a:stretch>
                        <a:fillRect/>
                      </a:stretch>
                    </p:blipFill>
                    <p:spPr>
                      <a:xfrm>
                        <a:off x="207717" y="1298871"/>
                        <a:ext cx="8728566" cy="2395537"/>
                      </a:xfrm>
                      <a:prstGeom prst="rect">
                        <a:avLst/>
                      </a:prstGeom>
                    </p:spPr>
                  </p:pic>
                </p:oleObj>
              </mc:Fallback>
            </mc:AlternateContent>
          </a:graphicData>
        </a:graphic>
      </p:graphicFrame>
    </p:spTree>
    <p:extLst>
      <p:ext uri="{BB962C8B-B14F-4D97-AF65-F5344CB8AC3E}">
        <p14:creationId xmlns:p14="http://schemas.microsoft.com/office/powerpoint/2010/main" val="603529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grpSp>
        <p:nvGrpSpPr>
          <p:cNvPr id="15" name="Group 14"/>
          <p:cNvGrpSpPr/>
          <p:nvPr/>
        </p:nvGrpSpPr>
        <p:grpSpPr>
          <a:xfrm>
            <a:off x="723900" y="1057870"/>
            <a:ext cx="7581900" cy="2031385"/>
            <a:chOff x="723900" y="2510135"/>
            <a:chExt cx="7581900" cy="2031385"/>
          </a:xfrm>
        </p:grpSpPr>
        <p:sp>
          <p:nvSpPr>
            <p:cNvPr id="5" name="Cube 4"/>
            <p:cNvSpPr/>
            <p:nvPr/>
          </p:nvSpPr>
          <p:spPr>
            <a:xfrm>
              <a:off x="1066800" y="2667000"/>
              <a:ext cx="6781800" cy="1371600"/>
            </a:xfrm>
            <a:prstGeom prst="cube">
              <a:avLst/>
            </a:prstGeom>
            <a:solidFill>
              <a:schemeClr val="bg1">
                <a:lumMod val="65000"/>
                <a:alpha val="31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a:off x="1371600" y="33528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1371600" y="35052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1371600" y="36576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371600" y="38100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1371600" y="3200400"/>
              <a:ext cx="69342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3247505" y="4079855"/>
              <a:ext cx="1562100" cy="461665"/>
            </a:xfrm>
            <a:prstGeom prst="rect">
              <a:avLst/>
            </a:prstGeom>
            <a:noFill/>
          </p:spPr>
          <p:txBody>
            <a:bodyPr wrap="square" rtlCol="0">
              <a:spAutoFit/>
            </a:bodyPr>
            <a:lstStyle/>
            <a:p>
              <a:r>
                <a:rPr lang="en-US" sz="2400" dirty="0">
                  <a:latin typeface="+mj-lt"/>
                </a:rPr>
                <a:t>z</a:t>
              </a:r>
            </a:p>
          </p:txBody>
        </p:sp>
        <p:sp>
          <p:nvSpPr>
            <p:cNvPr id="13" name="TextBox 12"/>
            <p:cNvSpPr txBox="1"/>
            <p:nvPr/>
          </p:nvSpPr>
          <p:spPr>
            <a:xfrm>
              <a:off x="723900" y="3352800"/>
              <a:ext cx="1562100" cy="461665"/>
            </a:xfrm>
            <a:prstGeom prst="rect">
              <a:avLst/>
            </a:prstGeom>
            <a:noFill/>
          </p:spPr>
          <p:txBody>
            <a:bodyPr wrap="square" rtlCol="0">
              <a:spAutoFit/>
            </a:bodyPr>
            <a:lstStyle/>
            <a:p>
              <a:r>
                <a:rPr lang="en-US" sz="2400" dirty="0">
                  <a:latin typeface="+mj-lt"/>
                </a:rPr>
                <a:t>a</a:t>
              </a:r>
            </a:p>
          </p:txBody>
        </p:sp>
        <p:sp>
          <p:nvSpPr>
            <p:cNvPr id="14" name="TextBox 13"/>
            <p:cNvSpPr txBox="1"/>
            <p:nvPr/>
          </p:nvSpPr>
          <p:spPr>
            <a:xfrm>
              <a:off x="800100" y="2510135"/>
              <a:ext cx="1562100" cy="461665"/>
            </a:xfrm>
            <a:prstGeom prst="rect">
              <a:avLst/>
            </a:prstGeom>
            <a:noFill/>
          </p:spPr>
          <p:txBody>
            <a:bodyPr wrap="square" rtlCol="0">
              <a:spAutoFit/>
            </a:bodyPr>
            <a:lstStyle/>
            <a:p>
              <a:r>
                <a:rPr lang="en-US" sz="2400" dirty="0">
                  <a:latin typeface="+mj-lt"/>
                </a:rPr>
                <a:t>b</a:t>
              </a:r>
            </a:p>
          </p:txBody>
        </p:sp>
      </p:grpSp>
      <p:sp>
        <p:nvSpPr>
          <p:cNvPr id="16" name="TextBox 15"/>
          <p:cNvSpPr txBox="1"/>
          <p:nvPr/>
        </p:nvSpPr>
        <p:spPr>
          <a:xfrm>
            <a:off x="228600" y="69413"/>
            <a:ext cx="7315200" cy="830997"/>
          </a:xfrm>
          <a:prstGeom prst="rect">
            <a:avLst/>
          </a:prstGeom>
          <a:noFill/>
        </p:spPr>
        <p:txBody>
          <a:bodyPr wrap="square" rtlCol="0">
            <a:spAutoFit/>
          </a:bodyPr>
          <a:lstStyle/>
          <a:p>
            <a:r>
              <a:rPr lang="en-US" sz="2400" dirty="0">
                <a:latin typeface="+mj-lt"/>
              </a:rPr>
              <a:t>Example of irrotational flow of an incompressible fluid – uniform flow</a:t>
            </a:r>
          </a:p>
        </p:txBody>
      </p:sp>
      <p:graphicFrame>
        <p:nvGraphicFramePr>
          <p:cNvPr id="17" name="Object 16"/>
          <p:cNvGraphicFramePr>
            <a:graphicFrameLocks noChangeAspect="1"/>
          </p:cNvGraphicFramePr>
          <p:nvPr>
            <p:extLst>
              <p:ext uri="{D42A27DB-BD31-4B8C-83A1-F6EECF244321}">
                <p14:modId xmlns:p14="http://schemas.microsoft.com/office/powerpoint/2010/main" val="4007610911"/>
              </p:ext>
            </p:extLst>
          </p:nvPr>
        </p:nvGraphicFramePr>
        <p:xfrm>
          <a:off x="1371600" y="3103110"/>
          <a:ext cx="3324225" cy="1622425"/>
        </p:xfrm>
        <a:graphic>
          <a:graphicData uri="http://schemas.openxmlformats.org/presentationml/2006/ole">
            <mc:AlternateContent xmlns:mc="http://schemas.openxmlformats.org/markup-compatibility/2006">
              <mc:Choice xmlns:v="urn:schemas-microsoft-com:vml" Requires="v">
                <p:oleObj name="数式" r:id="rId3" imgW="1384200" imgH="685800" progId="Equation.3">
                  <p:embed/>
                </p:oleObj>
              </mc:Choice>
              <mc:Fallback>
                <p:oleObj name="数式" r:id="rId3" imgW="1384200" imgH="685800" progId="Equation.3">
                  <p:embed/>
                  <p:pic>
                    <p:nvPicPr>
                      <p:cNvPr id="0" name=""/>
                      <p:cNvPicPr>
                        <a:picLocks noChangeAspect="1" noChangeArrowheads="1"/>
                      </p:cNvPicPr>
                      <p:nvPr/>
                    </p:nvPicPr>
                    <p:blipFill>
                      <a:blip r:embed="rId4"/>
                      <a:srcRect/>
                      <a:stretch>
                        <a:fillRect/>
                      </a:stretch>
                    </p:blipFill>
                    <p:spPr bwMode="auto">
                      <a:xfrm>
                        <a:off x="1371600" y="3103110"/>
                        <a:ext cx="33242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8" name="Object 17"/>
          <p:cNvGraphicFramePr>
            <a:graphicFrameLocks noChangeAspect="1"/>
          </p:cNvGraphicFramePr>
          <p:nvPr>
            <p:extLst>
              <p:ext uri="{D42A27DB-BD31-4B8C-83A1-F6EECF244321}">
                <p14:modId xmlns:p14="http://schemas.microsoft.com/office/powerpoint/2010/main" val="1592413989"/>
              </p:ext>
            </p:extLst>
          </p:nvPr>
        </p:nvGraphicFramePr>
        <p:xfrm>
          <a:off x="1752600" y="4814888"/>
          <a:ext cx="2713038" cy="1592262"/>
        </p:xfrm>
        <a:graphic>
          <a:graphicData uri="http://schemas.openxmlformats.org/presentationml/2006/ole">
            <mc:AlternateContent xmlns:mc="http://schemas.openxmlformats.org/markup-compatibility/2006">
              <mc:Choice xmlns:v="urn:schemas-microsoft-com:vml" Requires="v">
                <p:oleObj name="数式" r:id="rId5" imgW="1130040" imgH="672840" progId="Equation.3">
                  <p:embed/>
                </p:oleObj>
              </mc:Choice>
              <mc:Fallback>
                <p:oleObj name="数式" r:id="rId5" imgW="1130040" imgH="672840" progId="Equation.3">
                  <p:embed/>
                  <p:pic>
                    <p:nvPicPr>
                      <p:cNvPr id="0" name=""/>
                      <p:cNvPicPr>
                        <a:picLocks noChangeAspect="1" noChangeArrowheads="1"/>
                      </p:cNvPicPr>
                      <p:nvPr/>
                    </p:nvPicPr>
                    <p:blipFill>
                      <a:blip r:embed="rId6"/>
                      <a:srcRect/>
                      <a:stretch>
                        <a:fillRect/>
                      </a:stretch>
                    </p:blipFill>
                    <p:spPr bwMode="auto">
                      <a:xfrm>
                        <a:off x="1752600" y="4814888"/>
                        <a:ext cx="2713038" cy="1592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105401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sp>
        <p:nvSpPr>
          <p:cNvPr id="5" name="TextBox 4"/>
          <p:cNvSpPr txBox="1"/>
          <p:nvPr/>
        </p:nvSpPr>
        <p:spPr>
          <a:xfrm>
            <a:off x="533400" y="83403"/>
            <a:ext cx="7315200" cy="830997"/>
          </a:xfrm>
          <a:prstGeom prst="rect">
            <a:avLst/>
          </a:prstGeom>
          <a:noFill/>
        </p:spPr>
        <p:txBody>
          <a:bodyPr wrap="square" rtlCol="0">
            <a:spAutoFit/>
          </a:bodyPr>
          <a:lstStyle/>
          <a:p>
            <a:r>
              <a:rPr lang="en-US" sz="2400" dirty="0">
                <a:latin typeface="+mj-lt"/>
              </a:rPr>
              <a:t>Example – flow around a long cylinder (oriented in the  </a:t>
            </a:r>
            <a:r>
              <a:rPr lang="en-US" sz="2400" b="1" i="1" dirty="0">
                <a:latin typeface="+mj-lt"/>
              </a:rPr>
              <a:t>Y</a:t>
            </a:r>
            <a:r>
              <a:rPr lang="en-US" sz="2400" dirty="0">
                <a:latin typeface="+mj-lt"/>
              </a:rPr>
              <a:t>   direction)</a:t>
            </a:r>
          </a:p>
        </p:txBody>
      </p:sp>
      <p:sp>
        <p:nvSpPr>
          <p:cNvPr id="6" name="Oval 5"/>
          <p:cNvSpPr/>
          <p:nvPr/>
        </p:nvSpPr>
        <p:spPr>
          <a:xfrm>
            <a:off x="2362200" y="15217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p:cNvGrpSpPr/>
          <p:nvPr/>
        </p:nvGrpSpPr>
        <p:grpSpPr>
          <a:xfrm>
            <a:off x="914400" y="1214735"/>
            <a:ext cx="1066800" cy="1223665"/>
            <a:chOff x="914400" y="1290935"/>
            <a:chExt cx="1066800" cy="1223665"/>
          </a:xfrm>
        </p:grpSpPr>
        <p:cxnSp>
          <p:nvCxnSpPr>
            <p:cNvPr id="8" name="Straight Arrow Connector 7"/>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4" name="TextBox 13"/>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p:cNvGrpSpPr/>
          <p:nvPr/>
        </p:nvGrpSpPr>
        <p:grpSpPr>
          <a:xfrm>
            <a:off x="7239000" y="1443335"/>
            <a:ext cx="1066800" cy="1223665"/>
            <a:chOff x="914400" y="1290935"/>
            <a:chExt cx="1066800" cy="1223665"/>
          </a:xfrm>
        </p:grpSpPr>
        <p:cxnSp>
          <p:nvCxnSpPr>
            <p:cNvPr id="17" name="Straight Arrow Connector 16"/>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aphicFrame>
        <p:nvGraphicFramePr>
          <p:cNvPr id="24" name="Object 23"/>
          <p:cNvGraphicFramePr>
            <a:graphicFrameLocks noChangeAspect="1"/>
          </p:cNvGraphicFramePr>
          <p:nvPr>
            <p:extLst>
              <p:ext uri="{D42A27DB-BD31-4B8C-83A1-F6EECF244321}">
                <p14:modId xmlns:p14="http://schemas.microsoft.com/office/powerpoint/2010/main" val="3458908137"/>
              </p:ext>
            </p:extLst>
          </p:nvPr>
        </p:nvGraphicFramePr>
        <p:xfrm>
          <a:off x="2209800" y="3330575"/>
          <a:ext cx="1646238" cy="1622425"/>
        </p:xfrm>
        <a:graphic>
          <a:graphicData uri="http://schemas.openxmlformats.org/presentationml/2006/ole">
            <mc:AlternateContent xmlns:mc="http://schemas.openxmlformats.org/markup-compatibility/2006">
              <mc:Choice xmlns:v="urn:schemas-microsoft-com:vml" Requires="v">
                <p:oleObj name="数式" r:id="rId3" imgW="685800" imgH="685800" progId="Equation.3">
                  <p:embed/>
                </p:oleObj>
              </mc:Choice>
              <mc:Fallback>
                <p:oleObj name="数式" r:id="rId3" imgW="685800" imgH="685800" progId="Equation.3">
                  <p:embed/>
                  <p:pic>
                    <p:nvPicPr>
                      <p:cNvPr id="0" name=""/>
                      <p:cNvPicPr>
                        <a:picLocks noChangeAspect="1" noChangeArrowheads="1"/>
                      </p:cNvPicPr>
                      <p:nvPr/>
                    </p:nvPicPr>
                    <p:blipFill>
                      <a:blip r:embed="rId4"/>
                      <a:srcRect/>
                      <a:stretch>
                        <a:fillRect/>
                      </a:stretch>
                    </p:blipFill>
                    <p:spPr bwMode="auto">
                      <a:xfrm>
                        <a:off x="2209800" y="3330575"/>
                        <a:ext cx="1646238"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6" name="Straight Arrow Connector 25"/>
          <p:cNvCxnSpPr/>
          <p:nvPr/>
        </p:nvCxnSpPr>
        <p:spPr>
          <a:xfrm flipV="1">
            <a:off x="2895600" y="9144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971800" y="838200"/>
            <a:ext cx="457200" cy="461665"/>
          </a:xfrm>
          <a:prstGeom prst="rect">
            <a:avLst/>
          </a:prstGeom>
          <a:noFill/>
        </p:spPr>
        <p:txBody>
          <a:bodyPr wrap="square" rtlCol="0">
            <a:spAutoFit/>
          </a:bodyPr>
          <a:lstStyle/>
          <a:p>
            <a:r>
              <a:rPr lang="en-US" sz="2400" b="1" dirty="0">
                <a:latin typeface="+mj-lt"/>
              </a:rPr>
              <a:t>^</a:t>
            </a:r>
          </a:p>
        </p:txBody>
      </p:sp>
      <p:sp>
        <p:nvSpPr>
          <p:cNvPr id="28" name="TextBox 27"/>
          <p:cNvSpPr txBox="1"/>
          <p:nvPr/>
        </p:nvSpPr>
        <p:spPr>
          <a:xfrm>
            <a:off x="2971800" y="990600"/>
            <a:ext cx="533400" cy="457200"/>
          </a:xfrm>
          <a:prstGeom prst="rect">
            <a:avLst/>
          </a:prstGeom>
          <a:noFill/>
        </p:spPr>
        <p:txBody>
          <a:bodyPr wrap="square" rtlCol="0">
            <a:spAutoFit/>
          </a:bodyPr>
          <a:lstStyle/>
          <a:p>
            <a:r>
              <a:rPr lang="en-US" sz="2400" b="1" dirty="0">
                <a:latin typeface="+mj-lt"/>
              </a:rPr>
              <a:t>X</a:t>
            </a:r>
          </a:p>
        </p:txBody>
      </p:sp>
      <p:cxnSp>
        <p:nvCxnSpPr>
          <p:cNvPr id="30" name="Straight Arrow Connector 29"/>
          <p:cNvCxnSpPr/>
          <p:nvPr/>
        </p:nvCxnSpPr>
        <p:spPr>
          <a:xfrm>
            <a:off x="2895600" y="21209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343400" y="1752600"/>
            <a:ext cx="457200" cy="461665"/>
          </a:xfrm>
          <a:prstGeom prst="rect">
            <a:avLst/>
          </a:prstGeom>
          <a:noFill/>
        </p:spPr>
        <p:txBody>
          <a:bodyPr wrap="square" rtlCol="0">
            <a:spAutoFit/>
          </a:bodyPr>
          <a:lstStyle/>
          <a:p>
            <a:r>
              <a:rPr lang="en-US" sz="2400" b="1" dirty="0">
                <a:latin typeface="+mj-lt"/>
              </a:rPr>
              <a:t>^</a:t>
            </a:r>
          </a:p>
        </p:txBody>
      </p:sp>
      <p:sp>
        <p:nvSpPr>
          <p:cNvPr id="32" name="TextBox 31"/>
          <p:cNvSpPr txBox="1"/>
          <p:nvPr/>
        </p:nvSpPr>
        <p:spPr>
          <a:xfrm>
            <a:off x="4343400" y="1905000"/>
            <a:ext cx="533400" cy="457200"/>
          </a:xfrm>
          <a:prstGeom prst="rect">
            <a:avLst/>
          </a:prstGeom>
          <a:noFill/>
        </p:spPr>
        <p:txBody>
          <a:bodyPr wrap="square" rtlCol="0">
            <a:spAutoFit/>
          </a:bodyPr>
          <a:lstStyle/>
          <a:p>
            <a:r>
              <a:rPr lang="en-US" sz="2400" b="1" dirty="0">
                <a:latin typeface="+mj-lt"/>
              </a:rPr>
              <a:t>Z</a:t>
            </a:r>
          </a:p>
        </p:txBody>
      </p:sp>
      <p:cxnSp>
        <p:nvCxnSpPr>
          <p:cNvPr id="34" name="Straight Arrow Connector 33"/>
          <p:cNvCxnSpPr>
            <a:endCxn id="6" idx="7"/>
          </p:cNvCxnSpPr>
          <p:nvPr/>
        </p:nvCxnSpPr>
        <p:spPr>
          <a:xfrm flipV="1">
            <a:off x="2895600" y="16891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200400" y="1371600"/>
            <a:ext cx="1295400" cy="461665"/>
          </a:xfrm>
          <a:prstGeom prst="rect">
            <a:avLst/>
          </a:prstGeom>
          <a:noFill/>
        </p:spPr>
        <p:txBody>
          <a:bodyPr wrap="square" rtlCol="0">
            <a:spAutoFit/>
          </a:bodyPr>
          <a:lstStyle/>
          <a:p>
            <a:r>
              <a:rPr lang="en-US" sz="2400" i="1" dirty="0">
                <a:latin typeface="+mj-lt"/>
              </a:rPr>
              <a:t>r=a</a:t>
            </a:r>
          </a:p>
        </p:txBody>
      </p:sp>
      <p:sp>
        <p:nvSpPr>
          <p:cNvPr id="36" name="TextBox 35"/>
          <p:cNvSpPr txBox="1"/>
          <p:nvPr/>
        </p:nvSpPr>
        <p:spPr>
          <a:xfrm>
            <a:off x="3124200" y="1676400"/>
            <a:ext cx="914400" cy="461665"/>
          </a:xfrm>
          <a:prstGeom prst="rect">
            <a:avLst/>
          </a:prstGeom>
          <a:noFill/>
        </p:spPr>
        <p:txBody>
          <a:bodyPr wrap="square" rtlCol="0">
            <a:spAutoFit/>
          </a:bodyPr>
          <a:lstStyle/>
          <a:p>
            <a:r>
              <a:rPr lang="en-US" sz="2400" b="1" dirty="0">
                <a:latin typeface="Symbol" pitchFamily="18" charset="2"/>
              </a:rPr>
              <a:t>q</a:t>
            </a:r>
          </a:p>
        </p:txBody>
      </p:sp>
    </p:spTree>
    <p:extLst>
      <p:ext uri="{BB962C8B-B14F-4D97-AF65-F5344CB8AC3E}">
        <p14:creationId xmlns:p14="http://schemas.microsoft.com/office/powerpoint/2010/main" val="27261989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217207955"/>
              </p:ext>
            </p:extLst>
          </p:nvPr>
        </p:nvGraphicFramePr>
        <p:xfrm>
          <a:off x="304800" y="152400"/>
          <a:ext cx="8466138" cy="2133600"/>
        </p:xfrm>
        <a:graphic>
          <a:graphicData uri="http://schemas.openxmlformats.org/presentationml/2006/ole">
            <mc:AlternateContent xmlns:mc="http://schemas.openxmlformats.org/markup-compatibility/2006">
              <mc:Choice xmlns:v="urn:schemas-microsoft-com:vml" Requires="v">
                <p:oleObj name="数式" r:id="rId3" imgW="3543120" imgH="901440" progId="Equation.3">
                  <p:embed/>
                </p:oleObj>
              </mc:Choice>
              <mc:Fallback>
                <p:oleObj name="数式" r:id="rId3" imgW="3543120" imgH="901440" progId="Equation.3">
                  <p:embed/>
                  <p:pic>
                    <p:nvPicPr>
                      <p:cNvPr id="0" name=""/>
                      <p:cNvPicPr>
                        <a:picLocks noChangeAspect="1" noChangeArrowheads="1"/>
                      </p:cNvPicPr>
                      <p:nvPr/>
                    </p:nvPicPr>
                    <p:blipFill>
                      <a:blip r:embed="rId4"/>
                      <a:srcRect/>
                      <a:stretch>
                        <a:fillRect/>
                      </a:stretch>
                    </p:blipFill>
                    <p:spPr bwMode="auto">
                      <a:xfrm>
                        <a:off x="304800" y="152400"/>
                        <a:ext cx="8466138"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464578795"/>
              </p:ext>
            </p:extLst>
          </p:nvPr>
        </p:nvGraphicFramePr>
        <p:xfrm>
          <a:off x="1588" y="2327275"/>
          <a:ext cx="9072562" cy="4148138"/>
        </p:xfrm>
        <a:graphic>
          <a:graphicData uri="http://schemas.openxmlformats.org/presentationml/2006/ole">
            <mc:AlternateContent xmlns:mc="http://schemas.openxmlformats.org/markup-compatibility/2006">
              <mc:Choice xmlns:v="urn:schemas-microsoft-com:vml" Requires="v">
                <p:oleObj name="数式" r:id="rId5" imgW="3797280" imgH="1752480" progId="Equation.3">
                  <p:embed/>
                </p:oleObj>
              </mc:Choice>
              <mc:Fallback>
                <p:oleObj name="数式" r:id="rId5" imgW="3797280" imgH="1752480" progId="Equation.3">
                  <p:embed/>
                  <p:pic>
                    <p:nvPicPr>
                      <p:cNvPr id="0" name=""/>
                      <p:cNvPicPr>
                        <a:picLocks noChangeAspect="1" noChangeArrowheads="1"/>
                      </p:cNvPicPr>
                      <p:nvPr/>
                    </p:nvPicPr>
                    <p:blipFill>
                      <a:blip r:embed="rId6"/>
                      <a:srcRect/>
                      <a:stretch>
                        <a:fillRect/>
                      </a:stretch>
                    </p:blipFill>
                    <p:spPr bwMode="auto">
                      <a:xfrm>
                        <a:off x="1588" y="2327275"/>
                        <a:ext cx="9072562" cy="414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07380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99832723"/>
              </p:ext>
            </p:extLst>
          </p:nvPr>
        </p:nvGraphicFramePr>
        <p:xfrm>
          <a:off x="533400" y="76200"/>
          <a:ext cx="6858000" cy="2405063"/>
        </p:xfrm>
        <a:graphic>
          <a:graphicData uri="http://schemas.openxmlformats.org/presentationml/2006/ole">
            <mc:AlternateContent xmlns:mc="http://schemas.openxmlformats.org/markup-compatibility/2006">
              <mc:Choice xmlns:v="urn:schemas-microsoft-com:vml" Requires="v">
                <p:oleObj name="数式" r:id="rId3" imgW="2869920" imgH="1015920" progId="Equation.3">
                  <p:embed/>
                </p:oleObj>
              </mc:Choice>
              <mc:Fallback>
                <p:oleObj name="数式" r:id="rId3" imgW="2869920" imgH="1015920" progId="Equation.3">
                  <p:embed/>
                  <p:pic>
                    <p:nvPicPr>
                      <p:cNvPr id="0" name=""/>
                      <p:cNvPicPr>
                        <a:picLocks noChangeAspect="1" noChangeArrowheads="1"/>
                      </p:cNvPicPr>
                      <p:nvPr/>
                    </p:nvPicPr>
                    <p:blipFill>
                      <a:blip r:embed="rId4"/>
                      <a:srcRect/>
                      <a:stretch>
                        <a:fillRect/>
                      </a:stretch>
                    </p:blipFill>
                    <p:spPr bwMode="auto">
                      <a:xfrm>
                        <a:off x="533400" y="76200"/>
                        <a:ext cx="6858000" cy="2405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076409263"/>
              </p:ext>
            </p:extLst>
          </p:nvPr>
        </p:nvGraphicFramePr>
        <p:xfrm>
          <a:off x="609600" y="2493295"/>
          <a:ext cx="6856413" cy="3697287"/>
        </p:xfrm>
        <a:graphic>
          <a:graphicData uri="http://schemas.openxmlformats.org/presentationml/2006/ole">
            <mc:AlternateContent xmlns:mc="http://schemas.openxmlformats.org/markup-compatibility/2006">
              <mc:Choice xmlns:v="urn:schemas-microsoft-com:vml" Requires="v">
                <p:oleObj name="Equation" r:id="rId5" imgW="2869920" imgH="1562040" progId="Equation.DSMT4">
                  <p:embed/>
                </p:oleObj>
              </mc:Choice>
              <mc:Fallback>
                <p:oleObj name="Equation" r:id="rId5" imgW="2869920" imgH="1562040" progId="Equation.DSMT4">
                  <p:embed/>
                  <p:pic>
                    <p:nvPicPr>
                      <p:cNvPr id="0" name=""/>
                      <p:cNvPicPr>
                        <a:picLocks noChangeAspect="1" noChangeArrowheads="1"/>
                      </p:cNvPicPr>
                      <p:nvPr/>
                    </p:nvPicPr>
                    <p:blipFill>
                      <a:blip r:embed="rId6"/>
                      <a:srcRect/>
                      <a:stretch>
                        <a:fillRect/>
                      </a:stretch>
                    </p:blipFill>
                    <p:spPr bwMode="auto">
                      <a:xfrm>
                        <a:off x="609600" y="2493295"/>
                        <a:ext cx="6856413" cy="3697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0404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17</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114000861"/>
              </p:ext>
            </p:extLst>
          </p:nvPr>
        </p:nvGraphicFramePr>
        <p:xfrm>
          <a:off x="393700" y="46752"/>
          <a:ext cx="4840288" cy="3596055"/>
        </p:xfrm>
        <a:graphic>
          <a:graphicData uri="http://schemas.openxmlformats.org/presentationml/2006/ole">
            <mc:AlternateContent xmlns:mc="http://schemas.openxmlformats.org/markup-compatibility/2006">
              <mc:Choice xmlns:v="urn:schemas-microsoft-com:vml" Requires="v">
                <p:oleObj name="Equation" r:id="rId3" imgW="2895480" imgH="2171520" progId="Equation.DSMT4">
                  <p:embed/>
                </p:oleObj>
              </mc:Choice>
              <mc:Fallback>
                <p:oleObj name="Equation" r:id="rId3" imgW="2895480" imgH="2171520" progId="Equation.DSMT4">
                  <p:embed/>
                  <p:pic>
                    <p:nvPicPr>
                      <p:cNvPr id="0" name=""/>
                      <p:cNvPicPr>
                        <a:picLocks noChangeAspect="1" noChangeArrowheads="1"/>
                      </p:cNvPicPr>
                      <p:nvPr/>
                    </p:nvPicPr>
                    <p:blipFill>
                      <a:blip r:embed="rId4"/>
                      <a:srcRect/>
                      <a:stretch>
                        <a:fillRect/>
                      </a:stretch>
                    </p:blipFill>
                    <p:spPr bwMode="auto">
                      <a:xfrm>
                        <a:off x="393700" y="46752"/>
                        <a:ext cx="4840288" cy="3596055"/>
                      </a:xfrm>
                      <a:prstGeom prst="rect">
                        <a:avLst/>
                      </a:prstGeom>
                      <a:noFill/>
                      <a:ln>
                        <a:noFill/>
                      </a:ln>
                    </p:spPr>
                  </p:pic>
                </p:oleObj>
              </mc:Fallback>
            </mc:AlternateContent>
          </a:graphicData>
        </a:graphic>
      </p:graphicFrame>
      <p:sp>
        <p:nvSpPr>
          <p:cNvPr id="7" name="Oval 6">
            <a:extLst>
              <a:ext uri="{FF2B5EF4-FFF2-40B4-BE49-F238E27FC236}">
                <a16:creationId xmlns:a16="http://schemas.microsoft.com/office/drawing/2014/main" id="{4C16AE86-D2D0-4AB7-B39C-666C44868A18}"/>
              </a:ext>
            </a:extLst>
          </p:cNvPr>
          <p:cNvSpPr/>
          <p:nvPr/>
        </p:nvSpPr>
        <p:spPr>
          <a:xfrm>
            <a:off x="2362200" y="4874567"/>
            <a:ext cx="1066800" cy="1143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7">
            <a:extLst>
              <a:ext uri="{FF2B5EF4-FFF2-40B4-BE49-F238E27FC236}">
                <a16:creationId xmlns:a16="http://schemas.microsoft.com/office/drawing/2014/main" id="{1001D2E9-9359-4B92-9D99-ED449DDF5B47}"/>
              </a:ext>
            </a:extLst>
          </p:cNvPr>
          <p:cNvGrpSpPr/>
          <p:nvPr/>
        </p:nvGrpSpPr>
        <p:grpSpPr>
          <a:xfrm>
            <a:off x="914400" y="4567535"/>
            <a:ext cx="1066800" cy="1223665"/>
            <a:chOff x="914400" y="1290935"/>
            <a:chExt cx="1066800" cy="1223665"/>
          </a:xfrm>
        </p:grpSpPr>
        <p:cxnSp>
          <p:nvCxnSpPr>
            <p:cNvPr id="9" name="Straight Arrow Connector 8">
              <a:extLst>
                <a:ext uri="{FF2B5EF4-FFF2-40B4-BE49-F238E27FC236}">
                  <a16:creationId xmlns:a16="http://schemas.microsoft.com/office/drawing/2014/main" id="{238C82A3-0B2A-4A5D-9090-E3EED0A6FD20}"/>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3BA59650-7CF0-4B76-AB8B-FA05BAFC60BA}"/>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FF87B76A-E25C-4100-8A2C-306281BF18B8}"/>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DD7079CF-00D9-4E1C-AC45-AF24D425A2FF}"/>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FC1A66D-C514-4092-8E5E-4AC9544517EC}"/>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44680B2A-AAFB-41CD-AD4D-E1F1488C023B}"/>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15" name="TextBox 14">
              <a:extLst>
                <a:ext uri="{FF2B5EF4-FFF2-40B4-BE49-F238E27FC236}">
                  <a16:creationId xmlns:a16="http://schemas.microsoft.com/office/drawing/2014/main" id="{1BC47B85-D98A-4FA2-A814-8FBB37EA6E89}"/>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grpSp>
        <p:nvGrpSpPr>
          <p:cNvPr id="16" name="Group 15">
            <a:extLst>
              <a:ext uri="{FF2B5EF4-FFF2-40B4-BE49-F238E27FC236}">
                <a16:creationId xmlns:a16="http://schemas.microsoft.com/office/drawing/2014/main" id="{096ECE96-6399-40DB-8068-E6EBBDD31645}"/>
              </a:ext>
            </a:extLst>
          </p:cNvPr>
          <p:cNvGrpSpPr/>
          <p:nvPr/>
        </p:nvGrpSpPr>
        <p:grpSpPr>
          <a:xfrm>
            <a:off x="7239000" y="4796135"/>
            <a:ext cx="1066800" cy="1223665"/>
            <a:chOff x="914400" y="1290935"/>
            <a:chExt cx="1066800" cy="1223665"/>
          </a:xfrm>
        </p:grpSpPr>
        <p:cxnSp>
          <p:nvCxnSpPr>
            <p:cNvPr id="17" name="Straight Arrow Connector 16">
              <a:extLst>
                <a:ext uri="{FF2B5EF4-FFF2-40B4-BE49-F238E27FC236}">
                  <a16:creationId xmlns:a16="http://schemas.microsoft.com/office/drawing/2014/main" id="{63C9006F-DEAB-416A-A238-3D3603C50648}"/>
                </a:ext>
              </a:extLst>
            </p:cNvPr>
            <p:cNvCxnSpPr/>
            <p:nvPr/>
          </p:nvCxnSpPr>
          <p:spPr>
            <a:xfrm>
              <a:off x="914400" y="19050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3EB3E98D-9267-4B48-8090-289468A2158B}"/>
                </a:ext>
              </a:extLst>
            </p:cNvPr>
            <p:cNvCxnSpPr/>
            <p:nvPr/>
          </p:nvCxnSpPr>
          <p:spPr>
            <a:xfrm>
              <a:off x="914400" y="20574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3A89BDA-584A-40C5-A078-5A9B021BAAB0}"/>
                </a:ext>
              </a:extLst>
            </p:cNvPr>
            <p:cNvCxnSpPr/>
            <p:nvPr/>
          </p:nvCxnSpPr>
          <p:spPr>
            <a:xfrm>
              <a:off x="914400" y="22098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E071675-5D7E-470C-B4F9-4E460E64D2CB}"/>
                </a:ext>
              </a:extLst>
            </p:cNvPr>
            <p:cNvCxnSpPr/>
            <p:nvPr/>
          </p:nvCxnSpPr>
          <p:spPr>
            <a:xfrm>
              <a:off x="914400" y="23622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13EFEE9-B39C-4DD6-84FC-134374848853}"/>
                </a:ext>
              </a:extLst>
            </p:cNvPr>
            <p:cNvCxnSpPr/>
            <p:nvPr/>
          </p:nvCxnSpPr>
          <p:spPr>
            <a:xfrm>
              <a:off x="914400" y="2514600"/>
              <a:ext cx="1066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1B66DA1-8C7B-4136-A2D4-2779A54E18C0}"/>
                </a:ext>
              </a:extLst>
            </p:cNvPr>
            <p:cNvSpPr txBox="1"/>
            <p:nvPr/>
          </p:nvSpPr>
          <p:spPr>
            <a:xfrm>
              <a:off x="914400" y="1447800"/>
              <a:ext cx="1066800" cy="461665"/>
            </a:xfrm>
            <a:prstGeom prst="rect">
              <a:avLst/>
            </a:prstGeom>
            <a:noFill/>
          </p:spPr>
          <p:txBody>
            <a:bodyPr wrap="square" rtlCol="0">
              <a:spAutoFit/>
            </a:bodyPr>
            <a:lstStyle/>
            <a:p>
              <a:r>
                <a:rPr lang="en-US" sz="2400" i="1" dirty="0">
                  <a:latin typeface="+mj-lt"/>
                </a:rPr>
                <a:t>v</a:t>
              </a:r>
              <a:r>
                <a:rPr lang="en-US" sz="2400" i="1" baseline="-25000" dirty="0">
                  <a:latin typeface="+mj-lt"/>
                </a:rPr>
                <a:t>0</a:t>
              </a:r>
              <a:r>
                <a:rPr lang="en-US" sz="2400" i="1" dirty="0">
                  <a:latin typeface="+mj-lt"/>
                </a:rPr>
                <a:t> </a:t>
              </a:r>
              <a:r>
                <a:rPr lang="en-US" sz="2400" b="1" i="1" dirty="0">
                  <a:latin typeface="+mj-lt"/>
                </a:rPr>
                <a:t>Z</a:t>
              </a:r>
              <a:endParaRPr lang="en-US" sz="2400" i="1" dirty="0">
                <a:latin typeface="+mj-lt"/>
              </a:endParaRPr>
            </a:p>
          </p:txBody>
        </p:sp>
        <p:sp>
          <p:nvSpPr>
            <p:cNvPr id="23" name="TextBox 22">
              <a:extLst>
                <a:ext uri="{FF2B5EF4-FFF2-40B4-BE49-F238E27FC236}">
                  <a16:creationId xmlns:a16="http://schemas.microsoft.com/office/drawing/2014/main" id="{9546C1C4-AE5F-430B-8356-88BF6413278B}"/>
                </a:ext>
              </a:extLst>
            </p:cNvPr>
            <p:cNvSpPr txBox="1"/>
            <p:nvPr/>
          </p:nvSpPr>
          <p:spPr>
            <a:xfrm>
              <a:off x="1295400" y="1290935"/>
              <a:ext cx="457200" cy="461665"/>
            </a:xfrm>
            <a:prstGeom prst="rect">
              <a:avLst/>
            </a:prstGeom>
            <a:noFill/>
          </p:spPr>
          <p:txBody>
            <a:bodyPr wrap="square" rtlCol="0">
              <a:spAutoFit/>
            </a:bodyPr>
            <a:lstStyle/>
            <a:p>
              <a:r>
                <a:rPr lang="en-US" sz="2400" b="1" dirty="0">
                  <a:latin typeface="+mj-lt"/>
                </a:rPr>
                <a:t>^</a:t>
              </a:r>
            </a:p>
          </p:txBody>
        </p:sp>
      </p:grpSp>
      <p:cxnSp>
        <p:nvCxnSpPr>
          <p:cNvPr id="24" name="Straight Arrow Connector 23">
            <a:extLst>
              <a:ext uri="{FF2B5EF4-FFF2-40B4-BE49-F238E27FC236}">
                <a16:creationId xmlns:a16="http://schemas.microsoft.com/office/drawing/2014/main" id="{91F89FFE-94EA-4F58-863D-B3F2B112A829}"/>
              </a:ext>
            </a:extLst>
          </p:cNvPr>
          <p:cNvCxnSpPr/>
          <p:nvPr/>
        </p:nvCxnSpPr>
        <p:spPr>
          <a:xfrm flipV="1">
            <a:off x="2895600" y="4267200"/>
            <a:ext cx="0" cy="1178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D6C73481-2D3A-4BD4-A116-BA6DE82A508A}"/>
              </a:ext>
            </a:extLst>
          </p:cNvPr>
          <p:cNvSpPr txBox="1"/>
          <p:nvPr/>
        </p:nvSpPr>
        <p:spPr>
          <a:xfrm>
            <a:off x="2971800" y="4191000"/>
            <a:ext cx="457200" cy="461665"/>
          </a:xfrm>
          <a:prstGeom prst="rect">
            <a:avLst/>
          </a:prstGeom>
          <a:noFill/>
        </p:spPr>
        <p:txBody>
          <a:bodyPr wrap="square" rtlCol="0">
            <a:spAutoFit/>
          </a:bodyPr>
          <a:lstStyle/>
          <a:p>
            <a:r>
              <a:rPr lang="en-US" sz="2400" b="1" dirty="0">
                <a:latin typeface="+mj-lt"/>
              </a:rPr>
              <a:t>^</a:t>
            </a:r>
          </a:p>
        </p:txBody>
      </p:sp>
      <p:sp>
        <p:nvSpPr>
          <p:cNvPr id="26" name="TextBox 25">
            <a:extLst>
              <a:ext uri="{FF2B5EF4-FFF2-40B4-BE49-F238E27FC236}">
                <a16:creationId xmlns:a16="http://schemas.microsoft.com/office/drawing/2014/main" id="{9A2DF11E-29D7-4E9E-BA5A-28F85512DD09}"/>
              </a:ext>
            </a:extLst>
          </p:cNvPr>
          <p:cNvSpPr txBox="1"/>
          <p:nvPr/>
        </p:nvSpPr>
        <p:spPr>
          <a:xfrm>
            <a:off x="2971800" y="4343400"/>
            <a:ext cx="533400" cy="457200"/>
          </a:xfrm>
          <a:prstGeom prst="rect">
            <a:avLst/>
          </a:prstGeom>
          <a:noFill/>
        </p:spPr>
        <p:txBody>
          <a:bodyPr wrap="square" rtlCol="0">
            <a:spAutoFit/>
          </a:bodyPr>
          <a:lstStyle/>
          <a:p>
            <a:r>
              <a:rPr lang="en-US" sz="2400" b="1" dirty="0">
                <a:latin typeface="+mj-lt"/>
              </a:rPr>
              <a:t>X</a:t>
            </a:r>
          </a:p>
        </p:txBody>
      </p:sp>
      <p:cxnSp>
        <p:nvCxnSpPr>
          <p:cNvPr id="27" name="Straight Arrow Connector 26">
            <a:extLst>
              <a:ext uri="{FF2B5EF4-FFF2-40B4-BE49-F238E27FC236}">
                <a16:creationId xmlns:a16="http://schemas.microsoft.com/office/drawing/2014/main" id="{35909E1B-D243-4ACB-8129-245C1E7218CB}"/>
              </a:ext>
            </a:extLst>
          </p:cNvPr>
          <p:cNvCxnSpPr/>
          <p:nvPr/>
        </p:nvCxnSpPr>
        <p:spPr>
          <a:xfrm>
            <a:off x="2895600" y="5473700"/>
            <a:ext cx="1447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866DFB52-AC53-4B62-A94D-DE9BFD7548A3}"/>
              </a:ext>
            </a:extLst>
          </p:cNvPr>
          <p:cNvSpPr txBox="1"/>
          <p:nvPr/>
        </p:nvSpPr>
        <p:spPr>
          <a:xfrm>
            <a:off x="4343400" y="5105400"/>
            <a:ext cx="457200" cy="461665"/>
          </a:xfrm>
          <a:prstGeom prst="rect">
            <a:avLst/>
          </a:prstGeom>
          <a:noFill/>
        </p:spPr>
        <p:txBody>
          <a:bodyPr wrap="square" rtlCol="0">
            <a:spAutoFit/>
          </a:bodyPr>
          <a:lstStyle/>
          <a:p>
            <a:r>
              <a:rPr lang="en-US" sz="2400" b="1" dirty="0">
                <a:latin typeface="+mj-lt"/>
              </a:rPr>
              <a:t>^</a:t>
            </a:r>
          </a:p>
        </p:txBody>
      </p:sp>
      <p:sp>
        <p:nvSpPr>
          <p:cNvPr id="29" name="TextBox 28">
            <a:extLst>
              <a:ext uri="{FF2B5EF4-FFF2-40B4-BE49-F238E27FC236}">
                <a16:creationId xmlns:a16="http://schemas.microsoft.com/office/drawing/2014/main" id="{F5072901-6096-4871-97E5-ED245289A36E}"/>
              </a:ext>
            </a:extLst>
          </p:cNvPr>
          <p:cNvSpPr txBox="1"/>
          <p:nvPr/>
        </p:nvSpPr>
        <p:spPr>
          <a:xfrm>
            <a:off x="4343400" y="5257800"/>
            <a:ext cx="533400" cy="457200"/>
          </a:xfrm>
          <a:prstGeom prst="rect">
            <a:avLst/>
          </a:prstGeom>
          <a:noFill/>
        </p:spPr>
        <p:txBody>
          <a:bodyPr wrap="square" rtlCol="0">
            <a:spAutoFit/>
          </a:bodyPr>
          <a:lstStyle/>
          <a:p>
            <a:r>
              <a:rPr lang="en-US" sz="2400" b="1" dirty="0">
                <a:latin typeface="+mj-lt"/>
              </a:rPr>
              <a:t>Z</a:t>
            </a:r>
          </a:p>
        </p:txBody>
      </p:sp>
      <p:cxnSp>
        <p:nvCxnSpPr>
          <p:cNvPr id="30" name="Straight Arrow Connector 29">
            <a:extLst>
              <a:ext uri="{FF2B5EF4-FFF2-40B4-BE49-F238E27FC236}">
                <a16:creationId xmlns:a16="http://schemas.microsoft.com/office/drawing/2014/main" id="{FA1B0B75-850C-4008-9397-37453FB5AE5B}"/>
              </a:ext>
            </a:extLst>
          </p:cNvPr>
          <p:cNvCxnSpPr>
            <a:endCxn id="7" idx="7"/>
          </p:cNvCxnSpPr>
          <p:nvPr/>
        </p:nvCxnSpPr>
        <p:spPr>
          <a:xfrm flipV="1">
            <a:off x="2895600" y="5041955"/>
            <a:ext cx="377171" cy="43174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1" name="TextBox 30">
            <a:extLst>
              <a:ext uri="{FF2B5EF4-FFF2-40B4-BE49-F238E27FC236}">
                <a16:creationId xmlns:a16="http://schemas.microsoft.com/office/drawing/2014/main" id="{06CCFAC8-1806-43F6-8EF5-1030C3185EF8}"/>
              </a:ext>
            </a:extLst>
          </p:cNvPr>
          <p:cNvSpPr txBox="1"/>
          <p:nvPr/>
        </p:nvSpPr>
        <p:spPr>
          <a:xfrm>
            <a:off x="3200400" y="4724400"/>
            <a:ext cx="1295400" cy="461665"/>
          </a:xfrm>
          <a:prstGeom prst="rect">
            <a:avLst/>
          </a:prstGeom>
          <a:noFill/>
        </p:spPr>
        <p:txBody>
          <a:bodyPr wrap="square" rtlCol="0">
            <a:spAutoFit/>
          </a:bodyPr>
          <a:lstStyle/>
          <a:p>
            <a:r>
              <a:rPr lang="en-US" sz="2400" i="1" dirty="0">
                <a:latin typeface="+mj-lt"/>
              </a:rPr>
              <a:t>r=a</a:t>
            </a:r>
          </a:p>
        </p:txBody>
      </p:sp>
      <p:sp>
        <p:nvSpPr>
          <p:cNvPr id="32" name="TextBox 31">
            <a:extLst>
              <a:ext uri="{FF2B5EF4-FFF2-40B4-BE49-F238E27FC236}">
                <a16:creationId xmlns:a16="http://schemas.microsoft.com/office/drawing/2014/main" id="{52680A25-A688-4CAA-B207-344C8C83075D}"/>
              </a:ext>
            </a:extLst>
          </p:cNvPr>
          <p:cNvSpPr txBox="1"/>
          <p:nvPr/>
        </p:nvSpPr>
        <p:spPr>
          <a:xfrm>
            <a:off x="3124200" y="5029200"/>
            <a:ext cx="914400" cy="461665"/>
          </a:xfrm>
          <a:prstGeom prst="rect">
            <a:avLst/>
          </a:prstGeom>
          <a:noFill/>
        </p:spPr>
        <p:txBody>
          <a:bodyPr wrap="square" rtlCol="0">
            <a:spAutoFit/>
          </a:bodyPr>
          <a:lstStyle/>
          <a:p>
            <a:r>
              <a:rPr lang="en-US" sz="2400" b="1" dirty="0">
                <a:latin typeface="Symbol" pitchFamily="18" charset="2"/>
              </a:rPr>
              <a:t>q</a:t>
            </a:r>
          </a:p>
        </p:txBody>
      </p:sp>
      <p:graphicFrame>
        <p:nvGraphicFramePr>
          <p:cNvPr id="33" name="Object 32">
            <a:extLst>
              <a:ext uri="{FF2B5EF4-FFF2-40B4-BE49-F238E27FC236}">
                <a16:creationId xmlns:a16="http://schemas.microsoft.com/office/drawing/2014/main" id="{CC1FC8EF-A523-4CB5-A41E-34570F9DD787}"/>
              </a:ext>
            </a:extLst>
          </p:cNvPr>
          <p:cNvGraphicFramePr>
            <a:graphicFrameLocks noChangeAspect="1"/>
          </p:cNvGraphicFramePr>
          <p:nvPr>
            <p:extLst>
              <p:ext uri="{D42A27DB-BD31-4B8C-83A1-F6EECF244321}">
                <p14:modId xmlns:p14="http://schemas.microsoft.com/office/powerpoint/2010/main" val="2645883378"/>
              </p:ext>
            </p:extLst>
          </p:nvPr>
        </p:nvGraphicFramePr>
        <p:xfrm>
          <a:off x="5233988" y="3431915"/>
          <a:ext cx="3691580" cy="922895"/>
        </p:xfrm>
        <a:graphic>
          <a:graphicData uri="http://schemas.openxmlformats.org/presentationml/2006/ole">
            <mc:AlternateContent xmlns:mc="http://schemas.openxmlformats.org/markup-compatibility/2006">
              <mc:Choice xmlns:v="urn:schemas-microsoft-com:vml" Requires="v">
                <p:oleObj name="Equation" r:id="rId5" imgW="1828800" imgH="457200" progId="Equation.DSMT4">
                  <p:embed/>
                </p:oleObj>
              </mc:Choice>
              <mc:Fallback>
                <p:oleObj name="Equation" r:id="rId5" imgW="1828800" imgH="457200" progId="Equation.DSMT4">
                  <p:embed/>
                  <p:pic>
                    <p:nvPicPr>
                      <p:cNvPr id="0" name=""/>
                      <p:cNvPicPr/>
                      <p:nvPr/>
                    </p:nvPicPr>
                    <p:blipFill>
                      <a:blip r:embed="rId6"/>
                      <a:stretch>
                        <a:fillRect/>
                      </a:stretch>
                    </p:blipFill>
                    <p:spPr>
                      <a:xfrm>
                        <a:off x="5233988" y="3431915"/>
                        <a:ext cx="3691580" cy="922895"/>
                      </a:xfrm>
                      <a:prstGeom prst="rect">
                        <a:avLst/>
                      </a:prstGeom>
                    </p:spPr>
                  </p:pic>
                </p:oleObj>
              </mc:Fallback>
            </mc:AlternateContent>
          </a:graphicData>
        </a:graphic>
      </p:graphicFrame>
    </p:spTree>
    <p:extLst>
      <p:ext uri="{BB962C8B-B14F-4D97-AF65-F5344CB8AC3E}">
        <p14:creationId xmlns:p14="http://schemas.microsoft.com/office/powerpoint/2010/main" val="7729282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40C12F-0238-41A0-BB72-BA798C130B86}"/>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BAFCC0FE-2089-4ADA-AFC5-71338BD34329}"/>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B2AABD10-EBE1-43A2-9B5E-CA48305DCC18}"/>
              </a:ext>
            </a:extLst>
          </p:cNvPr>
          <p:cNvSpPr>
            <a:spLocks noGrp="1"/>
          </p:cNvSpPr>
          <p:nvPr>
            <p:ph type="sldNum" sz="quarter" idx="12"/>
          </p:nvPr>
        </p:nvSpPr>
        <p:spPr/>
        <p:txBody>
          <a:bodyPr/>
          <a:lstStyle/>
          <a:p>
            <a:fld id="{CE368B07-CEBF-4C80-90AF-53B34FA04CF3}" type="slidenum">
              <a:rPr lang="en-US" smtClean="0"/>
              <a:t>18</a:t>
            </a:fld>
            <a:endParaRPr lang="en-US" dirty="0"/>
          </a:p>
        </p:txBody>
      </p:sp>
      <p:graphicFrame>
        <p:nvGraphicFramePr>
          <p:cNvPr id="5" name="Object 4">
            <a:extLst>
              <a:ext uri="{FF2B5EF4-FFF2-40B4-BE49-F238E27FC236}">
                <a16:creationId xmlns:a16="http://schemas.microsoft.com/office/drawing/2014/main" id="{A9EA54DC-EBD3-47AE-BA67-83116D2A5107}"/>
              </a:ext>
            </a:extLst>
          </p:cNvPr>
          <p:cNvGraphicFramePr>
            <a:graphicFrameLocks noChangeAspect="1"/>
          </p:cNvGraphicFramePr>
          <p:nvPr>
            <p:extLst>
              <p:ext uri="{D42A27DB-BD31-4B8C-83A1-F6EECF244321}">
                <p14:modId xmlns:p14="http://schemas.microsoft.com/office/powerpoint/2010/main" val="3168410172"/>
              </p:ext>
            </p:extLst>
          </p:nvPr>
        </p:nvGraphicFramePr>
        <p:xfrm>
          <a:off x="575310" y="1219200"/>
          <a:ext cx="8149590" cy="1752600"/>
        </p:xfrm>
        <a:graphic>
          <a:graphicData uri="http://schemas.openxmlformats.org/presentationml/2006/ole">
            <mc:AlternateContent xmlns:mc="http://schemas.openxmlformats.org/markup-compatibility/2006">
              <mc:Choice xmlns:v="urn:schemas-microsoft-com:vml" Requires="v">
                <p:oleObj name="Equation" r:id="rId3" imgW="6019560" imgH="1307880" progId="Equation.DSMT4">
                  <p:embed/>
                </p:oleObj>
              </mc:Choice>
              <mc:Fallback>
                <p:oleObj name="Equation" r:id="rId3" imgW="6019560" imgH="1307880" progId="Equation.DSMT4">
                  <p:embed/>
                  <p:pic>
                    <p:nvPicPr>
                      <p:cNvPr id="6" name="Object 5"/>
                      <p:cNvPicPr>
                        <a:picLocks noChangeAspect="1" noChangeArrowheads="1"/>
                      </p:cNvPicPr>
                      <p:nvPr/>
                    </p:nvPicPr>
                    <p:blipFill>
                      <a:blip r:embed="rId4"/>
                      <a:srcRect/>
                      <a:stretch>
                        <a:fillRect/>
                      </a:stretch>
                    </p:blipFill>
                    <p:spPr bwMode="auto">
                      <a:xfrm>
                        <a:off x="575310" y="1219200"/>
                        <a:ext cx="8149590" cy="1752600"/>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970FB258-4904-457D-9AFE-16629179981E}"/>
              </a:ext>
            </a:extLst>
          </p:cNvPr>
          <p:cNvSpPr txBox="1"/>
          <p:nvPr/>
        </p:nvSpPr>
        <p:spPr>
          <a:xfrm>
            <a:off x="228600" y="304800"/>
            <a:ext cx="7620000" cy="461665"/>
          </a:xfrm>
          <a:prstGeom prst="rect">
            <a:avLst/>
          </a:prstGeom>
          <a:noFill/>
        </p:spPr>
        <p:txBody>
          <a:bodyPr wrap="square" rtlCol="0">
            <a:spAutoFit/>
          </a:bodyPr>
          <a:lstStyle/>
          <a:p>
            <a:r>
              <a:rPr lang="en-US" sz="2400" dirty="0">
                <a:latin typeface="+mj-lt"/>
              </a:rPr>
              <a:t>Now consider the case of your homework problem --</a:t>
            </a:r>
          </a:p>
        </p:txBody>
      </p:sp>
    </p:spTree>
    <p:extLst>
      <p:ext uri="{BB962C8B-B14F-4D97-AF65-F5344CB8AC3E}">
        <p14:creationId xmlns:p14="http://schemas.microsoft.com/office/powerpoint/2010/main" val="28240209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19</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821326030"/>
              </p:ext>
            </p:extLst>
          </p:nvPr>
        </p:nvGraphicFramePr>
        <p:xfrm>
          <a:off x="457200" y="826742"/>
          <a:ext cx="8148638" cy="1311275"/>
        </p:xfrm>
        <a:graphic>
          <a:graphicData uri="http://schemas.openxmlformats.org/presentationml/2006/ole">
            <mc:AlternateContent xmlns:mc="http://schemas.openxmlformats.org/markup-compatibility/2006">
              <mc:Choice xmlns:v="urn:schemas-microsoft-com:vml" Requires="v">
                <p:oleObj name="Equation" r:id="rId3" imgW="6019560" imgH="977760" progId="Equation.DSMT4">
                  <p:embed/>
                </p:oleObj>
              </mc:Choice>
              <mc:Fallback>
                <p:oleObj name="Equation" r:id="rId3" imgW="6019560" imgH="977760" progId="Equation.DSMT4">
                  <p:embed/>
                  <p:pic>
                    <p:nvPicPr>
                      <p:cNvPr id="0" name=""/>
                      <p:cNvPicPr>
                        <a:picLocks noChangeAspect="1" noChangeArrowheads="1"/>
                      </p:cNvPicPr>
                      <p:nvPr/>
                    </p:nvPicPr>
                    <p:blipFill>
                      <a:blip r:embed="rId4"/>
                      <a:srcRect/>
                      <a:stretch>
                        <a:fillRect/>
                      </a:stretch>
                    </p:blipFill>
                    <p:spPr bwMode="auto">
                      <a:xfrm>
                        <a:off x="457200" y="826742"/>
                        <a:ext cx="8148638" cy="1311275"/>
                      </a:xfrm>
                      <a:prstGeom prst="rect">
                        <a:avLst/>
                      </a:prstGeom>
                      <a:noFill/>
                      <a:ln>
                        <a:noFill/>
                      </a:ln>
                    </p:spPr>
                  </p:pic>
                </p:oleObj>
              </mc:Fallback>
            </mc:AlternateContent>
          </a:graphicData>
        </a:graphic>
      </p:graphicFrame>
      <p:sp>
        <p:nvSpPr>
          <p:cNvPr id="6" name="TextBox 5"/>
          <p:cNvSpPr txBox="1"/>
          <p:nvPr/>
        </p:nvSpPr>
        <p:spPr>
          <a:xfrm>
            <a:off x="228600" y="228600"/>
            <a:ext cx="8458200" cy="461665"/>
          </a:xfrm>
          <a:prstGeom prst="rect">
            <a:avLst/>
          </a:prstGeom>
          <a:noFill/>
        </p:spPr>
        <p:txBody>
          <a:bodyPr wrap="square" rtlCol="0">
            <a:spAutoFit/>
          </a:bodyPr>
          <a:lstStyle/>
          <a:p>
            <a:r>
              <a:rPr lang="en-US" sz="2400" dirty="0">
                <a:latin typeface="+mj-lt"/>
              </a:rPr>
              <a:t>Spherical system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1252228347"/>
              </p:ext>
            </p:extLst>
          </p:nvPr>
        </p:nvGraphicFramePr>
        <p:xfrm>
          <a:off x="659606" y="2116561"/>
          <a:ext cx="7824788" cy="4135438"/>
        </p:xfrm>
        <a:graphic>
          <a:graphicData uri="http://schemas.openxmlformats.org/presentationml/2006/ole">
            <mc:AlternateContent xmlns:mc="http://schemas.openxmlformats.org/markup-compatibility/2006">
              <mc:Choice xmlns:v="urn:schemas-microsoft-com:vml" Requires="v">
                <p:oleObj name="Equation" r:id="rId5" imgW="5778360" imgH="3085920" progId="Equation.DSMT4">
                  <p:embed/>
                </p:oleObj>
              </mc:Choice>
              <mc:Fallback>
                <p:oleObj name="Equation" r:id="rId5" imgW="5778360" imgH="3085920" progId="Equation.DSMT4">
                  <p:embed/>
                  <p:pic>
                    <p:nvPicPr>
                      <p:cNvPr id="0" name=""/>
                      <p:cNvPicPr>
                        <a:picLocks noChangeAspect="1" noChangeArrowheads="1"/>
                      </p:cNvPicPr>
                      <p:nvPr/>
                    </p:nvPicPr>
                    <p:blipFill>
                      <a:blip r:embed="rId6"/>
                      <a:srcRect/>
                      <a:stretch>
                        <a:fillRect/>
                      </a:stretch>
                    </p:blipFill>
                    <p:spPr bwMode="auto">
                      <a:xfrm>
                        <a:off x="659606" y="2116561"/>
                        <a:ext cx="7824788" cy="4135438"/>
                      </a:xfrm>
                      <a:prstGeom prst="rect">
                        <a:avLst/>
                      </a:prstGeom>
                      <a:noFill/>
                      <a:ln>
                        <a:noFill/>
                      </a:ln>
                    </p:spPr>
                  </p:pic>
                </p:oleObj>
              </mc:Fallback>
            </mc:AlternateContent>
          </a:graphicData>
        </a:graphic>
      </p:graphicFrame>
      <p:sp>
        <p:nvSpPr>
          <p:cNvPr id="10" name="TextBox 9"/>
          <p:cNvSpPr txBox="1"/>
          <p:nvPr/>
        </p:nvSpPr>
        <p:spPr>
          <a:xfrm>
            <a:off x="5676900" y="5410200"/>
            <a:ext cx="3886200" cy="830997"/>
          </a:xfrm>
          <a:prstGeom prst="rect">
            <a:avLst/>
          </a:prstGeom>
          <a:noFill/>
        </p:spPr>
        <p:txBody>
          <a:bodyPr wrap="square" rtlCol="0">
            <a:spAutoFit/>
          </a:bodyPr>
          <a:lstStyle/>
          <a:p>
            <a:r>
              <a:rPr lang="en-US" sz="2400" dirty="0">
                <a:latin typeface="+mj-lt"/>
              </a:rPr>
              <a:t>(Continue analysis for homework)</a:t>
            </a:r>
          </a:p>
        </p:txBody>
      </p:sp>
    </p:spTree>
    <p:extLst>
      <p:ext uri="{BB962C8B-B14F-4D97-AF65-F5344CB8AC3E}">
        <p14:creationId xmlns:p14="http://schemas.microsoft.com/office/powerpoint/2010/main" val="2532637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A26D4D5-A7B3-1657-BFEE-D8B72CBAD222}"/>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B32A09B9-7DCA-5140-4353-286827C660C1}"/>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E8065F66-99AF-CA19-89F6-BFDFB927A43C}"/>
              </a:ext>
            </a:extLst>
          </p:cNvPr>
          <p:cNvSpPr>
            <a:spLocks noGrp="1"/>
          </p:cNvSpPr>
          <p:nvPr>
            <p:ph type="sldNum" sz="quarter" idx="12"/>
          </p:nvPr>
        </p:nvSpPr>
        <p:spPr/>
        <p:txBody>
          <a:bodyPr/>
          <a:lstStyle/>
          <a:p>
            <a:fld id="{CE368B07-CEBF-4C80-90AF-53B34FA04CF3}" type="slidenum">
              <a:rPr lang="en-US" smtClean="0"/>
              <a:pPr/>
              <a:t>2</a:t>
            </a:fld>
            <a:endParaRPr lang="en-US" dirty="0"/>
          </a:p>
        </p:txBody>
      </p:sp>
      <p:pic>
        <p:nvPicPr>
          <p:cNvPr id="6" name="Picture 5">
            <a:extLst>
              <a:ext uri="{FF2B5EF4-FFF2-40B4-BE49-F238E27FC236}">
                <a16:creationId xmlns:a16="http://schemas.microsoft.com/office/drawing/2014/main" id="{03956B1A-CB7A-907B-3C18-CD66B3B2DB51}"/>
              </a:ext>
            </a:extLst>
          </p:cNvPr>
          <p:cNvPicPr>
            <a:picLocks noChangeAspect="1"/>
          </p:cNvPicPr>
          <p:nvPr/>
        </p:nvPicPr>
        <p:blipFill>
          <a:blip r:embed="rId2"/>
          <a:stretch>
            <a:fillRect/>
          </a:stretch>
        </p:blipFill>
        <p:spPr>
          <a:xfrm>
            <a:off x="1143000" y="307848"/>
            <a:ext cx="6640118" cy="6048502"/>
          </a:xfrm>
          <a:prstGeom prst="rect">
            <a:avLst/>
          </a:prstGeom>
        </p:spPr>
      </p:pic>
      <p:sp>
        <p:nvSpPr>
          <p:cNvPr id="7" name="TextBox 6">
            <a:extLst>
              <a:ext uri="{FF2B5EF4-FFF2-40B4-BE49-F238E27FC236}">
                <a16:creationId xmlns:a16="http://schemas.microsoft.com/office/drawing/2014/main" id="{8F045BAC-21A3-A5BF-0DBD-1A76539ABACF}"/>
              </a:ext>
            </a:extLst>
          </p:cNvPr>
          <p:cNvSpPr txBox="1"/>
          <p:nvPr/>
        </p:nvSpPr>
        <p:spPr>
          <a:xfrm>
            <a:off x="6096000" y="332730"/>
            <a:ext cx="1371600" cy="461665"/>
          </a:xfrm>
          <a:prstGeom prst="rect">
            <a:avLst/>
          </a:prstGeom>
          <a:noFill/>
        </p:spPr>
        <p:txBody>
          <a:bodyPr wrap="square" rtlCol="0">
            <a:spAutoFit/>
          </a:bodyPr>
          <a:lstStyle/>
          <a:p>
            <a:r>
              <a:rPr lang="en-US" sz="2400" b="1" dirty="0">
                <a:latin typeface="+mj-lt"/>
              </a:rPr>
              <a:t>4 PM</a:t>
            </a:r>
          </a:p>
        </p:txBody>
      </p:sp>
      <p:sp>
        <p:nvSpPr>
          <p:cNvPr id="8" name="TextBox 7">
            <a:extLst>
              <a:ext uri="{FF2B5EF4-FFF2-40B4-BE49-F238E27FC236}">
                <a16:creationId xmlns:a16="http://schemas.microsoft.com/office/drawing/2014/main" id="{2426D8C3-116A-63D0-3818-A466AC5BC1F3}"/>
              </a:ext>
            </a:extLst>
          </p:cNvPr>
          <p:cNvSpPr txBox="1"/>
          <p:nvPr/>
        </p:nvSpPr>
        <p:spPr>
          <a:xfrm>
            <a:off x="5943600" y="914400"/>
            <a:ext cx="1371600" cy="461665"/>
          </a:xfrm>
          <a:prstGeom prst="rect">
            <a:avLst/>
          </a:prstGeom>
          <a:noFill/>
        </p:spPr>
        <p:txBody>
          <a:bodyPr wrap="square" rtlCol="0">
            <a:spAutoFit/>
          </a:bodyPr>
          <a:lstStyle/>
          <a:p>
            <a:r>
              <a:rPr lang="en-US" sz="2400" b="1" dirty="0">
                <a:latin typeface="+mj-lt"/>
              </a:rPr>
              <a:t>Olin 101</a:t>
            </a:r>
          </a:p>
        </p:txBody>
      </p:sp>
    </p:spTree>
    <p:extLst>
      <p:ext uri="{BB962C8B-B14F-4D97-AF65-F5344CB8AC3E}">
        <p14:creationId xmlns:p14="http://schemas.microsoft.com/office/powerpoint/2010/main" val="2811981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20</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Summary  --   Solution of Euler’s equation for fluids</a:t>
            </a:r>
          </a:p>
        </p:txBody>
      </p:sp>
      <p:graphicFrame>
        <p:nvGraphicFramePr>
          <p:cNvPr id="7" name="Object 6"/>
          <p:cNvGraphicFramePr>
            <a:graphicFrameLocks noChangeAspect="1"/>
          </p:cNvGraphicFramePr>
          <p:nvPr>
            <p:extLst>
              <p:ext uri="{D42A27DB-BD31-4B8C-83A1-F6EECF244321}">
                <p14:modId xmlns:p14="http://schemas.microsoft.com/office/powerpoint/2010/main" val="1536977515"/>
              </p:ext>
            </p:extLst>
          </p:nvPr>
        </p:nvGraphicFramePr>
        <p:xfrm>
          <a:off x="914400" y="4114800"/>
          <a:ext cx="4813300" cy="2162175"/>
        </p:xfrm>
        <a:graphic>
          <a:graphicData uri="http://schemas.openxmlformats.org/presentationml/2006/ole">
            <mc:AlternateContent xmlns:mc="http://schemas.openxmlformats.org/markup-compatibility/2006">
              <mc:Choice xmlns:v="urn:schemas-microsoft-com:vml" Requires="v">
                <p:oleObj name="数式" r:id="rId3" imgW="1955520" imgH="914400" progId="Equation.3">
                  <p:embed/>
                </p:oleObj>
              </mc:Choice>
              <mc:Fallback>
                <p:oleObj name="数式" r:id="rId3" imgW="1955520" imgH="914400" progId="Equation.3">
                  <p:embed/>
                  <p:pic>
                    <p:nvPicPr>
                      <p:cNvPr id="0" name=""/>
                      <p:cNvPicPr>
                        <a:picLocks noChangeAspect="1" noChangeArrowheads="1"/>
                      </p:cNvPicPr>
                      <p:nvPr/>
                    </p:nvPicPr>
                    <p:blipFill>
                      <a:blip r:embed="rId4"/>
                      <a:srcRect/>
                      <a:stretch>
                        <a:fillRect/>
                      </a:stretch>
                    </p:blipFill>
                    <p:spPr bwMode="auto">
                      <a:xfrm>
                        <a:off x="914400" y="4114800"/>
                        <a:ext cx="4813300" cy="2162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006433298"/>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5" imgW="2844720" imgH="1168200" progId="Equation.DSMT4">
                  <p:embed/>
                </p:oleObj>
              </mc:Choice>
              <mc:Fallback>
                <p:oleObj name="Equation" r:id="rId5" imgW="2844720" imgH="1168200" progId="Equation.DSMT4">
                  <p:embed/>
                  <p:pic>
                    <p:nvPicPr>
                      <p:cNvPr id="0" name=""/>
                      <p:cNvPicPr>
                        <a:picLocks noChangeAspect="1" noChangeArrowheads="1"/>
                      </p:cNvPicPr>
                      <p:nvPr/>
                    </p:nvPicPr>
                    <p:blipFill>
                      <a:blip r:embed="rId6"/>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4258843490"/>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7" imgW="2361960" imgH="419040" progId="Equation.3">
                  <p:embed/>
                </p:oleObj>
              </mc:Choice>
              <mc:Fallback>
                <p:oleObj name="数式" r:id="rId7" imgW="2361960" imgH="419040" progId="Equation.3">
                  <p:embed/>
                  <p:pic>
                    <p:nvPicPr>
                      <p:cNvPr id="0" name=""/>
                      <p:cNvPicPr>
                        <a:picLocks noChangeAspect="1" noChangeArrowheads="1"/>
                      </p:cNvPicPr>
                      <p:nvPr/>
                    </p:nvPicPr>
                    <p:blipFill>
                      <a:blip r:embed="rId8"/>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36108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21</a:t>
            </a:fld>
            <a:endParaRPr lang="en-US" dirty="0"/>
          </a:p>
        </p:txBody>
      </p:sp>
      <p:sp>
        <p:nvSpPr>
          <p:cNvPr id="5" name="TextBox 4"/>
          <p:cNvSpPr txBox="1"/>
          <p:nvPr/>
        </p:nvSpPr>
        <p:spPr>
          <a:xfrm>
            <a:off x="304800" y="770046"/>
            <a:ext cx="8382000" cy="461665"/>
          </a:xfrm>
          <a:prstGeom prst="rect">
            <a:avLst/>
          </a:prstGeom>
          <a:noFill/>
        </p:spPr>
        <p:txBody>
          <a:bodyPr wrap="square" rtlCol="0">
            <a:spAutoFit/>
          </a:bodyPr>
          <a:lstStyle/>
          <a:p>
            <a:r>
              <a:rPr lang="en-US" sz="2400" dirty="0">
                <a:latin typeface="+mj-lt"/>
              </a:rPr>
              <a:t>Bernoulli’s integral of Euler’s equation for constant </a:t>
            </a:r>
            <a:r>
              <a:rPr lang="en-US" sz="2400" dirty="0">
                <a:latin typeface="Symbol" pitchFamily="18" charset="2"/>
              </a:rPr>
              <a:t>r</a:t>
            </a:r>
          </a:p>
        </p:txBody>
      </p:sp>
      <p:graphicFrame>
        <p:nvGraphicFramePr>
          <p:cNvPr id="6" name="Object 5"/>
          <p:cNvGraphicFramePr>
            <a:graphicFrameLocks noChangeAspect="1"/>
          </p:cNvGraphicFramePr>
          <p:nvPr>
            <p:extLst>
              <p:ext uri="{D42A27DB-BD31-4B8C-83A1-F6EECF244321}">
                <p14:modId xmlns:p14="http://schemas.microsoft.com/office/powerpoint/2010/main" val="2990986570"/>
              </p:ext>
            </p:extLst>
          </p:nvPr>
        </p:nvGraphicFramePr>
        <p:xfrm>
          <a:off x="304800" y="1047750"/>
          <a:ext cx="7926387" cy="5465762"/>
        </p:xfrm>
        <a:graphic>
          <a:graphicData uri="http://schemas.openxmlformats.org/presentationml/2006/ole">
            <mc:AlternateContent xmlns:mc="http://schemas.openxmlformats.org/markup-compatibility/2006">
              <mc:Choice xmlns:v="urn:schemas-microsoft-com:vml" Requires="v">
                <p:oleObj name="Equation" r:id="rId3" imgW="3390840" imgH="2311200" progId="Equation.DSMT4">
                  <p:embed/>
                </p:oleObj>
              </mc:Choice>
              <mc:Fallback>
                <p:oleObj name="Equation" r:id="rId3" imgW="3390840" imgH="2311200" progId="Equation.DSMT4">
                  <p:embed/>
                  <p:pic>
                    <p:nvPicPr>
                      <p:cNvPr id="0" name=""/>
                      <p:cNvPicPr>
                        <a:picLocks noChangeAspect="1" noChangeArrowheads="1"/>
                      </p:cNvPicPr>
                      <p:nvPr/>
                    </p:nvPicPr>
                    <p:blipFill>
                      <a:blip r:embed="rId4"/>
                      <a:srcRect/>
                      <a:stretch>
                        <a:fillRect/>
                      </a:stretch>
                    </p:blipFill>
                    <p:spPr bwMode="auto">
                      <a:xfrm>
                        <a:off x="304800" y="1047750"/>
                        <a:ext cx="7926387" cy="5465762"/>
                      </a:xfrm>
                      <a:prstGeom prst="rect">
                        <a:avLst/>
                      </a:prstGeom>
                      <a:noFill/>
                      <a:ln>
                        <a:noFill/>
                      </a:ln>
                    </p:spPr>
                  </p:pic>
                </p:oleObj>
              </mc:Fallback>
            </mc:AlternateContent>
          </a:graphicData>
        </a:graphic>
      </p:graphicFrame>
      <p:sp>
        <p:nvSpPr>
          <p:cNvPr id="8" name="TextBox 7"/>
          <p:cNvSpPr txBox="1"/>
          <p:nvPr/>
        </p:nvSpPr>
        <p:spPr>
          <a:xfrm>
            <a:off x="304800" y="308381"/>
            <a:ext cx="3962400" cy="461665"/>
          </a:xfrm>
          <a:prstGeom prst="rect">
            <a:avLst/>
          </a:prstGeom>
          <a:noFill/>
        </p:spPr>
        <p:txBody>
          <a:bodyPr wrap="square" rtlCol="0">
            <a:spAutoFit/>
          </a:bodyPr>
          <a:lstStyle/>
          <a:p>
            <a:r>
              <a:rPr lang="en-US" sz="2400" dirty="0">
                <a:latin typeface="+mj-lt"/>
              </a:rPr>
              <a:t>For incompressible fluid</a:t>
            </a:r>
          </a:p>
        </p:txBody>
      </p:sp>
    </p:spTree>
    <p:extLst>
      <p:ext uri="{BB962C8B-B14F-4D97-AF65-F5344CB8AC3E}">
        <p14:creationId xmlns:p14="http://schemas.microsoft.com/office/powerpoint/2010/main" val="25141062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1EBC1A-80DB-4403-8A6E-7DDADB418CC7}"/>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9E3A0B89-50C8-490E-BAC2-7C8075CE0FE5}"/>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53DAA967-1DBE-48AB-8B4E-F71DFAB1ADEE}"/>
              </a:ext>
            </a:extLst>
          </p:cNvPr>
          <p:cNvSpPr>
            <a:spLocks noGrp="1"/>
          </p:cNvSpPr>
          <p:nvPr>
            <p:ph type="sldNum" sz="quarter" idx="12"/>
          </p:nvPr>
        </p:nvSpPr>
        <p:spPr/>
        <p:txBody>
          <a:bodyPr/>
          <a:lstStyle/>
          <a:p>
            <a:fld id="{CE368B07-CEBF-4C80-90AF-53B34FA04CF3}" type="slidenum">
              <a:rPr lang="en-US" smtClean="0"/>
              <a:t>22</a:t>
            </a:fld>
            <a:endParaRPr lang="en-US" dirty="0"/>
          </a:p>
        </p:txBody>
      </p:sp>
      <p:sp>
        <p:nvSpPr>
          <p:cNvPr id="5" name="TextBox 4">
            <a:extLst>
              <a:ext uri="{FF2B5EF4-FFF2-40B4-BE49-F238E27FC236}">
                <a16:creationId xmlns:a16="http://schemas.microsoft.com/office/drawing/2014/main" id="{E3B4B5B2-9876-42F2-AC57-BEBC8D3F30CC}"/>
              </a:ext>
            </a:extLst>
          </p:cNvPr>
          <p:cNvSpPr txBox="1"/>
          <p:nvPr/>
        </p:nvSpPr>
        <p:spPr>
          <a:xfrm>
            <a:off x="457200" y="457200"/>
            <a:ext cx="6934200" cy="1200329"/>
          </a:xfrm>
          <a:prstGeom prst="rect">
            <a:avLst/>
          </a:prstGeom>
          <a:noFill/>
        </p:spPr>
        <p:txBody>
          <a:bodyPr wrap="square" rtlCol="0">
            <a:spAutoFit/>
          </a:bodyPr>
          <a:lstStyle/>
          <a:p>
            <a:r>
              <a:rPr lang="en-US" sz="2400" dirty="0">
                <a:latin typeface="+mj-lt"/>
              </a:rPr>
              <a:t>Extension of these ideas to some compressible fluids – now assuming  conditions of  constant entropy (no heat transfer).</a:t>
            </a:r>
          </a:p>
        </p:txBody>
      </p:sp>
      <p:sp>
        <p:nvSpPr>
          <p:cNvPr id="6" name="TextBox 5">
            <a:extLst>
              <a:ext uri="{FF2B5EF4-FFF2-40B4-BE49-F238E27FC236}">
                <a16:creationId xmlns:a16="http://schemas.microsoft.com/office/drawing/2014/main" id="{250FE521-2BAF-483E-B00F-89AF6E87531B}"/>
              </a:ext>
            </a:extLst>
          </p:cNvPr>
          <p:cNvSpPr txBox="1"/>
          <p:nvPr/>
        </p:nvSpPr>
        <p:spPr>
          <a:xfrm>
            <a:off x="533400" y="2209800"/>
            <a:ext cx="6781800" cy="830997"/>
          </a:xfrm>
          <a:prstGeom prst="rect">
            <a:avLst/>
          </a:prstGeom>
          <a:noFill/>
        </p:spPr>
        <p:txBody>
          <a:bodyPr wrap="square" rtlCol="0">
            <a:spAutoFit/>
          </a:bodyPr>
          <a:lstStyle/>
          <a:p>
            <a:r>
              <a:rPr lang="en-US" sz="2400" dirty="0">
                <a:latin typeface="+mj-lt"/>
              </a:rPr>
              <a:t>Under what circumstances can there be no heat transfer?</a:t>
            </a:r>
          </a:p>
        </p:txBody>
      </p:sp>
    </p:spTree>
    <p:extLst>
      <p:ext uri="{BB962C8B-B14F-4D97-AF65-F5344CB8AC3E}">
        <p14:creationId xmlns:p14="http://schemas.microsoft.com/office/powerpoint/2010/main" val="16900783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23</a:t>
            </a:fld>
            <a:endParaRPr lang="en-US" dirty="0"/>
          </a:p>
        </p:txBody>
      </p:sp>
      <p:sp>
        <p:nvSpPr>
          <p:cNvPr id="6" name="TextBox 5"/>
          <p:cNvSpPr txBox="1"/>
          <p:nvPr/>
        </p:nvSpPr>
        <p:spPr>
          <a:xfrm>
            <a:off x="152400" y="152400"/>
            <a:ext cx="7848600" cy="461665"/>
          </a:xfrm>
          <a:prstGeom prst="rect">
            <a:avLst/>
          </a:prstGeom>
          <a:noFill/>
        </p:spPr>
        <p:txBody>
          <a:bodyPr wrap="square" rtlCol="0">
            <a:spAutoFit/>
          </a:bodyPr>
          <a:lstStyle/>
          <a:p>
            <a:r>
              <a:rPr lang="en-US" sz="2400" dirty="0">
                <a:latin typeface="+mj-lt"/>
              </a:rPr>
              <a:t>Solution of Euler’s equation for fluids -- isentropic</a:t>
            </a:r>
          </a:p>
        </p:txBody>
      </p:sp>
      <p:graphicFrame>
        <p:nvGraphicFramePr>
          <p:cNvPr id="8" name="Object 7"/>
          <p:cNvGraphicFramePr>
            <a:graphicFrameLocks noChangeAspect="1"/>
          </p:cNvGraphicFramePr>
          <p:nvPr>
            <p:extLst>
              <p:ext uri="{D42A27DB-BD31-4B8C-83A1-F6EECF244321}">
                <p14:modId xmlns:p14="http://schemas.microsoft.com/office/powerpoint/2010/main" val="3524582376"/>
              </p:ext>
            </p:extLst>
          </p:nvPr>
        </p:nvGraphicFramePr>
        <p:xfrm>
          <a:off x="944563" y="1417638"/>
          <a:ext cx="6797675" cy="2763837"/>
        </p:xfrm>
        <a:graphic>
          <a:graphicData uri="http://schemas.openxmlformats.org/presentationml/2006/ole">
            <mc:AlternateContent xmlns:mc="http://schemas.openxmlformats.org/markup-compatibility/2006">
              <mc:Choice xmlns:v="urn:schemas-microsoft-com:vml" Requires="v">
                <p:oleObj name="Equation" r:id="rId3" imgW="2844720" imgH="1168200" progId="Equation.DSMT4">
                  <p:embed/>
                </p:oleObj>
              </mc:Choice>
              <mc:Fallback>
                <p:oleObj name="Equation" r:id="rId3" imgW="2844720" imgH="1168200" progId="Equation.DSMT4">
                  <p:embed/>
                  <p:pic>
                    <p:nvPicPr>
                      <p:cNvPr id="0" name=""/>
                      <p:cNvPicPr>
                        <a:picLocks noChangeAspect="1" noChangeArrowheads="1"/>
                      </p:cNvPicPr>
                      <p:nvPr/>
                    </p:nvPicPr>
                    <p:blipFill>
                      <a:blip r:embed="rId4"/>
                      <a:srcRect/>
                      <a:stretch>
                        <a:fillRect/>
                      </a:stretch>
                    </p:blipFill>
                    <p:spPr bwMode="auto">
                      <a:xfrm>
                        <a:off x="944563" y="1417638"/>
                        <a:ext cx="6797675" cy="2763837"/>
                      </a:xfrm>
                      <a:prstGeom prst="rect">
                        <a:avLst/>
                      </a:prstGeom>
                      <a:noFill/>
                      <a:ln>
                        <a:noFill/>
                      </a:ln>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3814085592"/>
              </p:ext>
            </p:extLst>
          </p:nvPr>
        </p:nvGraphicFramePr>
        <p:xfrm>
          <a:off x="762000" y="591205"/>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srcRect/>
                      <a:stretch>
                        <a:fillRect/>
                      </a:stretch>
                    </p:blipFill>
                    <p:spPr bwMode="auto">
                      <a:xfrm>
                        <a:off x="762000" y="591205"/>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734498281"/>
              </p:ext>
            </p:extLst>
          </p:nvPr>
        </p:nvGraphicFramePr>
        <p:xfrm>
          <a:off x="671513" y="4267200"/>
          <a:ext cx="7069137" cy="2103438"/>
        </p:xfrm>
        <a:graphic>
          <a:graphicData uri="http://schemas.openxmlformats.org/presentationml/2006/ole">
            <mc:AlternateContent xmlns:mc="http://schemas.openxmlformats.org/markup-compatibility/2006">
              <mc:Choice xmlns:v="urn:schemas-microsoft-com:vml" Requires="v">
                <p:oleObj name="Equation" r:id="rId7" imgW="2958840" imgH="888840" progId="Equation.DSMT4">
                  <p:embed/>
                </p:oleObj>
              </mc:Choice>
              <mc:Fallback>
                <p:oleObj name="Equation" r:id="rId7" imgW="2958840" imgH="888840" progId="Equation.DSMT4">
                  <p:embed/>
                  <p:pic>
                    <p:nvPicPr>
                      <p:cNvPr id="0" name=""/>
                      <p:cNvPicPr>
                        <a:picLocks noChangeAspect="1" noChangeArrowheads="1"/>
                      </p:cNvPicPr>
                      <p:nvPr/>
                    </p:nvPicPr>
                    <p:blipFill>
                      <a:blip r:embed="rId8"/>
                      <a:srcRect/>
                      <a:stretch>
                        <a:fillRect/>
                      </a:stretch>
                    </p:blipFill>
                    <p:spPr bwMode="auto">
                      <a:xfrm>
                        <a:off x="671513" y="4267200"/>
                        <a:ext cx="7069137"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a:extLst>
              <a:ext uri="{FF2B5EF4-FFF2-40B4-BE49-F238E27FC236}">
                <a16:creationId xmlns:a16="http://schemas.microsoft.com/office/drawing/2014/main" id="{BDD3AFE7-F1A4-4AF4-98E2-C0378CBBA4FA}"/>
              </a:ext>
            </a:extLst>
          </p:cNvPr>
          <p:cNvSpPr txBox="1"/>
          <p:nvPr/>
        </p:nvSpPr>
        <p:spPr>
          <a:xfrm>
            <a:off x="6620249" y="3944034"/>
            <a:ext cx="2133600" cy="646331"/>
          </a:xfrm>
          <a:prstGeom prst="rect">
            <a:avLst/>
          </a:prstGeom>
          <a:noFill/>
        </p:spPr>
        <p:txBody>
          <a:bodyPr wrap="square" rtlCol="0">
            <a:spAutoFit/>
          </a:bodyPr>
          <a:lstStyle/>
          <a:p>
            <a:r>
              <a:rPr lang="en-US" dirty="0">
                <a:solidFill>
                  <a:srgbClr val="FF0000"/>
                </a:solidFill>
                <a:latin typeface="+mj-lt"/>
              </a:rPr>
              <a:t>Comment about sign convention</a:t>
            </a:r>
          </a:p>
        </p:txBody>
      </p:sp>
      <p:sp>
        <p:nvSpPr>
          <p:cNvPr id="10" name="Arrow: Down 9">
            <a:extLst>
              <a:ext uri="{FF2B5EF4-FFF2-40B4-BE49-F238E27FC236}">
                <a16:creationId xmlns:a16="http://schemas.microsoft.com/office/drawing/2014/main" id="{48E1B9A1-2084-4F03-A34A-0A4C088A3D58}"/>
              </a:ext>
            </a:extLst>
          </p:cNvPr>
          <p:cNvSpPr/>
          <p:nvPr/>
        </p:nvSpPr>
        <p:spPr>
          <a:xfrm>
            <a:off x="6781800" y="4620785"/>
            <a:ext cx="457200" cy="186313"/>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3665705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24</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266813870"/>
              </p:ext>
            </p:extLst>
          </p:nvPr>
        </p:nvGraphicFramePr>
        <p:xfrm>
          <a:off x="442119" y="461665"/>
          <a:ext cx="6720682" cy="3451531"/>
        </p:xfrm>
        <a:graphic>
          <a:graphicData uri="http://schemas.openxmlformats.org/presentationml/2006/ole">
            <mc:AlternateContent xmlns:mc="http://schemas.openxmlformats.org/markup-compatibility/2006">
              <mc:Choice xmlns:v="urn:schemas-microsoft-com:vml" Requires="v">
                <p:oleObj name="Equation" r:id="rId3" imgW="4101840" imgH="2197080" progId="Equation.DSMT4">
                  <p:embed/>
                </p:oleObj>
              </mc:Choice>
              <mc:Fallback>
                <p:oleObj name="Equation" r:id="rId3" imgW="4101840" imgH="2197080" progId="Equation.DSMT4">
                  <p:embed/>
                  <p:pic>
                    <p:nvPicPr>
                      <p:cNvPr id="0" name=""/>
                      <p:cNvPicPr>
                        <a:picLocks noChangeAspect="1" noChangeArrowheads="1"/>
                      </p:cNvPicPr>
                      <p:nvPr/>
                    </p:nvPicPr>
                    <p:blipFill>
                      <a:blip r:embed="rId4"/>
                      <a:srcRect/>
                      <a:stretch>
                        <a:fillRect/>
                      </a:stretch>
                    </p:blipFill>
                    <p:spPr bwMode="auto">
                      <a:xfrm>
                        <a:off x="442119" y="461665"/>
                        <a:ext cx="6720682" cy="3451531"/>
                      </a:xfrm>
                      <a:prstGeom prst="rect">
                        <a:avLst/>
                      </a:prstGeom>
                      <a:noFill/>
                      <a:ln>
                        <a:noFill/>
                      </a:ln>
                    </p:spPr>
                  </p:pic>
                </p:oleObj>
              </mc:Fallback>
            </mc:AlternateContent>
          </a:graphicData>
        </a:graphic>
      </p:graphicFrame>
      <p:sp>
        <p:nvSpPr>
          <p:cNvPr id="7" name="TextBox 6"/>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8" name="Object 7"/>
          <p:cNvGraphicFramePr>
            <a:graphicFrameLocks noChangeAspect="1"/>
          </p:cNvGraphicFramePr>
          <p:nvPr>
            <p:extLst>
              <p:ext uri="{D42A27DB-BD31-4B8C-83A1-F6EECF244321}">
                <p14:modId xmlns:p14="http://schemas.microsoft.com/office/powerpoint/2010/main" val="894184023"/>
              </p:ext>
            </p:extLst>
          </p:nvPr>
        </p:nvGraphicFramePr>
        <p:xfrm>
          <a:off x="358775" y="3810000"/>
          <a:ext cx="7207250" cy="2763838"/>
        </p:xfrm>
        <a:graphic>
          <a:graphicData uri="http://schemas.openxmlformats.org/presentationml/2006/ole">
            <mc:AlternateContent xmlns:mc="http://schemas.openxmlformats.org/markup-compatibility/2006">
              <mc:Choice xmlns:v="urn:schemas-microsoft-com:vml" Requires="v">
                <p:oleObj name="Equation" r:id="rId5" imgW="2920680" imgH="1168200" progId="Equation.DSMT4">
                  <p:embed/>
                </p:oleObj>
              </mc:Choice>
              <mc:Fallback>
                <p:oleObj name="Equation" r:id="rId5" imgW="2920680" imgH="1168200" progId="Equation.DSMT4">
                  <p:embed/>
                  <p:pic>
                    <p:nvPicPr>
                      <p:cNvPr id="0" name=""/>
                      <p:cNvPicPr>
                        <a:picLocks noChangeAspect="1" noChangeArrowheads="1"/>
                      </p:cNvPicPr>
                      <p:nvPr/>
                    </p:nvPicPr>
                    <p:blipFill>
                      <a:blip r:embed="rId6"/>
                      <a:srcRect/>
                      <a:stretch>
                        <a:fillRect/>
                      </a:stretch>
                    </p:blipFill>
                    <p:spPr bwMode="auto">
                      <a:xfrm>
                        <a:off x="358775" y="3810000"/>
                        <a:ext cx="7207250" cy="2763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41167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25</a:t>
            </a:fld>
            <a:endParaRPr lang="en-US" dirty="0"/>
          </a:p>
        </p:txBody>
      </p:sp>
      <p:sp>
        <p:nvSpPr>
          <p:cNvPr id="6" name="TextBox 5"/>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7" name="Object 6"/>
          <p:cNvGraphicFramePr>
            <a:graphicFrameLocks noChangeAspect="1"/>
          </p:cNvGraphicFramePr>
          <p:nvPr>
            <p:extLst>
              <p:ext uri="{D42A27DB-BD31-4B8C-83A1-F6EECF244321}">
                <p14:modId xmlns:p14="http://schemas.microsoft.com/office/powerpoint/2010/main" val="3303433802"/>
              </p:ext>
            </p:extLst>
          </p:nvPr>
        </p:nvGraphicFramePr>
        <p:xfrm>
          <a:off x="836613" y="554038"/>
          <a:ext cx="5902325" cy="3484562"/>
        </p:xfrm>
        <a:graphic>
          <a:graphicData uri="http://schemas.openxmlformats.org/presentationml/2006/ole">
            <mc:AlternateContent xmlns:mc="http://schemas.openxmlformats.org/markup-compatibility/2006">
              <mc:Choice xmlns:v="urn:schemas-microsoft-com:vml" Requires="v">
                <p:oleObj name="数式" r:id="rId3" imgW="2527200" imgH="1473120" progId="Equation.3">
                  <p:embed/>
                </p:oleObj>
              </mc:Choice>
              <mc:Fallback>
                <p:oleObj name="数式" r:id="rId3" imgW="2527200" imgH="1473120" progId="Equation.3">
                  <p:embed/>
                  <p:pic>
                    <p:nvPicPr>
                      <p:cNvPr id="0" name=""/>
                      <p:cNvPicPr>
                        <a:picLocks noChangeAspect="1" noChangeArrowheads="1"/>
                      </p:cNvPicPr>
                      <p:nvPr/>
                    </p:nvPicPr>
                    <p:blipFill>
                      <a:blip r:embed="rId4"/>
                      <a:srcRect/>
                      <a:stretch>
                        <a:fillRect/>
                      </a:stretch>
                    </p:blipFill>
                    <p:spPr bwMode="auto">
                      <a:xfrm>
                        <a:off x="836613" y="554038"/>
                        <a:ext cx="5902325" cy="3484562"/>
                      </a:xfrm>
                      <a:prstGeom prst="rect">
                        <a:avLst/>
                      </a:prstGeom>
                      <a:noFill/>
                      <a:ln>
                        <a:noFill/>
                      </a:ln>
                    </p:spPr>
                  </p:pic>
                </p:oleObj>
              </mc:Fallback>
            </mc:AlternateContent>
          </a:graphicData>
        </a:graphic>
      </p:graphicFrame>
      <p:sp>
        <p:nvSpPr>
          <p:cNvPr id="5" name="TextBox 4">
            <a:extLst>
              <a:ext uri="{FF2B5EF4-FFF2-40B4-BE49-F238E27FC236}">
                <a16:creationId xmlns:a16="http://schemas.microsoft.com/office/drawing/2014/main" id="{FA4DACCD-A2F1-443E-93EB-FB3B29318788}"/>
              </a:ext>
            </a:extLst>
          </p:cNvPr>
          <p:cNvSpPr txBox="1"/>
          <p:nvPr/>
        </p:nvSpPr>
        <p:spPr>
          <a:xfrm>
            <a:off x="457200" y="4572000"/>
            <a:ext cx="5181600" cy="1200329"/>
          </a:xfrm>
          <a:prstGeom prst="rect">
            <a:avLst/>
          </a:prstGeom>
          <a:noFill/>
        </p:spPr>
        <p:txBody>
          <a:bodyPr wrap="square" rtlCol="0">
            <a:spAutoFit/>
          </a:bodyPr>
          <a:lstStyle/>
          <a:p>
            <a:r>
              <a:rPr lang="en-US" sz="2400" dirty="0">
                <a:latin typeface="+mj-lt"/>
              </a:rPr>
              <a:t>Is this useful?</a:t>
            </a:r>
          </a:p>
          <a:p>
            <a:r>
              <a:rPr lang="en-US" sz="2400" dirty="0">
                <a:latin typeface="+mj-lt"/>
              </a:rPr>
              <a:t>    a.  Yes</a:t>
            </a:r>
          </a:p>
          <a:p>
            <a:r>
              <a:rPr lang="en-US" sz="2400" dirty="0">
                <a:latin typeface="+mj-lt"/>
              </a:rPr>
              <a:t>    b.   No</a:t>
            </a:r>
          </a:p>
        </p:txBody>
      </p:sp>
    </p:spTree>
    <p:extLst>
      <p:ext uri="{BB962C8B-B14F-4D97-AF65-F5344CB8AC3E}">
        <p14:creationId xmlns:p14="http://schemas.microsoft.com/office/powerpoint/2010/main" val="17025618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52318636"/>
              </p:ext>
            </p:extLst>
          </p:nvPr>
        </p:nvGraphicFramePr>
        <p:xfrm>
          <a:off x="1258888" y="3962400"/>
          <a:ext cx="5751512" cy="2222500"/>
        </p:xfrm>
        <a:graphic>
          <a:graphicData uri="http://schemas.openxmlformats.org/presentationml/2006/ole">
            <mc:AlternateContent xmlns:mc="http://schemas.openxmlformats.org/markup-compatibility/2006">
              <mc:Choice xmlns:v="urn:schemas-microsoft-com:vml" Requires="v">
                <p:oleObj name="Equation" r:id="rId3" imgW="2336760" imgH="939600" progId="Equation.DSMT4">
                  <p:embed/>
                </p:oleObj>
              </mc:Choice>
              <mc:Fallback>
                <p:oleObj name="Equation" r:id="rId3" imgW="2336760" imgH="939600" progId="Equation.DSMT4">
                  <p:embed/>
                  <p:pic>
                    <p:nvPicPr>
                      <p:cNvPr id="0" name=""/>
                      <p:cNvPicPr>
                        <a:picLocks noChangeAspect="1" noChangeArrowheads="1"/>
                      </p:cNvPicPr>
                      <p:nvPr/>
                    </p:nvPicPr>
                    <p:blipFill>
                      <a:blip r:embed="rId4"/>
                      <a:srcRect/>
                      <a:stretch>
                        <a:fillRect/>
                      </a:stretch>
                    </p:blipFill>
                    <p:spPr bwMode="auto">
                      <a:xfrm>
                        <a:off x="1258888" y="3962400"/>
                        <a:ext cx="5751512"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159679641"/>
              </p:ext>
            </p:extLst>
          </p:nvPr>
        </p:nvGraphicFramePr>
        <p:xfrm>
          <a:off x="685800" y="609600"/>
          <a:ext cx="5813425" cy="990600"/>
        </p:xfrm>
        <a:graphic>
          <a:graphicData uri="http://schemas.openxmlformats.org/presentationml/2006/ole">
            <mc:AlternateContent xmlns:mc="http://schemas.openxmlformats.org/markup-compatibility/2006">
              <mc:Choice xmlns:v="urn:schemas-microsoft-com:vml" Requires="v">
                <p:oleObj name="数式" r:id="rId5" imgW="2361960" imgH="419040" progId="Equation.3">
                  <p:embed/>
                </p:oleObj>
              </mc:Choice>
              <mc:Fallback>
                <p:oleObj name="数式" r:id="rId5" imgW="2361960" imgH="41904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5800" y="609600"/>
                        <a:ext cx="5813425"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p:cNvSpPr txBox="1"/>
          <p:nvPr/>
        </p:nvSpPr>
        <p:spPr>
          <a:xfrm>
            <a:off x="152400" y="0"/>
            <a:ext cx="8839200" cy="461665"/>
          </a:xfrm>
          <a:prstGeom prst="rect">
            <a:avLst/>
          </a:prstGeom>
          <a:noFill/>
        </p:spPr>
        <p:txBody>
          <a:bodyPr wrap="square" rtlCol="0">
            <a:spAutoFit/>
          </a:bodyPr>
          <a:lstStyle/>
          <a:p>
            <a:r>
              <a:rPr lang="en-US" sz="2400" dirty="0">
                <a:latin typeface="+mj-lt"/>
              </a:rPr>
              <a:t>Solution of Euler’s equation for fluids – isentropic (continued)</a:t>
            </a:r>
          </a:p>
        </p:txBody>
      </p:sp>
      <p:graphicFrame>
        <p:nvGraphicFramePr>
          <p:cNvPr id="9" name="Object 8"/>
          <p:cNvGraphicFramePr>
            <a:graphicFrameLocks noChangeAspect="1"/>
          </p:cNvGraphicFramePr>
          <p:nvPr>
            <p:extLst>
              <p:ext uri="{D42A27DB-BD31-4B8C-83A1-F6EECF244321}">
                <p14:modId xmlns:p14="http://schemas.microsoft.com/office/powerpoint/2010/main" val="2960400318"/>
              </p:ext>
            </p:extLst>
          </p:nvPr>
        </p:nvGraphicFramePr>
        <p:xfrm>
          <a:off x="612775" y="1726902"/>
          <a:ext cx="7918450" cy="2225675"/>
        </p:xfrm>
        <a:graphic>
          <a:graphicData uri="http://schemas.openxmlformats.org/presentationml/2006/ole">
            <mc:AlternateContent xmlns:mc="http://schemas.openxmlformats.org/markup-compatibility/2006">
              <mc:Choice xmlns:v="urn:schemas-microsoft-com:vml" Requires="v">
                <p:oleObj name="Equation" r:id="rId7" imgW="3390840" imgH="939600" progId="Equation.DSMT4">
                  <p:embed/>
                </p:oleObj>
              </mc:Choice>
              <mc:Fallback>
                <p:oleObj name="Equation" r:id="rId7" imgW="3390840" imgH="939600" progId="Equation.DSMT4">
                  <p:embed/>
                  <p:pic>
                    <p:nvPicPr>
                      <p:cNvPr id="0" name=""/>
                      <p:cNvPicPr>
                        <a:picLocks noChangeAspect="1" noChangeArrowheads="1"/>
                      </p:cNvPicPr>
                      <p:nvPr/>
                    </p:nvPicPr>
                    <p:blipFill>
                      <a:blip r:embed="rId8"/>
                      <a:srcRect/>
                      <a:stretch>
                        <a:fillRect/>
                      </a:stretch>
                    </p:blipFill>
                    <p:spPr bwMode="auto">
                      <a:xfrm>
                        <a:off x="612775" y="1726902"/>
                        <a:ext cx="7918450"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7921910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27</a:t>
            </a:fld>
            <a:endParaRPr lang="en-US" dirty="0"/>
          </a:p>
        </p:txBody>
      </p:sp>
      <p:sp>
        <p:nvSpPr>
          <p:cNvPr id="5" name="TextBox 4"/>
          <p:cNvSpPr txBox="1"/>
          <p:nvPr/>
        </p:nvSpPr>
        <p:spPr>
          <a:xfrm>
            <a:off x="685800" y="304800"/>
            <a:ext cx="7391400" cy="461665"/>
          </a:xfrm>
          <a:prstGeom prst="rect">
            <a:avLst/>
          </a:prstGeom>
          <a:noFill/>
        </p:spPr>
        <p:txBody>
          <a:bodyPr wrap="square" rtlCol="0">
            <a:spAutoFit/>
          </a:bodyPr>
          <a:lstStyle/>
          <a:p>
            <a:r>
              <a:rPr lang="en-US" sz="2400" dirty="0">
                <a:latin typeface="+mj-lt"/>
              </a:rPr>
              <a:t>Summary of Bernoulli’s results for irrotational fluids</a:t>
            </a:r>
          </a:p>
        </p:txBody>
      </p:sp>
      <p:graphicFrame>
        <p:nvGraphicFramePr>
          <p:cNvPr id="6" name="Object 5"/>
          <p:cNvGraphicFramePr>
            <a:graphicFrameLocks noChangeAspect="1"/>
          </p:cNvGraphicFramePr>
          <p:nvPr>
            <p:extLst>
              <p:ext uri="{D42A27DB-BD31-4B8C-83A1-F6EECF244321}">
                <p14:modId xmlns:p14="http://schemas.microsoft.com/office/powerpoint/2010/main" val="3939770496"/>
              </p:ext>
            </p:extLst>
          </p:nvPr>
        </p:nvGraphicFramePr>
        <p:xfrm>
          <a:off x="1293813" y="4227513"/>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0" name=""/>
                      <p:cNvPicPr>
                        <a:picLocks noChangeAspect="1" noChangeArrowheads="1"/>
                      </p:cNvPicPr>
                      <p:nvPr/>
                    </p:nvPicPr>
                    <p:blipFill>
                      <a:blip r:embed="rId4"/>
                      <a:srcRect/>
                      <a:stretch>
                        <a:fillRect/>
                      </a:stretch>
                    </p:blipFill>
                    <p:spPr bwMode="auto">
                      <a:xfrm>
                        <a:off x="1293813" y="4227513"/>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3500735"/>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graphicFrame>
        <p:nvGraphicFramePr>
          <p:cNvPr id="8" name="Object 7"/>
          <p:cNvGraphicFramePr>
            <a:graphicFrameLocks noChangeAspect="1"/>
          </p:cNvGraphicFramePr>
          <p:nvPr>
            <p:extLst>
              <p:ext uri="{D42A27DB-BD31-4B8C-83A1-F6EECF244321}">
                <p14:modId xmlns:p14="http://schemas.microsoft.com/office/powerpoint/2010/main" val="3476436365"/>
              </p:ext>
            </p:extLst>
          </p:nvPr>
        </p:nvGraphicFramePr>
        <p:xfrm>
          <a:off x="1295400" y="1905000"/>
          <a:ext cx="3798888" cy="1079500"/>
        </p:xfrm>
        <a:graphic>
          <a:graphicData uri="http://schemas.openxmlformats.org/presentationml/2006/ole">
            <mc:AlternateContent xmlns:mc="http://schemas.openxmlformats.org/markup-compatibility/2006">
              <mc:Choice xmlns:v="urn:schemas-microsoft-com:vml" Requires="v">
                <p:oleObj name="数式" r:id="rId5" imgW="1625400" imgH="457200" progId="Equation.3">
                  <p:embed/>
                </p:oleObj>
              </mc:Choice>
              <mc:Fallback>
                <p:oleObj name="数式" r:id="rId5" imgW="1625400" imgH="457200" progId="Equation.3">
                  <p:embed/>
                  <p:pic>
                    <p:nvPicPr>
                      <p:cNvPr id="0" name=""/>
                      <p:cNvPicPr>
                        <a:picLocks noChangeAspect="1" noChangeArrowheads="1"/>
                      </p:cNvPicPr>
                      <p:nvPr/>
                    </p:nvPicPr>
                    <p:blipFill>
                      <a:blip r:embed="rId6"/>
                      <a:srcRect/>
                      <a:stretch>
                        <a:fillRect/>
                      </a:stretch>
                    </p:blipFill>
                    <p:spPr bwMode="auto">
                      <a:xfrm>
                        <a:off x="1295400" y="1905000"/>
                        <a:ext cx="3798888" cy="1079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9" name="TextBox 8"/>
          <p:cNvSpPr txBox="1"/>
          <p:nvPr/>
        </p:nvSpPr>
        <p:spPr>
          <a:xfrm>
            <a:off x="838200" y="1295400"/>
            <a:ext cx="6781800" cy="461665"/>
          </a:xfrm>
          <a:prstGeom prst="rect">
            <a:avLst/>
          </a:prstGeom>
          <a:noFill/>
        </p:spPr>
        <p:txBody>
          <a:bodyPr wrap="square" rtlCol="0">
            <a:spAutoFit/>
          </a:bodyPr>
          <a:lstStyle/>
          <a:p>
            <a:r>
              <a:rPr lang="en-US" sz="2400" dirty="0">
                <a:latin typeface="+mj-lt"/>
              </a:rPr>
              <a:t>For incompressible fluid</a:t>
            </a: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5562600"/>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For an ideal gas fluid, it has a relatively simple form.  </a:t>
            </a:r>
          </a:p>
        </p:txBody>
      </p:sp>
    </p:spTree>
    <p:extLst>
      <p:ext uri="{BB962C8B-B14F-4D97-AF65-F5344CB8AC3E}">
        <p14:creationId xmlns:p14="http://schemas.microsoft.com/office/powerpoint/2010/main" val="34523818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28</a:t>
            </a:fld>
            <a:endParaRPr lang="en-US" dirty="0"/>
          </a:p>
        </p:txBody>
      </p:sp>
      <p:graphicFrame>
        <p:nvGraphicFramePr>
          <p:cNvPr id="6" name="Object 5"/>
          <p:cNvGraphicFramePr>
            <a:graphicFrameLocks noChangeAspect="1"/>
          </p:cNvGraphicFramePr>
          <p:nvPr>
            <p:extLst>
              <p:ext uri="{D42A27DB-BD31-4B8C-83A1-F6EECF244321}">
                <p14:modId xmlns:p14="http://schemas.microsoft.com/office/powerpoint/2010/main" val="1708779108"/>
              </p:ext>
            </p:extLst>
          </p:nvPr>
        </p:nvGraphicFramePr>
        <p:xfrm>
          <a:off x="1293813" y="879178"/>
          <a:ext cx="4533900" cy="1081087"/>
        </p:xfrm>
        <a:graphic>
          <a:graphicData uri="http://schemas.openxmlformats.org/presentationml/2006/ole">
            <mc:AlternateContent xmlns:mc="http://schemas.openxmlformats.org/markup-compatibility/2006">
              <mc:Choice xmlns:v="urn:schemas-microsoft-com:vml" Requires="v">
                <p:oleObj name="数式" r:id="rId3" imgW="1841400" imgH="457200" progId="Equation.3">
                  <p:embed/>
                </p:oleObj>
              </mc:Choice>
              <mc:Fallback>
                <p:oleObj name="数式" r:id="rId3" imgW="1841400" imgH="457200" progId="Equation.3">
                  <p:embed/>
                  <p:pic>
                    <p:nvPicPr>
                      <p:cNvPr id="6" name="Object 5"/>
                      <p:cNvPicPr>
                        <a:picLocks noChangeAspect="1" noChangeArrowheads="1"/>
                      </p:cNvPicPr>
                      <p:nvPr/>
                    </p:nvPicPr>
                    <p:blipFill>
                      <a:blip r:embed="rId4"/>
                      <a:srcRect/>
                      <a:stretch>
                        <a:fillRect/>
                      </a:stretch>
                    </p:blipFill>
                    <p:spPr bwMode="auto">
                      <a:xfrm>
                        <a:off x="1293813" y="879178"/>
                        <a:ext cx="4533900"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7" name="TextBox 6"/>
          <p:cNvSpPr txBox="1"/>
          <p:nvPr/>
        </p:nvSpPr>
        <p:spPr>
          <a:xfrm>
            <a:off x="838200" y="152400"/>
            <a:ext cx="6781800" cy="461665"/>
          </a:xfrm>
          <a:prstGeom prst="rect">
            <a:avLst/>
          </a:prstGeom>
          <a:noFill/>
        </p:spPr>
        <p:txBody>
          <a:bodyPr wrap="square" rtlCol="0">
            <a:spAutoFit/>
          </a:bodyPr>
          <a:lstStyle/>
          <a:p>
            <a:r>
              <a:rPr lang="en-US" sz="2400" dirty="0">
                <a:latin typeface="+mj-lt"/>
              </a:rPr>
              <a:t>For isentropic fluid with internal energy density </a:t>
            </a:r>
            <a:r>
              <a:rPr lang="en-US" sz="2400" dirty="0">
                <a:latin typeface="Symbol" pitchFamily="18" charset="2"/>
              </a:rPr>
              <a:t>e</a:t>
            </a:r>
            <a:endParaRPr lang="en-US" sz="2400" dirty="0">
              <a:latin typeface="+mj-lt"/>
            </a:endParaRPr>
          </a:p>
        </p:txBody>
      </p:sp>
      <p:sp>
        <p:nvSpPr>
          <p:cNvPr id="10" name="TextBox 9">
            <a:extLst>
              <a:ext uri="{FF2B5EF4-FFF2-40B4-BE49-F238E27FC236}">
                <a16:creationId xmlns:a16="http://schemas.microsoft.com/office/drawing/2014/main" id="{7CC3168C-7B49-4C27-B3DA-C98FC02CCB33}"/>
              </a:ext>
            </a:extLst>
          </p:cNvPr>
          <p:cNvSpPr txBox="1"/>
          <p:nvPr/>
        </p:nvSpPr>
        <p:spPr>
          <a:xfrm>
            <a:off x="304800" y="2214265"/>
            <a:ext cx="8610600" cy="830997"/>
          </a:xfrm>
          <a:prstGeom prst="rect">
            <a:avLst/>
          </a:prstGeom>
          <a:noFill/>
        </p:spPr>
        <p:txBody>
          <a:bodyPr wrap="square" rtlCol="0">
            <a:spAutoFit/>
          </a:bodyPr>
          <a:lstStyle/>
          <a:p>
            <a:r>
              <a:rPr lang="en-US" sz="2400" dirty="0">
                <a:latin typeface="+mj-lt"/>
              </a:rPr>
              <a:t>Here </a:t>
            </a:r>
            <a:r>
              <a:rPr lang="en-US" sz="2400" dirty="0">
                <a:latin typeface="Symbol" panose="05050102010706020507" pitchFamily="18" charset="2"/>
              </a:rPr>
              <a:t>e</a:t>
            </a:r>
            <a:r>
              <a:rPr lang="en-US" sz="2400" dirty="0">
                <a:latin typeface="+mj-lt"/>
              </a:rPr>
              <a:t> is the internal energy of the fluid  per unit mass.   In order to continue, we need to know the form of </a:t>
            </a:r>
          </a:p>
        </p:txBody>
      </p:sp>
      <p:graphicFrame>
        <p:nvGraphicFramePr>
          <p:cNvPr id="11" name="Object 10">
            <a:extLst>
              <a:ext uri="{FF2B5EF4-FFF2-40B4-BE49-F238E27FC236}">
                <a16:creationId xmlns:a16="http://schemas.microsoft.com/office/drawing/2014/main" id="{97EBFFA5-5756-0945-417E-58879F4ED4F6}"/>
              </a:ext>
            </a:extLst>
          </p:cNvPr>
          <p:cNvGraphicFramePr>
            <a:graphicFrameLocks noChangeAspect="1"/>
          </p:cNvGraphicFramePr>
          <p:nvPr>
            <p:extLst>
              <p:ext uri="{D42A27DB-BD31-4B8C-83A1-F6EECF244321}">
                <p14:modId xmlns:p14="http://schemas.microsoft.com/office/powerpoint/2010/main" val="4270323706"/>
              </p:ext>
            </p:extLst>
          </p:nvPr>
        </p:nvGraphicFramePr>
        <p:xfrm>
          <a:off x="2209799" y="3268781"/>
          <a:ext cx="1223903" cy="543957"/>
        </p:xfrm>
        <a:graphic>
          <a:graphicData uri="http://schemas.openxmlformats.org/presentationml/2006/ole">
            <mc:AlternateContent xmlns:mc="http://schemas.openxmlformats.org/markup-compatibility/2006">
              <mc:Choice xmlns:v="urn:schemas-microsoft-com:vml" Requires="v">
                <p:oleObj name="Equation" r:id="rId5" imgW="457200" imgH="203040" progId="Equation.DSMT4">
                  <p:embed/>
                </p:oleObj>
              </mc:Choice>
              <mc:Fallback>
                <p:oleObj name="Equation" r:id="rId5" imgW="457200" imgH="203040" progId="Equation.DSMT4">
                  <p:embed/>
                  <p:pic>
                    <p:nvPicPr>
                      <p:cNvPr id="0" name=""/>
                      <p:cNvPicPr/>
                      <p:nvPr/>
                    </p:nvPicPr>
                    <p:blipFill>
                      <a:blip r:embed="rId6"/>
                      <a:stretch>
                        <a:fillRect/>
                      </a:stretch>
                    </p:blipFill>
                    <p:spPr>
                      <a:xfrm>
                        <a:off x="2209799" y="3268781"/>
                        <a:ext cx="1223903" cy="543957"/>
                      </a:xfrm>
                      <a:prstGeom prst="rect">
                        <a:avLst/>
                      </a:prstGeom>
                    </p:spPr>
                  </p:pic>
                </p:oleObj>
              </mc:Fallback>
            </mc:AlternateContent>
          </a:graphicData>
        </a:graphic>
      </p:graphicFrame>
      <p:sp>
        <p:nvSpPr>
          <p:cNvPr id="5" name="TextBox 4">
            <a:extLst>
              <a:ext uri="{FF2B5EF4-FFF2-40B4-BE49-F238E27FC236}">
                <a16:creationId xmlns:a16="http://schemas.microsoft.com/office/drawing/2014/main" id="{BA0F63AC-F967-E3B0-A887-52763BC26F27}"/>
              </a:ext>
            </a:extLst>
          </p:cNvPr>
          <p:cNvSpPr txBox="1"/>
          <p:nvPr/>
        </p:nvSpPr>
        <p:spPr>
          <a:xfrm>
            <a:off x="330200" y="4068842"/>
            <a:ext cx="8813800" cy="461665"/>
          </a:xfrm>
          <a:prstGeom prst="rect">
            <a:avLst/>
          </a:prstGeom>
          <a:noFill/>
        </p:spPr>
        <p:txBody>
          <a:bodyPr wrap="square" rtlCol="0">
            <a:spAutoFit/>
          </a:bodyPr>
          <a:lstStyle/>
          <a:p>
            <a:r>
              <a:rPr lang="en-US" sz="2400" dirty="0">
                <a:latin typeface="+mj-lt"/>
              </a:rPr>
              <a:t>Where </a:t>
            </a:r>
            <a:r>
              <a:rPr lang="en-US" sz="2400" i="1" dirty="0">
                <a:latin typeface="+mj-lt"/>
              </a:rPr>
              <a:t>s</a:t>
            </a:r>
            <a:r>
              <a:rPr lang="en-US" sz="2400" dirty="0">
                <a:latin typeface="+mj-lt"/>
              </a:rPr>
              <a:t> denotes entropy per unit mass.</a:t>
            </a:r>
          </a:p>
        </p:txBody>
      </p:sp>
    </p:spTree>
    <p:extLst>
      <p:ext uri="{BB962C8B-B14F-4D97-AF65-F5344CB8AC3E}">
        <p14:creationId xmlns:p14="http://schemas.microsoft.com/office/powerpoint/2010/main" val="1424576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29</a:t>
            </a:fld>
            <a:endParaRPr lang="en-US" dirty="0"/>
          </a:p>
        </p:txBody>
      </p:sp>
      <p:graphicFrame>
        <p:nvGraphicFramePr>
          <p:cNvPr id="7" name="Object 6"/>
          <p:cNvGraphicFramePr>
            <a:graphicFrameLocks noChangeAspect="1"/>
          </p:cNvGraphicFramePr>
          <p:nvPr>
            <p:extLst>
              <p:ext uri="{D42A27DB-BD31-4B8C-83A1-F6EECF244321}">
                <p14:modId xmlns:p14="http://schemas.microsoft.com/office/powerpoint/2010/main" val="1137530006"/>
              </p:ext>
            </p:extLst>
          </p:nvPr>
        </p:nvGraphicFramePr>
        <p:xfrm>
          <a:off x="403225" y="1600200"/>
          <a:ext cx="5681663" cy="3752850"/>
        </p:xfrm>
        <a:graphic>
          <a:graphicData uri="http://schemas.openxmlformats.org/presentationml/2006/ole">
            <mc:AlternateContent xmlns:mc="http://schemas.openxmlformats.org/markup-compatibility/2006">
              <mc:Choice xmlns:v="urn:schemas-microsoft-com:vml" Requires="v">
                <p:oleObj name="Equation" r:id="rId3" imgW="2311200" imgH="1587240" progId="Equation.DSMT4">
                  <p:embed/>
                </p:oleObj>
              </mc:Choice>
              <mc:Fallback>
                <p:oleObj name="Equation" r:id="rId3" imgW="2311200" imgH="1587240" progId="Equation.DSMT4">
                  <p:embed/>
                  <p:pic>
                    <p:nvPicPr>
                      <p:cNvPr id="7" name="Object 6"/>
                      <p:cNvPicPr>
                        <a:picLocks noChangeAspect="1" noChangeArrowheads="1"/>
                      </p:cNvPicPr>
                      <p:nvPr/>
                    </p:nvPicPr>
                    <p:blipFill>
                      <a:blip r:embed="rId4"/>
                      <a:srcRect/>
                      <a:stretch>
                        <a:fillRect/>
                      </a:stretch>
                    </p:blipFill>
                    <p:spPr bwMode="auto">
                      <a:xfrm>
                        <a:off x="403225" y="1600200"/>
                        <a:ext cx="5681663"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8" name="TextBox 7">
            <a:extLst>
              <a:ext uri="{FF2B5EF4-FFF2-40B4-BE49-F238E27FC236}">
                <a16:creationId xmlns:a16="http://schemas.microsoft.com/office/drawing/2014/main" id="{0A4D62C1-B976-736A-8AC0-CA5A6874C958}"/>
              </a:ext>
            </a:extLst>
          </p:cNvPr>
          <p:cNvSpPr txBox="1"/>
          <p:nvPr/>
        </p:nvSpPr>
        <p:spPr>
          <a:xfrm>
            <a:off x="228600" y="381000"/>
            <a:ext cx="8305800" cy="461665"/>
          </a:xfrm>
          <a:prstGeom prst="rect">
            <a:avLst/>
          </a:prstGeom>
          <a:noFill/>
        </p:spPr>
        <p:txBody>
          <a:bodyPr wrap="square" rtlCol="0">
            <a:spAutoFit/>
          </a:bodyPr>
          <a:lstStyle/>
          <a:p>
            <a:r>
              <a:rPr lang="en-US" sz="2400" dirty="0">
                <a:latin typeface="+mj-lt"/>
              </a:rPr>
              <a:t>Example – ideal gas fluid</a:t>
            </a:r>
          </a:p>
        </p:txBody>
      </p:sp>
    </p:spTree>
    <p:extLst>
      <p:ext uri="{BB962C8B-B14F-4D97-AF65-F5344CB8AC3E}">
        <p14:creationId xmlns:p14="http://schemas.microsoft.com/office/powerpoint/2010/main" val="3535335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pic>
        <p:nvPicPr>
          <p:cNvPr id="8" name="Picture 7">
            <a:extLst>
              <a:ext uri="{FF2B5EF4-FFF2-40B4-BE49-F238E27FC236}">
                <a16:creationId xmlns:a16="http://schemas.microsoft.com/office/drawing/2014/main" id="{EAEAFDEB-C90E-0C5D-C7A4-D3569344A09A}"/>
              </a:ext>
            </a:extLst>
          </p:cNvPr>
          <p:cNvPicPr>
            <a:picLocks noChangeAspect="1"/>
          </p:cNvPicPr>
          <p:nvPr/>
        </p:nvPicPr>
        <p:blipFill>
          <a:blip r:embed="rId3"/>
          <a:stretch>
            <a:fillRect/>
          </a:stretch>
        </p:blipFill>
        <p:spPr>
          <a:xfrm>
            <a:off x="1" y="1219200"/>
            <a:ext cx="9144000" cy="3352800"/>
          </a:xfrm>
          <a:prstGeom prst="rect">
            <a:avLst/>
          </a:prstGeom>
        </p:spPr>
      </p:pic>
      <p:sp>
        <p:nvSpPr>
          <p:cNvPr id="9" name="Rectangle 8">
            <a:extLst>
              <a:ext uri="{FF2B5EF4-FFF2-40B4-BE49-F238E27FC236}">
                <a16:creationId xmlns:a16="http://schemas.microsoft.com/office/drawing/2014/main" id="{905BF986-15A2-4809-CB93-2B5F54E51A0E}"/>
              </a:ext>
            </a:extLst>
          </p:cNvPr>
          <p:cNvSpPr/>
          <p:nvPr/>
        </p:nvSpPr>
        <p:spPr>
          <a:xfrm>
            <a:off x="76200" y="3733800"/>
            <a:ext cx="9067800" cy="365125"/>
          </a:xfrm>
          <a:prstGeom prst="rect">
            <a:avLst/>
          </a:prstGeom>
          <a:solidFill>
            <a:srgbClr val="00B050">
              <a:alpha val="17000"/>
            </a:srgb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666334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13739899"/>
              </p:ext>
            </p:extLst>
          </p:nvPr>
        </p:nvGraphicFramePr>
        <p:xfrm>
          <a:off x="426720" y="228600"/>
          <a:ext cx="6775450" cy="2103438"/>
        </p:xfrm>
        <a:graphic>
          <a:graphicData uri="http://schemas.openxmlformats.org/presentationml/2006/ole">
            <mc:AlternateContent xmlns:mc="http://schemas.openxmlformats.org/markup-compatibility/2006">
              <mc:Choice xmlns:v="urn:schemas-microsoft-com:vml" Requires="v">
                <p:oleObj name="Equation" r:id="rId3" imgW="2755800" imgH="888840" progId="Equation.DSMT4">
                  <p:embed/>
                </p:oleObj>
              </mc:Choice>
              <mc:Fallback>
                <p:oleObj name="Equation" r:id="rId3" imgW="2755800" imgH="888840" progId="Equation.DSMT4">
                  <p:embed/>
                  <p:pic>
                    <p:nvPicPr>
                      <p:cNvPr id="5" name="Object 4"/>
                      <p:cNvPicPr>
                        <a:picLocks noChangeAspect="1" noChangeArrowheads="1"/>
                      </p:cNvPicPr>
                      <p:nvPr/>
                    </p:nvPicPr>
                    <p:blipFill>
                      <a:blip r:embed="rId4"/>
                      <a:srcRect/>
                      <a:stretch>
                        <a:fillRect/>
                      </a:stretch>
                    </p:blipFill>
                    <p:spPr bwMode="auto">
                      <a:xfrm>
                        <a:off x="426720" y="228600"/>
                        <a:ext cx="6775450" cy="2103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33367968"/>
              </p:ext>
            </p:extLst>
          </p:nvPr>
        </p:nvGraphicFramePr>
        <p:xfrm>
          <a:off x="685800" y="1992312"/>
          <a:ext cx="6705600" cy="4546600"/>
        </p:xfrm>
        <a:graphic>
          <a:graphicData uri="http://schemas.openxmlformats.org/presentationml/2006/ole">
            <mc:AlternateContent xmlns:mc="http://schemas.openxmlformats.org/markup-compatibility/2006">
              <mc:Choice xmlns:v="urn:schemas-microsoft-com:vml" Requires="v">
                <p:oleObj name="数式" r:id="rId5" imgW="2971800" imgH="2095200" progId="Equation.3">
                  <p:embed/>
                </p:oleObj>
              </mc:Choice>
              <mc:Fallback>
                <p:oleObj name="数式" r:id="rId5" imgW="2971800" imgH="2095200" progId="Equation.3">
                  <p:embed/>
                  <p:pic>
                    <p:nvPicPr>
                      <p:cNvPr id="6" name="Object 5"/>
                      <p:cNvPicPr>
                        <a:picLocks noChangeAspect="1" noChangeArrowheads="1"/>
                      </p:cNvPicPr>
                      <p:nvPr/>
                    </p:nvPicPr>
                    <p:blipFill>
                      <a:blip r:embed="rId6"/>
                      <a:srcRect/>
                      <a:stretch>
                        <a:fillRect/>
                      </a:stretch>
                    </p:blipFill>
                    <p:spPr bwMode="auto">
                      <a:xfrm>
                        <a:off x="685800" y="1992312"/>
                        <a:ext cx="6705600" cy="45466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39803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19DA43-22FD-4376-A9BD-8378B262F40A}"/>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5546438E-0274-4D61-B26A-7248BF8AA19E}"/>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BB1B8323-AE9D-493E-B37A-D0B1958CD740}"/>
              </a:ext>
            </a:extLst>
          </p:cNvPr>
          <p:cNvSpPr>
            <a:spLocks noGrp="1"/>
          </p:cNvSpPr>
          <p:nvPr>
            <p:ph type="sldNum" sz="quarter" idx="12"/>
          </p:nvPr>
        </p:nvSpPr>
        <p:spPr/>
        <p:txBody>
          <a:bodyPr/>
          <a:lstStyle/>
          <a:p>
            <a:fld id="{CE368B07-CEBF-4C80-90AF-53B34FA04CF3}" type="slidenum">
              <a:rPr lang="en-US" smtClean="0"/>
              <a:t>31</a:t>
            </a:fld>
            <a:endParaRPr lang="en-US" dirty="0"/>
          </a:p>
        </p:txBody>
      </p:sp>
      <p:sp>
        <p:nvSpPr>
          <p:cNvPr id="6" name="TextBox 5">
            <a:extLst>
              <a:ext uri="{FF2B5EF4-FFF2-40B4-BE49-F238E27FC236}">
                <a16:creationId xmlns:a16="http://schemas.microsoft.com/office/drawing/2014/main" id="{BBBAB7C2-FE76-47E0-862B-CA2F1AEB8573}"/>
              </a:ext>
            </a:extLst>
          </p:cNvPr>
          <p:cNvSpPr txBox="1"/>
          <p:nvPr/>
        </p:nvSpPr>
        <p:spPr>
          <a:xfrm>
            <a:off x="609600" y="228600"/>
            <a:ext cx="4953000" cy="461665"/>
          </a:xfrm>
          <a:prstGeom prst="rect">
            <a:avLst/>
          </a:prstGeom>
          <a:noFill/>
        </p:spPr>
        <p:txBody>
          <a:bodyPr wrap="square" rtlCol="0">
            <a:spAutoFit/>
          </a:bodyPr>
          <a:lstStyle/>
          <a:p>
            <a:r>
              <a:rPr lang="en-US" sz="2400" dirty="0">
                <a:latin typeface="+mj-lt"/>
              </a:rPr>
              <a:t>Digression</a:t>
            </a:r>
          </a:p>
        </p:txBody>
      </p:sp>
      <p:graphicFrame>
        <p:nvGraphicFramePr>
          <p:cNvPr id="7" name="Object 6">
            <a:extLst>
              <a:ext uri="{FF2B5EF4-FFF2-40B4-BE49-F238E27FC236}">
                <a16:creationId xmlns:a16="http://schemas.microsoft.com/office/drawing/2014/main" id="{BC4F4474-A2E0-46A8-A392-F500E40C41D8}"/>
              </a:ext>
            </a:extLst>
          </p:cNvPr>
          <p:cNvGraphicFramePr>
            <a:graphicFrameLocks noChangeAspect="1"/>
          </p:cNvGraphicFramePr>
          <p:nvPr/>
        </p:nvGraphicFramePr>
        <p:xfrm>
          <a:off x="152400" y="762000"/>
          <a:ext cx="8774113" cy="2582862"/>
        </p:xfrm>
        <a:graphic>
          <a:graphicData uri="http://schemas.openxmlformats.org/presentationml/2006/ole">
            <mc:AlternateContent xmlns:mc="http://schemas.openxmlformats.org/markup-compatibility/2006">
              <mc:Choice xmlns:v="urn:schemas-microsoft-com:vml" Requires="v">
                <p:oleObj name="Equation" r:id="rId3" imgW="3568680" imgH="1091880" progId="Equation.DSMT4">
                  <p:embed/>
                </p:oleObj>
              </mc:Choice>
              <mc:Fallback>
                <p:oleObj name="Equation" r:id="rId3" imgW="3568680" imgH="1091880" progId="Equation.DSMT4">
                  <p:embed/>
                  <p:pic>
                    <p:nvPicPr>
                      <p:cNvPr id="7" name="Object 6">
                        <a:extLst>
                          <a:ext uri="{FF2B5EF4-FFF2-40B4-BE49-F238E27FC236}">
                            <a16:creationId xmlns:a16="http://schemas.microsoft.com/office/drawing/2014/main" id="{BC4F4474-A2E0-46A8-A392-F500E40C41D8}"/>
                          </a:ext>
                        </a:extLst>
                      </p:cNvPr>
                      <p:cNvPicPr>
                        <a:picLocks noChangeAspect="1" noChangeArrowheads="1"/>
                      </p:cNvPicPr>
                      <p:nvPr/>
                    </p:nvPicPr>
                    <p:blipFill>
                      <a:blip r:embed="rId4"/>
                      <a:srcRect/>
                      <a:stretch>
                        <a:fillRect/>
                      </a:stretch>
                    </p:blipFill>
                    <p:spPr bwMode="auto">
                      <a:xfrm>
                        <a:off x="152400" y="762000"/>
                        <a:ext cx="8774113" cy="2582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Table 7">
            <a:extLst>
              <a:ext uri="{FF2B5EF4-FFF2-40B4-BE49-F238E27FC236}">
                <a16:creationId xmlns:a16="http://schemas.microsoft.com/office/drawing/2014/main" id="{33766C3F-844B-4CCC-BAAD-D5A5AB341D46}"/>
              </a:ext>
            </a:extLst>
          </p:cNvPr>
          <p:cNvGraphicFramePr>
            <a:graphicFrameLocks noGrp="1"/>
          </p:cNvGraphicFramePr>
          <p:nvPr/>
        </p:nvGraphicFramePr>
        <p:xfrm>
          <a:off x="1066800" y="4038600"/>
          <a:ext cx="6096000" cy="1371600"/>
        </p:xfrm>
        <a:graphic>
          <a:graphicData uri="http://schemas.openxmlformats.org/drawingml/2006/table">
            <a:tbl>
              <a:tblPr>
                <a:tableStyleId>{5C22544A-7EE6-4342-B048-85BDC9FD1C3A}</a:tableStyleId>
              </a:tblPr>
              <a:tblGrid>
                <a:gridCol w="3124200">
                  <a:extLst>
                    <a:ext uri="{9D8B030D-6E8A-4147-A177-3AD203B41FA5}">
                      <a16:colId xmlns:a16="http://schemas.microsoft.com/office/drawing/2014/main" val="2817090807"/>
                    </a:ext>
                  </a:extLst>
                </a:gridCol>
                <a:gridCol w="990600">
                  <a:extLst>
                    <a:ext uri="{9D8B030D-6E8A-4147-A177-3AD203B41FA5}">
                      <a16:colId xmlns:a16="http://schemas.microsoft.com/office/drawing/2014/main" val="4228814962"/>
                    </a:ext>
                  </a:extLst>
                </a:gridCol>
                <a:gridCol w="1981200">
                  <a:extLst>
                    <a:ext uri="{9D8B030D-6E8A-4147-A177-3AD203B41FA5}">
                      <a16:colId xmlns:a16="http://schemas.microsoft.com/office/drawing/2014/main" val="2743965908"/>
                    </a:ext>
                  </a:extLst>
                </a:gridCol>
              </a:tblGrid>
              <a:tr h="370840">
                <a:tc>
                  <a:txBody>
                    <a:bodyPr/>
                    <a:lstStyle/>
                    <a:p>
                      <a:pPr algn="ctr"/>
                      <a:endParaRPr lang="en-US" sz="2400" i="1" dirty="0">
                        <a:solidFill>
                          <a:schemeClr val="tx1"/>
                        </a:solidFill>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i="1" dirty="0">
                          <a:latin typeface="+mn-lt"/>
                        </a:rPr>
                        <a:t>f</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Symbol" panose="05050102010706020507" pitchFamily="18" charset="2"/>
                        </a:rPr>
                        <a:t>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13565352"/>
                  </a:ext>
                </a:extLst>
              </a:tr>
              <a:tr h="370840">
                <a:tc>
                  <a:txBody>
                    <a:bodyPr/>
                    <a:lstStyle/>
                    <a:p>
                      <a:r>
                        <a:rPr lang="en-US" sz="2400" dirty="0">
                          <a:latin typeface="+mn-lt"/>
                        </a:rPr>
                        <a:t>Spherical</a:t>
                      </a:r>
                      <a:r>
                        <a:rPr lang="en-US" sz="2400" baseline="0" dirty="0">
                          <a:latin typeface="+mn-lt"/>
                        </a:rPr>
                        <a:t> atom</a:t>
                      </a:r>
                      <a:endParaRPr lang="en-US" sz="2400" dirty="0">
                        <a:latin typeface="+mn-lt"/>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1.66667</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181233723"/>
                  </a:ext>
                </a:extLst>
              </a:tr>
              <a:tr h="370840">
                <a:tc>
                  <a:txBody>
                    <a:bodyPr/>
                    <a:lstStyle/>
                    <a:p>
                      <a:r>
                        <a:rPr lang="en-US" sz="2400" dirty="0">
                          <a:latin typeface="+mn-lt"/>
                        </a:rPr>
                        <a:t>Diatomic molecule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2400" dirty="0">
                          <a:latin typeface="+mn-lt"/>
                        </a:rPr>
                        <a:t>1.40000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414160859"/>
                  </a:ext>
                </a:extLst>
              </a:tr>
            </a:tbl>
          </a:graphicData>
        </a:graphic>
      </p:graphicFrame>
    </p:spTree>
    <p:extLst>
      <p:ext uri="{BB962C8B-B14F-4D97-AF65-F5344CB8AC3E}">
        <p14:creationId xmlns:p14="http://schemas.microsoft.com/office/powerpoint/2010/main" val="3325845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506414197"/>
              </p:ext>
            </p:extLst>
          </p:nvPr>
        </p:nvGraphicFramePr>
        <p:xfrm>
          <a:off x="165629" y="131310"/>
          <a:ext cx="6844771" cy="1432728"/>
        </p:xfrm>
        <a:graphic>
          <a:graphicData uri="http://schemas.openxmlformats.org/presentationml/2006/ole">
            <mc:AlternateContent xmlns:mc="http://schemas.openxmlformats.org/markup-compatibility/2006">
              <mc:Choice xmlns:v="urn:schemas-microsoft-com:vml" Requires="v">
                <p:oleObj name="数式" r:id="rId3" imgW="3035160" imgH="660240" progId="Equation.3">
                  <p:embed/>
                </p:oleObj>
              </mc:Choice>
              <mc:Fallback>
                <p:oleObj name="数式" r:id="rId3" imgW="3035160" imgH="660240" progId="Equation.3">
                  <p:embed/>
                  <p:pic>
                    <p:nvPicPr>
                      <p:cNvPr id="5" name="Object 4"/>
                      <p:cNvPicPr>
                        <a:picLocks noChangeAspect="1" noChangeArrowheads="1"/>
                      </p:cNvPicPr>
                      <p:nvPr/>
                    </p:nvPicPr>
                    <p:blipFill>
                      <a:blip r:embed="rId4"/>
                      <a:srcRect/>
                      <a:stretch>
                        <a:fillRect/>
                      </a:stretch>
                    </p:blipFill>
                    <p:spPr bwMode="auto">
                      <a:xfrm>
                        <a:off x="165629" y="131310"/>
                        <a:ext cx="6844771" cy="1432728"/>
                      </a:xfrm>
                      <a:prstGeom prst="rect">
                        <a:avLst/>
                      </a:prstGeom>
                      <a:noFill/>
                      <a:ln>
                        <a:noFill/>
                      </a:ln>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2698826796"/>
              </p:ext>
            </p:extLst>
          </p:nvPr>
        </p:nvGraphicFramePr>
        <p:xfrm>
          <a:off x="228600" y="1786083"/>
          <a:ext cx="7643813" cy="2459037"/>
        </p:xfrm>
        <a:graphic>
          <a:graphicData uri="http://schemas.openxmlformats.org/presentationml/2006/ole">
            <mc:AlternateContent xmlns:mc="http://schemas.openxmlformats.org/markup-compatibility/2006">
              <mc:Choice xmlns:v="urn:schemas-microsoft-com:vml" Requires="v">
                <p:oleObj name="Equation" r:id="rId5" imgW="3530520" imgH="1180800" progId="Equation.DSMT4">
                  <p:embed/>
                </p:oleObj>
              </mc:Choice>
              <mc:Fallback>
                <p:oleObj name="Equation" r:id="rId5" imgW="3530520" imgH="1180800" progId="Equation.DSMT4">
                  <p:embed/>
                  <p:pic>
                    <p:nvPicPr>
                      <p:cNvPr id="6" name="Object 5"/>
                      <p:cNvPicPr>
                        <a:picLocks noChangeAspect="1" noChangeArrowheads="1"/>
                      </p:cNvPicPr>
                      <p:nvPr/>
                    </p:nvPicPr>
                    <p:blipFill>
                      <a:blip r:embed="rId6"/>
                      <a:srcRect/>
                      <a:stretch>
                        <a:fillRect/>
                      </a:stretch>
                    </p:blipFill>
                    <p:spPr bwMode="auto">
                      <a:xfrm>
                        <a:off x="228600" y="1786083"/>
                        <a:ext cx="7643813" cy="2459037"/>
                      </a:xfrm>
                      <a:prstGeom prst="rect">
                        <a:avLst/>
                      </a:prstGeom>
                      <a:noFill/>
                      <a:ln>
                        <a:noFill/>
                      </a:ln>
                    </p:spPr>
                  </p:pic>
                </p:oleObj>
              </mc:Fallback>
            </mc:AlternateContent>
          </a:graphicData>
        </a:graphic>
      </p:graphicFrame>
      <p:sp>
        <p:nvSpPr>
          <p:cNvPr id="7" name="TextBox 6">
            <a:extLst>
              <a:ext uri="{FF2B5EF4-FFF2-40B4-BE49-F238E27FC236}">
                <a16:creationId xmlns:a16="http://schemas.microsoft.com/office/drawing/2014/main" id="{AE243EF3-E728-D51E-C715-8FF100679F21}"/>
              </a:ext>
            </a:extLst>
          </p:cNvPr>
          <p:cNvSpPr txBox="1"/>
          <p:nvPr/>
        </p:nvSpPr>
        <p:spPr>
          <a:xfrm>
            <a:off x="228600" y="4419600"/>
            <a:ext cx="8382000" cy="830997"/>
          </a:xfrm>
          <a:prstGeom prst="rect">
            <a:avLst/>
          </a:prstGeom>
          <a:noFill/>
        </p:spPr>
        <p:txBody>
          <a:bodyPr wrap="square" rtlCol="0">
            <a:spAutoFit/>
          </a:bodyPr>
          <a:lstStyle/>
          <a:p>
            <a:r>
              <a:rPr lang="en-US" sz="2400" dirty="0">
                <a:latin typeface="+mj-lt"/>
              </a:rPr>
              <a:t>Next time, we will use these results to analyze the motion of an isentropic and irrotational ideal gas.</a:t>
            </a:r>
          </a:p>
        </p:txBody>
      </p:sp>
      <p:graphicFrame>
        <p:nvGraphicFramePr>
          <p:cNvPr id="9" name="Object 8">
            <a:extLst>
              <a:ext uri="{FF2B5EF4-FFF2-40B4-BE49-F238E27FC236}">
                <a16:creationId xmlns:a16="http://schemas.microsoft.com/office/drawing/2014/main" id="{C3F89C81-2A11-1CA8-A9CD-C9DFBAC7289B}"/>
              </a:ext>
            </a:extLst>
          </p:cNvPr>
          <p:cNvGraphicFramePr>
            <a:graphicFrameLocks noChangeAspect="1"/>
          </p:cNvGraphicFramePr>
          <p:nvPr>
            <p:extLst>
              <p:ext uri="{D42A27DB-BD31-4B8C-83A1-F6EECF244321}">
                <p14:modId xmlns:p14="http://schemas.microsoft.com/office/powerpoint/2010/main" val="442963433"/>
              </p:ext>
            </p:extLst>
          </p:nvPr>
        </p:nvGraphicFramePr>
        <p:xfrm>
          <a:off x="1524000" y="5367806"/>
          <a:ext cx="4564062" cy="1081087"/>
        </p:xfrm>
        <a:graphic>
          <a:graphicData uri="http://schemas.openxmlformats.org/presentationml/2006/ole">
            <mc:AlternateContent xmlns:mc="http://schemas.openxmlformats.org/markup-compatibility/2006">
              <mc:Choice xmlns:v="urn:schemas-microsoft-com:vml" Requires="v">
                <p:oleObj name="Equation" r:id="rId7" imgW="1854000" imgH="457200" progId="Equation.DSMT4">
                  <p:embed/>
                </p:oleObj>
              </mc:Choice>
              <mc:Fallback>
                <p:oleObj name="Equation" r:id="rId7" imgW="1854000" imgH="457200" progId="Equation.DSMT4">
                  <p:embed/>
                  <p:pic>
                    <p:nvPicPr>
                      <p:cNvPr id="5" name="Object 4"/>
                      <p:cNvPicPr>
                        <a:picLocks noChangeAspect="1" noChangeArrowheads="1"/>
                      </p:cNvPicPr>
                      <p:nvPr/>
                    </p:nvPicPr>
                    <p:blipFill>
                      <a:blip r:embed="rId8"/>
                      <a:srcRect/>
                      <a:stretch>
                        <a:fillRect/>
                      </a:stretch>
                    </p:blipFill>
                    <p:spPr bwMode="auto">
                      <a:xfrm>
                        <a:off x="1524000" y="5367806"/>
                        <a:ext cx="4564062"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89827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8B758F2-9F5F-4E90-80EE-57EE40D339EE}"/>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C7BFE242-8C21-4EEE-BCCF-56DF03FCCF20}"/>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FCE3A5F4-F8B9-4FC8-AD18-011ABF6F169E}"/>
              </a:ext>
            </a:extLst>
          </p:cNvPr>
          <p:cNvSpPr>
            <a:spLocks noGrp="1"/>
          </p:cNvSpPr>
          <p:nvPr>
            <p:ph type="sldNum" sz="quarter" idx="12"/>
          </p:nvPr>
        </p:nvSpPr>
        <p:spPr/>
        <p:txBody>
          <a:bodyPr/>
          <a:lstStyle/>
          <a:p>
            <a:fld id="{CE368B07-CEBF-4C80-90AF-53B34FA04CF3}" type="slidenum">
              <a:rPr lang="en-US" smtClean="0"/>
              <a:t>4</a:t>
            </a:fld>
            <a:endParaRPr lang="en-US" dirty="0"/>
          </a:p>
        </p:txBody>
      </p:sp>
      <p:pic>
        <p:nvPicPr>
          <p:cNvPr id="6" name="Picture 5">
            <a:extLst>
              <a:ext uri="{FF2B5EF4-FFF2-40B4-BE49-F238E27FC236}">
                <a16:creationId xmlns:a16="http://schemas.microsoft.com/office/drawing/2014/main" id="{96480360-9652-0BFE-C374-EB2CE7EB6955}"/>
              </a:ext>
            </a:extLst>
          </p:cNvPr>
          <p:cNvPicPr>
            <a:picLocks noChangeAspect="1"/>
          </p:cNvPicPr>
          <p:nvPr/>
        </p:nvPicPr>
        <p:blipFill>
          <a:blip r:embed="rId3"/>
          <a:stretch>
            <a:fillRect/>
          </a:stretch>
        </p:blipFill>
        <p:spPr>
          <a:xfrm>
            <a:off x="0" y="1752600"/>
            <a:ext cx="9046852" cy="3505200"/>
          </a:xfrm>
          <a:prstGeom prst="rect">
            <a:avLst/>
          </a:prstGeom>
        </p:spPr>
      </p:pic>
    </p:spTree>
    <p:extLst>
      <p:ext uri="{BB962C8B-B14F-4D97-AF65-F5344CB8AC3E}">
        <p14:creationId xmlns:p14="http://schemas.microsoft.com/office/powerpoint/2010/main" val="31544500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228600" y="381000"/>
            <a:ext cx="8534400" cy="1200329"/>
          </a:xfrm>
          <a:prstGeom prst="rect">
            <a:avLst/>
          </a:prstGeom>
          <a:noFill/>
        </p:spPr>
        <p:txBody>
          <a:bodyPr wrap="square" rtlCol="0">
            <a:spAutoFit/>
          </a:bodyPr>
          <a:lstStyle/>
          <a:p>
            <a:r>
              <a:rPr lang="en-US" sz="2400" dirty="0">
                <a:latin typeface="+mj-lt"/>
              </a:rPr>
              <a:t>Newton’s equations for fluids</a:t>
            </a:r>
          </a:p>
          <a:p>
            <a:pPr lvl="1"/>
            <a:r>
              <a:rPr lang="en-US" sz="2400" dirty="0">
                <a:latin typeface="+mj-lt"/>
              </a:rPr>
              <a:t> Use </a:t>
            </a:r>
            <a:r>
              <a:rPr lang="en-US" sz="2400" b="1" dirty="0">
                <a:solidFill>
                  <a:srgbClr val="FF0000"/>
                </a:solidFill>
                <a:latin typeface="+mj-lt"/>
              </a:rPr>
              <a:t>Euler</a:t>
            </a:r>
            <a:r>
              <a:rPr lang="en-US" sz="2400" dirty="0">
                <a:latin typeface="+mj-lt"/>
              </a:rPr>
              <a:t> formulation; properties described in terms of </a:t>
            </a:r>
          </a:p>
          <a:p>
            <a:pPr lvl="1"/>
            <a:r>
              <a:rPr lang="en-US" sz="2400" dirty="0">
                <a:latin typeface="+mj-lt"/>
              </a:rPr>
              <a:t>                                       stationary spatial grid</a:t>
            </a:r>
          </a:p>
        </p:txBody>
      </p:sp>
      <p:graphicFrame>
        <p:nvGraphicFramePr>
          <p:cNvPr id="8" name="Object 7"/>
          <p:cNvGraphicFramePr>
            <a:graphicFrameLocks noChangeAspect="1"/>
          </p:cNvGraphicFramePr>
          <p:nvPr>
            <p:extLst>
              <p:ext uri="{D42A27DB-BD31-4B8C-83A1-F6EECF244321}">
                <p14:modId xmlns:p14="http://schemas.microsoft.com/office/powerpoint/2010/main" val="1964907768"/>
              </p:ext>
            </p:extLst>
          </p:nvPr>
        </p:nvGraphicFramePr>
        <p:xfrm>
          <a:off x="1981200" y="1591027"/>
          <a:ext cx="5867400" cy="1828800"/>
        </p:xfrm>
        <a:graphic>
          <a:graphicData uri="http://schemas.openxmlformats.org/presentationml/2006/ole">
            <mc:AlternateContent xmlns:mc="http://schemas.openxmlformats.org/markup-compatibility/2006">
              <mc:Choice xmlns:v="urn:schemas-microsoft-com:vml" Requires="v">
                <p:oleObj name="数式" r:id="rId3" imgW="2120760" imgH="660240" progId="Equation.3">
                  <p:embed/>
                </p:oleObj>
              </mc:Choice>
              <mc:Fallback>
                <p:oleObj name="数式" r:id="rId3" imgW="2120760" imgH="660240" progId="Equation.3">
                  <p:embed/>
                  <p:pic>
                    <p:nvPicPr>
                      <p:cNvPr id="0" name=""/>
                      <p:cNvPicPr>
                        <a:picLocks noChangeAspect="1" noChangeArrowheads="1"/>
                      </p:cNvPicPr>
                      <p:nvPr/>
                    </p:nvPicPr>
                    <p:blipFill>
                      <a:blip r:embed="rId4"/>
                      <a:srcRect/>
                      <a:stretch>
                        <a:fillRect/>
                      </a:stretch>
                    </p:blipFill>
                    <p:spPr bwMode="auto">
                      <a:xfrm>
                        <a:off x="1981200" y="1591027"/>
                        <a:ext cx="5867400" cy="1828800"/>
                      </a:xfrm>
                      <a:prstGeom prst="rect">
                        <a:avLst/>
                      </a:prstGeom>
                      <a:noFill/>
                      <a:ln>
                        <a:noFill/>
                      </a:ln>
                    </p:spPr>
                  </p:pic>
                </p:oleObj>
              </mc:Fallback>
            </mc:AlternateContent>
          </a:graphicData>
        </a:graphic>
      </p:graphicFrame>
      <p:sp>
        <p:nvSpPr>
          <p:cNvPr id="7" name="Rectangle 6"/>
          <p:cNvSpPr/>
          <p:nvPr/>
        </p:nvSpPr>
        <p:spPr>
          <a:xfrm>
            <a:off x="252153" y="3352800"/>
            <a:ext cx="3733800" cy="2895600"/>
          </a:xfrm>
          <a:prstGeom prst="rect">
            <a:avLst/>
          </a:prstGeom>
          <a:pattFill prst="lgGri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p:cNvGrpSpPr/>
          <p:nvPr/>
        </p:nvGrpSpPr>
        <p:grpSpPr>
          <a:xfrm>
            <a:off x="1776153" y="4343400"/>
            <a:ext cx="685800" cy="457200"/>
            <a:chOff x="6934200" y="4876800"/>
            <a:chExt cx="685800" cy="457200"/>
          </a:xfrm>
        </p:grpSpPr>
        <p:sp>
          <p:nvSpPr>
            <p:cNvPr id="9" name="Oval 8"/>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pSp>
        <p:nvGrpSpPr>
          <p:cNvPr id="12" name="Group 11"/>
          <p:cNvGrpSpPr/>
          <p:nvPr/>
        </p:nvGrpSpPr>
        <p:grpSpPr>
          <a:xfrm>
            <a:off x="2402378" y="3758738"/>
            <a:ext cx="685800" cy="457200"/>
            <a:chOff x="6934200" y="4876800"/>
            <a:chExt cx="685800" cy="457200"/>
          </a:xfrm>
        </p:grpSpPr>
        <p:sp>
          <p:nvSpPr>
            <p:cNvPr id="13" name="Oval 12"/>
            <p:cNvSpPr/>
            <p:nvPr/>
          </p:nvSpPr>
          <p:spPr>
            <a:xfrm>
              <a:off x="6934200" y="4876800"/>
              <a:ext cx="457200" cy="457200"/>
            </a:xfrm>
            <a:prstGeom prst="ellipse">
              <a:avLst/>
            </a:prstGeom>
            <a:solidFill>
              <a:srgbClr val="FFFF00">
                <a:alpha val="7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7010400" y="4876800"/>
              <a:ext cx="609600" cy="457200"/>
            </a:xfrm>
            <a:prstGeom prst="rect">
              <a:avLst/>
            </a:prstGeom>
            <a:noFill/>
          </p:spPr>
          <p:txBody>
            <a:bodyPr wrap="square" rtlCol="0">
              <a:spAutoFit/>
            </a:bodyPr>
            <a:lstStyle/>
            <a:p>
              <a:r>
                <a:rPr lang="en-US" sz="2400" dirty="0">
                  <a:latin typeface="+mj-lt"/>
                </a:rPr>
                <a:t>t’</a:t>
              </a:r>
            </a:p>
          </p:txBody>
        </p:sp>
      </p:grpSp>
      <p:graphicFrame>
        <p:nvGraphicFramePr>
          <p:cNvPr id="15" name="Object 14"/>
          <p:cNvGraphicFramePr>
            <a:graphicFrameLocks noChangeAspect="1"/>
          </p:cNvGraphicFramePr>
          <p:nvPr>
            <p:extLst>
              <p:ext uri="{D42A27DB-BD31-4B8C-83A1-F6EECF244321}">
                <p14:modId xmlns:p14="http://schemas.microsoft.com/office/powerpoint/2010/main" val="2777313279"/>
              </p:ext>
            </p:extLst>
          </p:nvPr>
        </p:nvGraphicFramePr>
        <p:xfrm>
          <a:off x="4338638" y="3921125"/>
          <a:ext cx="4424362" cy="1757363"/>
        </p:xfrm>
        <a:graphic>
          <a:graphicData uri="http://schemas.openxmlformats.org/presentationml/2006/ole">
            <mc:AlternateContent xmlns:mc="http://schemas.openxmlformats.org/markup-compatibility/2006">
              <mc:Choice xmlns:v="urn:schemas-microsoft-com:vml" Requires="v">
                <p:oleObj name="数式" r:id="rId5" imgW="1549080" imgH="634680" progId="Equation.3">
                  <p:embed/>
                </p:oleObj>
              </mc:Choice>
              <mc:Fallback>
                <p:oleObj name="数式" r:id="rId5" imgW="1549080" imgH="634680" progId="Equation.3">
                  <p:embed/>
                  <p:pic>
                    <p:nvPicPr>
                      <p:cNvPr id="0" name=""/>
                      <p:cNvPicPr>
                        <a:picLocks noChangeAspect="1" noChangeArrowheads="1"/>
                      </p:cNvPicPr>
                      <p:nvPr/>
                    </p:nvPicPr>
                    <p:blipFill>
                      <a:blip r:embed="rId6"/>
                      <a:srcRect/>
                      <a:stretch>
                        <a:fillRect/>
                      </a:stretch>
                    </p:blipFill>
                    <p:spPr bwMode="auto">
                      <a:xfrm>
                        <a:off x="4338638" y="3921125"/>
                        <a:ext cx="4424362" cy="1757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694401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10/30/2024</a:t>
            </a:r>
            <a:endParaRPr lang="en-US" dirty="0"/>
          </a:p>
        </p:txBody>
      </p:sp>
      <p:sp>
        <p:nvSpPr>
          <p:cNvPr id="3" name="Footer Placeholder 2"/>
          <p:cNvSpPr>
            <a:spLocks noGrp="1"/>
          </p:cNvSpPr>
          <p:nvPr>
            <p:ph type="ftr" sz="quarter" idx="11"/>
          </p:nvPr>
        </p:nvSpPr>
        <p:spPr/>
        <p:txBody>
          <a:bodyPr/>
          <a:lstStyle/>
          <a:p>
            <a:r>
              <a:rPr lang="en-US"/>
              <a:t>PHY 711  Fall 2024 -- Lecture 28</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457200" y="609600"/>
            <a:ext cx="7696200" cy="461665"/>
          </a:xfrm>
          <a:prstGeom prst="rect">
            <a:avLst/>
          </a:prstGeom>
          <a:noFill/>
        </p:spPr>
        <p:txBody>
          <a:bodyPr wrap="square" rtlCol="0">
            <a:spAutoFit/>
          </a:bodyPr>
          <a:lstStyle/>
          <a:p>
            <a:r>
              <a:rPr lang="en-US" sz="2400" dirty="0">
                <a:latin typeface="+mj-lt"/>
              </a:rPr>
              <a:t>Euler analysis -- continued</a:t>
            </a:r>
          </a:p>
        </p:txBody>
      </p:sp>
      <p:graphicFrame>
        <p:nvGraphicFramePr>
          <p:cNvPr id="6" name="Object 5"/>
          <p:cNvGraphicFramePr>
            <a:graphicFrameLocks noChangeAspect="1"/>
          </p:cNvGraphicFramePr>
          <p:nvPr>
            <p:extLst>
              <p:ext uri="{D42A27DB-BD31-4B8C-83A1-F6EECF244321}">
                <p14:modId xmlns:p14="http://schemas.microsoft.com/office/powerpoint/2010/main" val="1467107490"/>
              </p:ext>
            </p:extLst>
          </p:nvPr>
        </p:nvGraphicFramePr>
        <p:xfrm>
          <a:off x="228600" y="1385887"/>
          <a:ext cx="8747125" cy="4086225"/>
        </p:xfrm>
        <a:graphic>
          <a:graphicData uri="http://schemas.openxmlformats.org/presentationml/2006/ole">
            <mc:AlternateContent xmlns:mc="http://schemas.openxmlformats.org/markup-compatibility/2006">
              <mc:Choice xmlns:v="urn:schemas-microsoft-com:vml" Requires="v">
                <p:oleObj name="Equation" r:id="rId3" imgW="4813200" imgH="2247840" progId="Equation.DSMT4">
                  <p:embed/>
                </p:oleObj>
              </mc:Choice>
              <mc:Fallback>
                <p:oleObj name="Equation" r:id="rId3" imgW="4813200" imgH="2247840" progId="Equation.DSMT4">
                  <p:embed/>
                  <p:pic>
                    <p:nvPicPr>
                      <p:cNvPr id="0" name=""/>
                      <p:cNvPicPr>
                        <a:picLocks noChangeAspect="1" noChangeArrowheads="1"/>
                      </p:cNvPicPr>
                      <p:nvPr/>
                    </p:nvPicPr>
                    <p:blipFill>
                      <a:blip r:embed="rId4"/>
                      <a:srcRect/>
                      <a:stretch>
                        <a:fillRect/>
                      </a:stretch>
                    </p:blipFill>
                    <p:spPr bwMode="auto">
                      <a:xfrm>
                        <a:off x="228600" y="1385887"/>
                        <a:ext cx="8747125" cy="408622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857834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EB9EF1A-FF33-47F5-AFFC-0EE04EBF3936}"/>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6A2EE175-72A9-4819-9215-7EF5A952884C}"/>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EBD6ACA5-DFEE-456E-A810-9750A4274A0A}"/>
              </a:ext>
            </a:extLst>
          </p:cNvPr>
          <p:cNvSpPr>
            <a:spLocks noGrp="1"/>
          </p:cNvSpPr>
          <p:nvPr>
            <p:ph type="sldNum" sz="quarter" idx="12"/>
          </p:nvPr>
        </p:nvSpPr>
        <p:spPr/>
        <p:txBody>
          <a:bodyPr/>
          <a:lstStyle/>
          <a:p>
            <a:fld id="{CE368B07-CEBF-4C80-90AF-53B34FA04CF3}" type="slidenum">
              <a:rPr lang="en-US" smtClean="0"/>
              <a:t>7</a:t>
            </a:fld>
            <a:endParaRPr lang="en-US" dirty="0"/>
          </a:p>
        </p:txBody>
      </p:sp>
      <p:graphicFrame>
        <p:nvGraphicFramePr>
          <p:cNvPr id="5" name="Object 4">
            <a:extLst>
              <a:ext uri="{FF2B5EF4-FFF2-40B4-BE49-F238E27FC236}">
                <a16:creationId xmlns:a16="http://schemas.microsoft.com/office/drawing/2014/main" id="{DDA05E5B-4BC0-49C5-AB74-5443845D8029}"/>
              </a:ext>
            </a:extLst>
          </p:cNvPr>
          <p:cNvGraphicFramePr>
            <a:graphicFrameLocks noChangeAspect="1"/>
          </p:cNvGraphicFramePr>
          <p:nvPr>
            <p:extLst>
              <p:ext uri="{D42A27DB-BD31-4B8C-83A1-F6EECF244321}">
                <p14:modId xmlns:p14="http://schemas.microsoft.com/office/powerpoint/2010/main" val="3389040467"/>
              </p:ext>
            </p:extLst>
          </p:nvPr>
        </p:nvGraphicFramePr>
        <p:xfrm>
          <a:off x="289718" y="441325"/>
          <a:ext cx="8564563" cy="5915025"/>
        </p:xfrm>
        <a:graphic>
          <a:graphicData uri="http://schemas.openxmlformats.org/presentationml/2006/ole">
            <mc:AlternateContent xmlns:mc="http://schemas.openxmlformats.org/markup-compatibility/2006">
              <mc:Choice xmlns:v="urn:schemas-microsoft-com:vml" Requires="v">
                <p:oleObj name="Equation" r:id="rId3" imgW="5460840" imgH="3771720" progId="Equation.DSMT4">
                  <p:embed/>
                </p:oleObj>
              </mc:Choice>
              <mc:Fallback>
                <p:oleObj name="Equation" r:id="rId3" imgW="5460840" imgH="3771720" progId="Equation.DSMT4">
                  <p:embed/>
                  <p:pic>
                    <p:nvPicPr>
                      <p:cNvPr id="0" name=""/>
                      <p:cNvPicPr/>
                      <p:nvPr/>
                    </p:nvPicPr>
                    <p:blipFill>
                      <a:blip r:embed="rId4"/>
                      <a:stretch>
                        <a:fillRect/>
                      </a:stretch>
                    </p:blipFill>
                    <p:spPr>
                      <a:xfrm>
                        <a:off x="289718" y="441325"/>
                        <a:ext cx="8564563" cy="5915025"/>
                      </a:xfrm>
                      <a:prstGeom prst="rect">
                        <a:avLst/>
                      </a:prstGeom>
                    </p:spPr>
                  </p:pic>
                </p:oleObj>
              </mc:Fallback>
            </mc:AlternateContent>
          </a:graphicData>
        </a:graphic>
      </p:graphicFrame>
    </p:spTree>
    <p:extLst>
      <p:ext uri="{BB962C8B-B14F-4D97-AF65-F5344CB8AC3E}">
        <p14:creationId xmlns:p14="http://schemas.microsoft.com/office/powerpoint/2010/main" val="9622865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8F3CD-39D0-4E53-BA41-00437D0CFF71}"/>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F3C8F355-E076-416A-B4AA-9F7AB2110C25}"/>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1D34C8DD-48F5-4E66-BD74-BFF6DF9761D3}"/>
              </a:ext>
            </a:extLst>
          </p:cNvPr>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a:extLst>
              <a:ext uri="{FF2B5EF4-FFF2-40B4-BE49-F238E27FC236}">
                <a16:creationId xmlns:a16="http://schemas.microsoft.com/office/drawing/2014/main" id="{893FB97B-CDD3-44F9-BCA3-ACC744A0FDFB}"/>
              </a:ext>
            </a:extLst>
          </p:cNvPr>
          <p:cNvGraphicFramePr>
            <a:graphicFrameLocks noChangeAspect="1"/>
          </p:cNvGraphicFramePr>
          <p:nvPr>
            <p:extLst>
              <p:ext uri="{D42A27DB-BD31-4B8C-83A1-F6EECF244321}">
                <p14:modId xmlns:p14="http://schemas.microsoft.com/office/powerpoint/2010/main" val="3987845593"/>
              </p:ext>
            </p:extLst>
          </p:nvPr>
        </p:nvGraphicFramePr>
        <p:xfrm>
          <a:off x="288925" y="1509713"/>
          <a:ext cx="8564563" cy="3605212"/>
        </p:xfrm>
        <a:graphic>
          <a:graphicData uri="http://schemas.openxmlformats.org/presentationml/2006/ole">
            <mc:AlternateContent xmlns:mc="http://schemas.openxmlformats.org/markup-compatibility/2006">
              <mc:Choice xmlns:v="urn:schemas-microsoft-com:vml" Requires="v">
                <p:oleObj name="Equation" r:id="rId3" imgW="5460840" imgH="2298600" progId="Equation.DSMT4">
                  <p:embed/>
                </p:oleObj>
              </mc:Choice>
              <mc:Fallback>
                <p:oleObj name="Equation" r:id="rId3" imgW="5460840" imgH="2298600" progId="Equation.DSMT4">
                  <p:embed/>
                  <p:pic>
                    <p:nvPicPr>
                      <p:cNvPr id="5" name="Object 4">
                        <a:extLst>
                          <a:ext uri="{FF2B5EF4-FFF2-40B4-BE49-F238E27FC236}">
                            <a16:creationId xmlns:a16="http://schemas.microsoft.com/office/drawing/2014/main" id="{DDA05E5B-4BC0-49C5-AB74-5443845D8029}"/>
                          </a:ext>
                        </a:extLst>
                      </p:cNvPr>
                      <p:cNvPicPr/>
                      <p:nvPr/>
                    </p:nvPicPr>
                    <p:blipFill>
                      <a:blip r:embed="rId4"/>
                      <a:stretch>
                        <a:fillRect/>
                      </a:stretch>
                    </p:blipFill>
                    <p:spPr>
                      <a:xfrm>
                        <a:off x="288925" y="1509713"/>
                        <a:ext cx="8564563" cy="3605212"/>
                      </a:xfrm>
                      <a:prstGeom prst="rect">
                        <a:avLst/>
                      </a:prstGeom>
                    </p:spPr>
                  </p:pic>
                </p:oleObj>
              </mc:Fallback>
            </mc:AlternateContent>
          </a:graphicData>
        </a:graphic>
      </p:graphicFrame>
    </p:spTree>
    <p:extLst>
      <p:ext uri="{BB962C8B-B14F-4D97-AF65-F5344CB8AC3E}">
        <p14:creationId xmlns:p14="http://schemas.microsoft.com/office/powerpoint/2010/main" val="23751217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74515E6-EFC2-F615-1A23-10C054B82FB4}"/>
              </a:ext>
            </a:extLst>
          </p:cNvPr>
          <p:cNvSpPr>
            <a:spLocks noGrp="1"/>
          </p:cNvSpPr>
          <p:nvPr>
            <p:ph type="dt" sz="half" idx="10"/>
          </p:nvPr>
        </p:nvSpPr>
        <p:spPr/>
        <p:txBody>
          <a:bodyPr/>
          <a:lstStyle/>
          <a:p>
            <a:r>
              <a:rPr lang="en-US"/>
              <a:t>10/30/2024</a:t>
            </a:r>
            <a:endParaRPr lang="en-US" dirty="0"/>
          </a:p>
        </p:txBody>
      </p:sp>
      <p:sp>
        <p:nvSpPr>
          <p:cNvPr id="3" name="Footer Placeholder 2">
            <a:extLst>
              <a:ext uri="{FF2B5EF4-FFF2-40B4-BE49-F238E27FC236}">
                <a16:creationId xmlns:a16="http://schemas.microsoft.com/office/drawing/2014/main" id="{6EA0AC08-8952-390D-3F7F-9C16300BF4FB}"/>
              </a:ext>
            </a:extLst>
          </p:cNvPr>
          <p:cNvSpPr>
            <a:spLocks noGrp="1"/>
          </p:cNvSpPr>
          <p:nvPr>
            <p:ph type="ftr" sz="quarter" idx="11"/>
          </p:nvPr>
        </p:nvSpPr>
        <p:spPr/>
        <p:txBody>
          <a:bodyPr/>
          <a:lstStyle/>
          <a:p>
            <a:r>
              <a:rPr lang="en-US"/>
              <a:t>PHY 711  Fall 2024 -- Lecture 28</a:t>
            </a:r>
            <a:endParaRPr lang="en-US" dirty="0"/>
          </a:p>
        </p:txBody>
      </p:sp>
      <p:sp>
        <p:nvSpPr>
          <p:cNvPr id="4" name="Slide Number Placeholder 3">
            <a:extLst>
              <a:ext uri="{FF2B5EF4-FFF2-40B4-BE49-F238E27FC236}">
                <a16:creationId xmlns:a16="http://schemas.microsoft.com/office/drawing/2014/main" id="{7CD34E10-C636-291A-5B4B-43BCB77F3026}"/>
              </a:ext>
            </a:extLst>
          </p:cNvPr>
          <p:cNvSpPr>
            <a:spLocks noGrp="1"/>
          </p:cNvSpPr>
          <p:nvPr>
            <p:ph type="sldNum" sz="quarter" idx="12"/>
          </p:nvPr>
        </p:nvSpPr>
        <p:spPr/>
        <p:txBody>
          <a:bodyPr/>
          <a:lstStyle/>
          <a:p>
            <a:fld id="{CE368B07-CEBF-4C80-90AF-53B34FA04CF3}" type="slidenum">
              <a:rPr lang="en-US" smtClean="0"/>
              <a:t>9</a:t>
            </a:fld>
            <a:endParaRPr lang="en-US" dirty="0"/>
          </a:p>
        </p:txBody>
      </p:sp>
      <p:graphicFrame>
        <p:nvGraphicFramePr>
          <p:cNvPr id="5" name="Object 4">
            <a:extLst>
              <a:ext uri="{FF2B5EF4-FFF2-40B4-BE49-F238E27FC236}">
                <a16:creationId xmlns:a16="http://schemas.microsoft.com/office/drawing/2014/main" id="{E8FBC3EE-934E-FAA2-EF1A-825CEBA54395}"/>
              </a:ext>
            </a:extLst>
          </p:cNvPr>
          <p:cNvGraphicFramePr>
            <a:graphicFrameLocks noChangeAspect="1"/>
          </p:cNvGraphicFramePr>
          <p:nvPr>
            <p:extLst>
              <p:ext uri="{D42A27DB-BD31-4B8C-83A1-F6EECF244321}">
                <p14:modId xmlns:p14="http://schemas.microsoft.com/office/powerpoint/2010/main" val="3882894261"/>
              </p:ext>
            </p:extLst>
          </p:nvPr>
        </p:nvGraphicFramePr>
        <p:xfrm>
          <a:off x="457200" y="1318325"/>
          <a:ext cx="4687888" cy="2492375"/>
        </p:xfrm>
        <a:graphic>
          <a:graphicData uri="http://schemas.openxmlformats.org/presentationml/2006/ole">
            <mc:AlternateContent xmlns:mc="http://schemas.openxmlformats.org/markup-compatibility/2006">
              <mc:Choice xmlns:v="urn:schemas-microsoft-com:vml" Requires="v">
                <p:oleObj name="Equation" r:id="rId2" imgW="1904760" imgH="1054080" progId="Equation.DSMT4">
                  <p:embed/>
                </p:oleObj>
              </mc:Choice>
              <mc:Fallback>
                <p:oleObj name="Equation" r:id="rId2" imgW="1904760" imgH="1054080" progId="Equation.DSMT4">
                  <p:embed/>
                  <p:pic>
                    <p:nvPicPr>
                      <p:cNvPr id="5" name="Object 4"/>
                      <p:cNvPicPr>
                        <a:picLocks noChangeAspect="1" noChangeArrowheads="1"/>
                      </p:cNvPicPr>
                      <p:nvPr/>
                    </p:nvPicPr>
                    <p:blipFill>
                      <a:blip r:embed="rId3"/>
                      <a:srcRect/>
                      <a:stretch>
                        <a:fillRect/>
                      </a:stretch>
                    </p:blipFill>
                    <p:spPr bwMode="auto">
                      <a:xfrm>
                        <a:off x="457200" y="1318325"/>
                        <a:ext cx="4687888" cy="2492375"/>
                      </a:xfrm>
                      <a:prstGeom prst="rect">
                        <a:avLst/>
                      </a:prstGeom>
                      <a:noFill/>
                      <a:ln>
                        <a:noFill/>
                      </a:ln>
                    </p:spPr>
                  </p:pic>
                </p:oleObj>
              </mc:Fallback>
            </mc:AlternateContent>
          </a:graphicData>
        </a:graphic>
      </p:graphicFrame>
      <p:sp>
        <p:nvSpPr>
          <p:cNvPr id="6" name="TextBox 5">
            <a:extLst>
              <a:ext uri="{FF2B5EF4-FFF2-40B4-BE49-F238E27FC236}">
                <a16:creationId xmlns:a16="http://schemas.microsoft.com/office/drawing/2014/main" id="{537CF767-84F6-F74F-7717-29463F2254F7}"/>
              </a:ext>
            </a:extLst>
          </p:cNvPr>
          <p:cNvSpPr txBox="1"/>
          <p:nvPr/>
        </p:nvSpPr>
        <p:spPr>
          <a:xfrm>
            <a:off x="228600" y="381000"/>
            <a:ext cx="8534400" cy="1200329"/>
          </a:xfrm>
          <a:prstGeom prst="rect">
            <a:avLst/>
          </a:prstGeom>
          <a:noFill/>
        </p:spPr>
        <p:txBody>
          <a:bodyPr wrap="square" rtlCol="0">
            <a:spAutoFit/>
          </a:bodyPr>
          <a:lstStyle/>
          <a:p>
            <a:r>
              <a:rPr lang="en-US" sz="2400" dirty="0">
                <a:latin typeface="+mj-lt"/>
              </a:rPr>
              <a:t>For example,   applying this analysis to </a:t>
            </a:r>
          </a:p>
          <a:p>
            <a:r>
              <a:rPr lang="en-US" sz="2400" dirty="0">
                <a:latin typeface="+mj-lt"/>
              </a:rPr>
              <a:t>Newton’s equation of motion for fluids:</a:t>
            </a:r>
          </a:p>
          <a:p>
            <a:pPr lvl="1"/>
            <a:r>
              <a:rPr lang="en-US" sz="2400" dirty="0">
                <a:latin typeface="+mj-lt"/>
              </a:rPr>
              <a:t> </a:t>
            </a:r>
          </a:p>
        </p:txBody>
      </p:sp>
      <p:graphicFrame>
        <p:nvGraphicFramePr>
          <p:cNvPr id="7" name="Object 6">
            <a:extLst>
              <a:ext uri="{FF2B5EF4-FFF2-40B4-BE49-F238E27FC236}">
                <a16:creationId xmlns:a16="http://schemas.microsoft.com/office/drawing/2014/main" id="{D12FA5B6-DD47-F6AF-323E-046490B20AF0}"/>
              </a:ext>
            </a:extLst>
          </p:cNvPr>
          <p:cNvGraphicFramePr>
            <a:graphicFrameLocks noChangeAspect="1"/>
          </p:cNvGraphicFramePr>
          <p:nvPr>
            <p:extLst>
              <p:ext uri="{D42A27DB-BD31-4B8C-83A1-F6EECF244321}">
                <p14:modId xmlns:p14="http://schemas.microsoft.com/office/powerpoint/2010/main" val="3507123905"/>
              </p:ext>
            </p:extLst>
          </p:nvPr>
        </p:nvGraphicFramePr>
        <p:xfrm>
          <a:off x="5562600" y="1344964"/>
          <a:ext cx="2919638" cy="2492374"/>
        </p:xfrm>
        <a:graphic>
          <a:graphicData uri="http://schemas.openxmlformats.org/presentationml/2006/ole">
            <mc:AlternateContent xmlns:mc="http://schemas.openxmlformats.org/markup-compatibility/2006">
              <mc:Choice xmlns:v="urn:schemas-microsoft-com:vml" Requires="v">
                <p:oleObj name="Equation" r:id="rId4" imgW="1041120" imgH="888840" progId="Equation.DSMT4">
                  <p:embed/>
                </p:oleObj>
              </mc:Choice>
              <mc:Fallback>
                <p:oleObj name="Equation" r:id="rId4" imgW="1041120" imgH="888840" progId="Equation.DSMT4">
                  <p:embed/>
                  <p:pic>
                    <p:nvPicPr>
                      <p:cNvPr id="7" name="Object 6">
                        <a:extLst>
                          <a:ext uri="{FF2B5EF4-FFF2-40B4-BE49-F238E27FC236}">
                            <a16:creationId xmlns:a16="http://schemas.microsoft.com/office/drawing/2014/main" id="{093B67DA-0BE8-4737-89C9-D4CE1091841A}"/>
                          </a:ext>
                        </a:extLst>
                      </p:cNvPr>
                      <p:cNvPicPr/>
                      <p:nvPr/>
                    </p:nvPicPr>
                    <p:blipFill>
                      <a:blip r:embed="rId5"/>
                      <a:stretch>
                        <a:fillRect/>
                      </a:stretch>
                    </p:blipFill>
                    <p:spPr>
                      <a:xfrm>
                        <a:off x="5562600" y="1344964"/>
                        <a:ext cx="2919638" cy="2492374"/>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37BE96B-926A-86E1-2EE8-73B780836F07}"/>
              </a:ext>
            </a:extLst>
          </p:cNvPr>
          <p:cNvGraphicFramePr>
            <a:graphicFrameLocks noChangeAspect="1"/>
          </p:cNvGraphicFramePr>
          <p:nvPr>
            <p:extLst>
              <p:ext uri="{D42A27DB-BD31-4B8C-83A1-F6EECF244321}">
                <p14:modId xmlns:p14="http://schemas.microsoft.com/office/powerpoint/2010/main" val="2919334299"/>
              </p:ext>
            </p:extLst>
          </p:nvPr>
        </p:nvGraphicFramePr>
        <p:xfrm>
          <a:off x="609600" y="4236192"/>
          <a:ext cx="6376156" cy="1076944"/>
        </p:xfrm>
        <a:graphic>
          <a:graphicData uri="http://schemas.openxmlformats.org/presentationml/2006/ole">
            <mc:AlternateContent xmlns:mc="http://schemas.openxmlformats.org/markup-compatibility/2006">
              <mc:Choice xmlns:v="urn:schemas-microsoft-com:vml" Requires="v">
                <p:oleObj name="Equation" r:id="rId6" imgW="3682800" imgH="622080" progId="Equation.DSMT4">
                  <p:embed/>
                </p:oleObj>
              </mc:Choice>
              <mc:Fallback>
                <p:oleObj name="Equation" r:id="rId6" imgW="3682800" imgH="622080" progId="Equation.DSMT4">
                  <p:embed/>
                  <p:pic>
                    <p:nvPicPr>
                      <p:cNvPr id="0" name=""/>
                      <p:cNvPicPr/>
                      <p:nvPr/>
                    </p:nvPicPr>
                    <p:blipFill>
                      <a:blip r:embed="rId7"/>
                      <a:stretch>
                        <a:fillRect/>
                      </a:stretch>
                    </p:blipFill>
                    <p:spPr>
                      <a:xfrm>
                        <a:off x="609600" y="4236192"/>
                        <a:ext cx="6376156" cy="1076944"/>
                      </a:xfrm>
                      <a:prstGeom prst="rect">
                        <a:avLst/>
                      </a:prstGeom>
                    </p:spPr>
                  </p:pic>
                </p:oleObj>
              </mc:Fallback>
            </mc:AlternateContent>
          </a:graphicData>
        </a:graphic>
      </p:graphicFrame>
    </p:spTree>
    <p:extLst>
      <p:ext uri="{BB962C8B-B14F-4D97-AF65-F5344CB8AC3E}">
        <p14:creationId xmlns:p14="http://schemas.microsoft.com/office/powerpoint/2010/main" val="5679221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18475</TotalTime>
  <Words>1150</Words>
  <Application>Microsoft Office PowerPoint</Application>
  <PresentationFormat>On-screen Show (4:3)</PresentationFormat>
  <Paragraphs>229</Paragraphs>
  <Slides>32</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3</vt:i4>
      </vt:variant>
      <vt:variant>
        <vt:lpstr>Slide Titles</vt:lpstr>
      </vt:variant>
      <vt:variant>
        <vt:i4>32</vt:i4>
      </vt:variant>
    </vt:vector>
  </HeadingPairs>
  <TitlesOfParts>
    <vt:vector size="40" baseType="lpstr">
      <vt:lpstr>Arial</vt:lpstr>
      <vt:lpstr>Calibri</vt:lpstr>
      <vt:lpstr>Symbol</vt:lpstr>
      <vt:lpstr>Office Theme</vt:lpstr>
      <vt:lpstr>Office Theme</vt:lpstr>
      <vt:lpstr>数式</vt:lpstr>
      <vt:lpstr>MathType 7.0 Equation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904</cp:revision>
  <cp:lastPrinted>2021-10-31T23:22:21Z</cp:lastPrinted>
  <dcterms:created xsi:type="dcterms:W3CDTF">2012-01-10T18:32:24Z</dcterms:created>
  <dcterms:modified xsi:type="dcterms:W3CDTF">2024-10-29T06:15:21Z</dcterms:modified>
</cp:coreProperties>
</file>