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54" r:id="rId3"/>
    <p:sldId id="405" r:id="rId4"/>
    <p:sldId id="419" r:id="rId5"/>
    <p:sldId id="420" r:id="rId6"/>
    <p:sldId id="421" r:id="rId7"/>
    <p:sldId id="422" r:id="rId8"/>
    <p:sldId id="423" r:id="rId9"/>
    <p:sldId id="431" r:id="rId10"/>
    <p:sldId id="411" r:id="rId11"/>
    <p:sldId id="410" r:id="rId12"/>
    <p:sldId id="415" r:id="rId13"/>
    <p:sldId id="432" r:id="rId14"/>
    <p:sldId id="426" r:id="rId15"/>
    <p:sldId id="414" r:id="rId16"/>
    <p:sldId id="427" r:id="rId17"/>
    <p:sldId id="428" r:id="rId18"/>
    <p:sldId id="429" r:id="rId19"/>
    <p:sldId id="430" r:id="rId20"/>
    <p:sldId id="413" r:id="rId21"/>
    <p:sldId id="424" r:id="rId22"/>
    <p:sldId id="425" r:id="rId23"/>
    <p:sldId id="433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83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-10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continue our discussion of hydrodynamics which is presented in Chapter 9 of your textbook.   The focus will be on treating the equations in the linear regime.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09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 ideal gas law with f representing the degrees of freedom.       It is convenient to replace the f with the gamma factor which can be measured experimentally.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66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85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air as the fluid near equilibrium with small fluctuations represented by the delta notation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99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 of the analysis reveal that beyond the linear approximation, the velocity of sound is highly non-linear.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01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22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time, we will consider wave solutions to the equations w/wo </a:t>
            </a:r>
            <a:r>
              <a:rPr lang="en-US"/>
              <a:t>boundary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33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basic equations of hydrodynamics.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59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13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97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95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81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356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 ideal gas law under isentropic conditions to derive the speed of sound.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25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s://www.engineeringtoolbox.com/specific-heat-capacity-gases-d_159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32.wmf"/><Relationship Id="rId7" Type="http://schemas.openxmlformats.org/officeDocument/2006/relationships/image" Target="../media/image34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49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36525"/>
            <a:ext cx="9067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29 -- Chap. 9 in F &amp; W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More hydrodynamics 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Newton’s laws for fluids and the continuity equation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Approximate solutions in the linear limit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Linear sound waves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5575"/>
              </p:ext>
            </p:extLst>
          </p:nvPr>
        </p:nvGraphicFramePr>
        <p:xfrm>
          <a:off x="904875" y="609600"/>
          <a:ext cx="7507288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82800" imgH="2603160" progId="Equation.DSMT4">
                  <p:embed/>
                </p:oleObj>
              </mc:Choice>
              <mc:Fallback>
                <p:oleObj name="Equation" r:id="rId3" imgW="3682800" imgH="260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609600"/>
                        <a:ext cx="7507288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82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464716"/>
              </p:ext>
            </p:extLst>
          </p:nvPr>
        </p:nvGraphicFramePr>
        <p:xfrm>
          <a:off x="832805" y="1066800"/>
          <a:ext cx="5410200" cy="1339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65360" imgH="660240" progId="Equation.3">
                  <p:embed/>
                </p:oleObj>
              </mc:Choice>
              <mc:Fallback>
                <p:oleObj name="数式" r:id="rId3" imgW="2565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805" y="1066800"/>
                        <a:ext cx="5410200" cy="13399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681073"/>
              </p:ext>
            </p:extLst>
          </p:nvPr>
        </p:nvGraphicFramePr>
        <p:xfrm>
          <a:off x="838200" y="2329011"/>
          <a:ext cx="6127062" cy="412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09600" imgH="2108160" progId="Equation.DSMT4">
                  <p:embed/>
                </p:oleObj>
              </mc:Choice>
              <mc:Fallback>
                <p:oleObj name="Equation" r:id="rId5" imgW="3009600" imgH="2108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29011"/>
                        <a:ext cx="6127062" cy="412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71BCCB3-2317-D532-1777-7C8C930F5C4A}"/>
              </a:ext>
            </a:extLst>
          </p:cNvPr>
          <p:cNvSpPr txBox="1"/>
          <p:nvPr/>
        </p:nvSpPr>
        <p:spPr>
          <a:xfrm>
            <a:off x="152400" y="136525"/>
            <a:ext cx="7239000" cy="473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732E940-157B-0C75-4C2D-65E0369352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662513"/>
              </p:ext>
            </p:extLst>
          </p:nvPr>
        </p:nvGraphicFramePr>
        <p:xfrm>
          <a:off x="2590800" y="84291"/>
          <a:ext cx="555148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806560" imgH="431640" progId="Equation.DSMT4">
                  <p:embed/>
                </p:oleObj>
              </mc:Choice>
              <mc:Fallback>
                <p:oleObj name="Equation" r:id="rId7" imgW="28065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90800" y="84291"/>
                        <a:ext cx="5551488" cy="85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80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19DA43-22FD-4376-A9BD-8378B262F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46438E-0274-4D61-B26A-7248BF8AA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B8323-AE9D-493E-B37A-D0B1958CD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BAB7C2-FE76-47E0-862B-CA2F1AEB8573}"/>
              </a:ext>
            </a:extLst>
          </p:cNvPr>
          <p:cNvSpPr txBox="1"/>
          <p:nvPr/>
        </p:nvSpPr>
        <p:spPr>
          <a:xfrm>
            <a:off x="6096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C4F4474-A2E0-46A8-A392-F500E40C4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642078"/>
              </p:ext>
            </p:extLst>
          </p:nvPr>
        </p:nvGraphicFramePr>
        <p:xfrm>
          <a:off x="152400" y="762000"/>
          <a:ext cx="8774113" cy="258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68680" imgH="1091880" progId="Equation.DSMT4">
                  <p:embed/>
                </p:oleObj>
              </mc:Choice>
              <mc:Fallback>
                <p:oleObj name="Equation" r:id="rId3" imgW="3568680" imgH="1091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0"/>
                        <a:ext cx="8774113" cy="258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3766C3F-844B-4CCC-BAAD-D5A5AB341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4451"/>
              </p:ext>
            </p:extLst>
          </p:nvPr>
        </p:nvGraphicFramePr>
        <p:xfrm>
          <a:off x="1066800" y="4038600"/>
          <a:ext cx="60960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8170908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22881496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743965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+mn-lt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Symbol" panose="05050102010706020507" pitchFamily="18" charset="2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565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Spherical</a:t>
                      </a:r>
                      <a:r>
                        <a:rPr lang="en-US" sz="2400" baseline="0" dirty="0">
                          <a:latin typeface="+mn-lt"/>
                        </a:rPr>
                        <a:t> atom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1.66667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233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Diatomic molecule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n-lt"/>
                        </a:rPr>
                        <a:t>1.40000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6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8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25F40F-3960-0CAF-3E8D-13FCEDEC2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8A2254-829A-A922-10DE-1A455D4D0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34332-3BA0-3758-FFF4-DF29A416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0BCE7F-E639-1C33-D967-25710590B15D}"/>
              </a:ext>
            </a:extLst>
          </p:cNvPr>
          <p:cNvSpPr txBox="1"/>
          <p:nvPr/>
        </p:nvSpPr>
        <p:spPr>
          <a:xfrm>
            <a:off x="141342" y="132060"/>
            <a:ext cx="90026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Tables of specific hear ratios –</a:t>
            </a:r>
          </a:p>
          <a:p>
            <a:r>
              <a:rPr lang="en-US" dirty="0">
                <a:latin typeface="+mj-lt"/>
                <a:hlinkClick r:id="rId2"/>
              </a:rPr>
              <a:t>https://www.engineeringtoolbox.com/specific-heat-capacity-gases-d_159.html</a:t>
            </a:r>
            <a:endParaRPr lang="en-US" dirty="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C8224B-0E3D-9AD2-F525-63F47C222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101973"/>
            <a:ext cx="2982857" cy="53045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096CA8-9600-90A0-5435-F13E5590C4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4159" y="1066800"/>
            <a:ext cx="1724063" cy="523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54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E91A72-10AD-355D-9BE4-B3E000CF6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90D93F-D168-E815-4E74-29C99D12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DF29E-0149-0DFD-B4F5-40B5E0944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53B82F-E3CF-5EB8-56CF-58CF2CE7D0E9}"/>
              </a:ext>
            </a:extLst>
          </p:cNvPr>
          <p:cNvSpPr txBox="1"/>
          <p:nvPr/>
        </p:nvSpPr>
        <p:spPr>
          <a:xfrm>
            <a:off x="152400" y="54672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Back to analyzing the fluid mechanics equations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EFBC28B-36E7-8D0C-69E2-C7CB1E15C9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263296"/>
              </p:ext>
            </p:extLst>
          </p:nvPr>
        </p:nvGraphicFramePr>
        <p:xfrm>
          <a:off x="309562" y="690962"/>
          <a:ext cx="4562475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54000" imgH="457200" progId="Equation.DSMT4">
                  <p:embed/>
                </p:oleObj>
              </mc:Choice>
              <mc:Fallback>
                <p:oleObj name="Equation" r:id="rId2" imgW="1854000" imgH="457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AEB862B-A047-404D-8F6B-A91B2447F9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" y="690962"/>
                        <a:ext cx="4562475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98BE878-C104-F95E-E1A0-A2A062902210}"/>
              </a:ext>
            </a:extLst>
          </p:cNvPr>
          <p:cNvSpPr txBox="1"/>
          <p:nvPr/>
        </p:nvSpPr>
        <p:spPr>
          <a:xfrm>
            <a:off x="5486400" y="816006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isentropic and irrotational fluid.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3C08AAF-D18F-EF1B-1E07-AA3E6D3B60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131135"/>
              </p:ext>
            </p:extLst>
          </p:nvPr>
        </p:nvGraphicFramePr>
        <p:xfrm>
          <a:off x="309562" y="1874243"/>
          <a:ext cx="75565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73320" imgH="660240" progId="Equation.DSMT4">
                  <p:embed/>
                </p:oleObj>
              </mc:Choice>
              <mc:Fallback>
                <p:oleObj name="Equation" r:id="rId4" imgW="3073320" imgH="6602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" y="1874243"/>
                        <a:ext cx="755650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64582FC-B26B-AA52-4B06-4897A0AE14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281000"/>
              </p:ext>
            </p:extLst>
          </p:nvPr>
        </p:nvGraphicFramePr>
        <p:xfrm>
          <a:off x="305596" y="3271671"/>
          <a:ext cx="6514304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09680" imgH="457200" progId="Equation.DSMT4">
                  <p:embed/>
                </p:oleObj>
              </mc:Choice>
              <mc:Fallback>
                <p:oleObj name="Equation" r:id="rId6" imgW="2209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5596" y="3271671"/>
                        <a:ext cx="6514304" cy="1347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427BC30-37D8-8983-1731-49CF384C81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173377"/>
              </p:ext>
            </p:extLst>
          </p:nvPr>
        </p:nvGraphicFramePr>
        <p:xfrm>
          <a:off x="502383" y="4761806"/>
          <a:ext cx="6050817" cy="1452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39800" imgH="609480" progId="Equation.DSMT4">
                  <p:embed/>
                </p:oleObj>
              </mc:Choice>
              <mc:Fallback>
                <p:oleObj name="Equation" r:id="rId8" imgW="253980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2383" y="4761806"/>
                        <a:ext cx="6050817" cy="1452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9925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370891-0F1A-4F5B-9DD0-5E45E2EB7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3E86D-8621-472E-A4D1-7C51F1FC0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47175-BFE4-4227-A463-E40D35CE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828359-A517-4E92-9FC6-9425751417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303535"/>
              </p:ext>
            </p:extLst>
          </p:nvPr>
        </p:nvGraphicFramePr>
        <p:xfrm>
          <a:off x="709613" y="1295400"/>
          <a:ext cx="3082925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18960" imgH="1143000" progId="Equation.DSMT4">
                  <p:embed/>
                </p:oleObj>
              </mc:Choice>
              <mc:Fallback>
                <p:oleObj name="Equation" r:id="rId3" imgW="1218960" imgH="11430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1295400"/>
                        <a:ext cx="3082925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C2A85C-B6D9-4D6D-8BA6-909D9EE1F7FD}"/>
              </a:ext>
            </a:extLst>
          </p:cNvPr>
          <p:cNvSpPr txBox="1"/>
          <p:nvPr/>
        </p:nvSpPr>
        <p:spPr>
          <a:xfrm>
            <a:off x="457200" y="304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the fluid to be air near equilibrium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582EC6C-27EB-4D57-921A-99FED76E6E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850802"/>
              </p:ext>
            </p:extLst>
          </p:nvPr>
        </p:nvGraphicFramePr>
        <p:xfrm>
          <a:off x="4035425" y="1427171"/>
          <a:ext cx="50355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23800" imgH="914400" progId="Equation.DSMT4">
                  <p:embed/>
                </p:oleObj>
              </mc:Choice>
              <mc:Fallback>
                <p:oleObj name="Equation" r:id="rId5" imgW="232380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35425" y="1427171"/>
                        <a:ext cx="5035550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A3AA160-71BA-9DB8-B677-1FA4784905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235072"/>
              </p:ext>
            </p:extLst>
          </p:nvPr>
        </p:nvGraphicFramePr>
        <p:xfrm>
          <a:off x="709613" y="4012805"/>
          <a:ext cx="5993126" cy="1239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09680" imgH="457200" progId="Equation.DSMT4">
                  <p:embed/>
                </p:oleObj>
              </mc:Choice>
              <mc:Fallback>
                <p:oleObj name="Equation" r:id="rId7" imgW="2209680" imgH="4572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64582FC-B26B-AA52-4B06-4897A0AE14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9613" y="4012805"/>
                        <a:ext cx="5993126" cy="1239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20BBAD7-F8D9-0894-5988-1484A32F28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705376"/>
              </p:ext>
            </p:extLst>
          </p:nvPr>
        </p:nvGraphicFramePr>
        <p:xfrm>
          <a:off x="833135" y="5282905"/>
          <a:ext cx="29051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18960" imgH="393480" progId="Equation.DSMT4">
                  <p:embed/>
                </p:oleObj>
              </mc:Choice>
              <mc:Fallback>
                <p:oleObj name="Equation" r:id="rId9" imgW="1218960" imgH="393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427BC30-37D8-8983-1731-49CF384C81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3135" y="5282905"/>
                        <a:ext cx="2905125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744C9475-72CD-D28A-FB4E-CD4736F30E02}"/>
              </a:ext>
            </a:extLst>
          </p:cNvPr>
          <p:cNvGrpSpPr/>
          <p:nvPr/>
        </p:nvGrpSpPr>
        <p:grpSpPr>
          <a:xfrm>
            <a:off x="3524408" y="3677072"/>
            <a:ext cx="2327400" cy="1370169"/>
            <a:chOff x="3524408" y="3677072"/>
            <a:chExt cx="2327400" cy="1370169"/>
          </a:xfrm>
        </p:grpSpPr>
        <p:sp>
          <p:nvSpPr>
            <p:cNvPr id="10" name="Arrow: Up 9">
              <a:extLst>
                <a:ext uri="{FF2B5EF4-FFF2-40B4-BE49-F238E27FC236}">
                  <a16:creationId xmlns:a16="http://schemas.microsoft.com/office/drawing/2014/main" id="{E9A90872-F02A-CF20-CCA9-119F6A3CE5F6}"/>
                </a:ext>
              </a:extLst>
            </p:cNvPr>
            <p:cNvSpPr/>
            <p:nvPr/>
          </p:nvSpPr>
          <p:spPr>
            <a:xfrm rot="1974501">
              <a:off x="3524408" y="4168174"/>
              <a:ext cx="363538" cy="863995"/>
            </a:xfrm>
            <a:prstGeom prst="upArrow">
              <a:avLst/>
            </a:prstGeom>
            <a:solidFill>
              <a:srgbClr val="92D050">
                <a:alpha val="38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Up 10">
              <a:extLst>
                <a:ext uri="{FF2B5EF4-FFF2-40B4-BE49-F238E27FC236}">
                  <a16:creationId xmlns:a16="http://schemas.microsoft.com/office/drawing/2014/main" id="{CC875345-AF5C-0BC0-9159-7BE4D13A4C38}"/>
                </a:ext>
              </a:extLst>
            </p:cNvPr>
            <p:cNvSpPr/>
            <p:nvPr/>
          </p:nvSpPr>
          <p:spPr>
            <a:xfrm rot="1974501">
              <a:off x="4299020" y="4183246"/>
              <a:ext cx="363538" cy="863995"/>
            </a:xfrm>
            <a:prstGeom prst="upArrow">
              <a:avLst/>
            </a:prstGeom>
            <a:solidFill>
              <a:srgbClr val="92D050">
                <a:alpha val="38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26A39F9-17E3-8B0E-EDD5-6014CB7C4DC2}"/>
                </a:ext>
              </a:extLst>
            </p:cNvPr>
            <p:cNvSpPr txBox="1"/>
            <p:nvPr/>
          </p:nvSpPr>
          <p:spPr>
            <a:xfrm>
              <a:off x="3718208" y="3677072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=0     =0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534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2EDB6-7B8C-83AB-4E65-01EC022CB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7C2AB-C161-0D67-4A12-AC79C34C6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99B21-78AE-0644-C88B-03F2E526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532E331-F0A3-C2AB-B111-213107600D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810291"/>
              </p:ext>
            </p:extLst>
          </p:nvPr>
        </p:nvGraphicFramePr>
        <p:xfrm>
          <a:off x="160822" y="661830"/>
          <a:ext cx="4189413" cy="198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79560" imgH="888840" progId="Equation.DSMT4">
                  <p:embed/>
                </p:oleObj>
              </mc:Choice>
              <mc:Fallback>
                <p:oleObj name="Equation" r:id="rId2" imgW="1879560" imgH="8888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A3AA160-71BA-9DB8-B677-1FA4784905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0822" y="661830"/>
                        <a:ext cx="4189413" cy="1982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19195A7-2C1C-A0CE-D744-6F37A0248139}"/>
              </a:ext>
            </a:extLst>
          </p:cNvPr>
          <p:cNvSpPr txBox="1"/>
          <p:nvPr/>
        </p:nvSpPr>
        <p:spPr>
          <a:xfrm>
            <a:off x="190500" y="133348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Linearized equations near equilibrium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D155170-8BFE-0E04-E7AE-FCFC2A2338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252092"/>
              </p:ext>
            </p:extLst>
          </p:nvPr>
        </p:nvGraphicFramePr>
        <p:xfrm>
          <a:off x="4972050" y="636588"/>
          <a:ext cx="370205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01720" imgH="482400" progId="Equation.DSMT4">
                  <p:embed/>
                </p:oleObj>
              </mc:Choice>
              <mc:Fallback>
                <p:oleObj name="Equation" r:id="rId4" imgW="17017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72050" y="636588"/>
                        <a:ext cx="3702050" cy="1049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rrow: Right 10">
            <a:extLst>
              <a:ext uri="{FF2B5EF4-FFF2-40B4-BE49-F238E27FC236}">
                <a16:creationId xmlns:a16="http://schemas.microsoft.com/office/drawing/2014/main" id="{8567A242-CC7A-7386-8C9E-6A477224C0BA}"/>
              </a:ext>
            </a:extLst>
          </p:cNvPr>
          <p:cNvSpPr/>
          <p:nvPr/>
        </p:nvSpPr>
        <p:spPr>
          <a:xfrm>
            <a:off x="4533106" y="955526"/>
            <a:ext cx="152400" cy="493861"/>
          </a:xfrm>
          <a:prstGeom prst="rightArrow">
            <a:avLst/>
          </a:prstGeom>
          <a:solidFill>
            <a:srgbClr val="FFFF00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5805C534-93E7-FB93-7036-D1877099C6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973788"/>
              </p:ext>
            </p:extLst>
          </p:nvPr>
        </p:nvGraphicFramePr>
        <p:xfrm>
          <a:off x="131144" y="2617944"/>
          <a:ext cx="8396288" cy="27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06480" imgH="1193760" progId="Equation.DSMT4">
                  <p:embed/>
                </p:oleObj>
              </mc:Choice>
              <mc:Fallback>
                <p:oleObj name="Equation" r:id="rId6" imgW="360648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1144" y="2617944"/>
                        <a:ext cx="8396288" cy="2779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Right 5">
            <a:extLst>
              <a:ext uri="{FF2B5EF4-FFF2-40B4-BE49-F238E27FC236}">
                <a16:creationId xmlns:a16="http://schemas.microsoft.com/office/drawing/2014/main" id="{CC265923-01F7-B6C5-4BA6-E4AF330D1D9D}"/>
              </a:ext>
            </a:extLst>
          </p:cNvPr>
          <p:cNvSpPr/>
          <p:nvPr/>
        </p:nvSpPr>
        <p:spPr>
          <a:xfrm>
            <a:off x="2895600" y="3620939"/>
            <a:ext cx="152400" cy="493861"/>
          </a:xfrm>
          <a:prstGeom prst="rightArrow">
            <a:avLst/>
          </a:prstGeom>
          <a:solidFill>
            <a:srgbClr val="FFFF00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B8F76E9-2944-C96C-3FBB-870163D10C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92530"/>
              </p:ext>
            </p:extLst>
          </p:nvPr>
        </p:nvGraphicFramePr>
        <p:xfrm>
          <a:off x="190500" y="4906756"/>
          <a:ext cx="6764124" cy="1570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844720" imgH="660240" progId="Equation.DSMT4">
                  <p:embed/>
                </p:oleObj>
              </mc:Choice>
              <mc:Fallback>
                <p:oleObj name="Equation" r:id="rId8" imgW="28447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0500" y="4906756"/>
                        <a:ext cx="6764124" cy="1570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9347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673658-9A6F-0A46-1F46-38C6BF56E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08B77D-6752-2217-68BB-C9CDE1EC8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14B11-A0CF-CA72-2212-658D4E856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7D8C422-8EC7-CBE4-1B9D-7D7E11CEB8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328974"/>
              </p:ext>
            </p:extLst>
          </p:nvPr>
        </p:nvGraphicFramePr>
        <p:xfrm>
          <a:off x="533400" y="593852"/>
          <a:ext cx="6934200" cy="5670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16040" imgH="2793960" progId="Equation.DSMT4">
                  <p:embed/>
                </p:oleObj>
              </mc:Choice>
              <mc:Fallback>
                <p:oleObj name="Equation" r:id="rId2" imgW="3416040" imgH="2793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3400" y="593852"/>
                        <a:ext cx="6934200" cy="5670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819215E-AF0B-0DF6-77AA-C0D9E81248C3}"/>
              </a:ext>
            </a:extLst>
          </p:cNvPr>
          <p:cNvSpPr/>
          <p:nvPr/>
        </p:nvSpPr>
        <p:spPr>
          <a:xfrm>
            <a:off x="457200" y="2057400"/>
            <a:ext cx="2895600" cy="990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6B8C8E-4EDD-52BD-9510-2248E7363C42}"/>
              </a:ext>
            </a:extLst>
          </p:cNvPr>
          <p:cNvSpPr/>
          <p:nvPr/>
        </p:nvSpPr>
        <p:spPr>
          <a:xfrm>
            <a:off x="381000" y="5319649"/>
            <a:ext cx="2895600" cy="990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4A47B9-3A0A-C078-0E26-BF8FED31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E9800E-2C10-9D4F-7CA0-41079CF0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669D3-33DD-BF7A-D219-8D97CA52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322632-8D44-6360-0214-46790797D821}"/>
              </a:ext>
            </a:extLst>
          </p:cNvPr>
          <p:cNvSpPr txBox="1"/>
          <p:nvPr/>
        </p:nvSpPr>
        <p:spPr>
          <a:xfrm>
            <a:off x="304800" y="3048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Have we seen these equations before?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259AA7B-DDAA-0CDC-3E80-8F32753DAC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563003"/>
              </p:ext>
            </p:extLst>
          </p:nvPr>
        </p:nvGraphicFramePr>
        <p:xfrm>
          <a:off x="1248878" y="609600"/>
          <a:ext cx="6421438" cy="544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17360" imgH="1625400" progId="Equation.DSMT4">
                  <p:embed/>
                </p:oleObj>
              </mc:Choice>
              <mc:Fallback>
                <p:oleObj name="Equation" r:id="rId2" imgW="191736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48878" y="609600"/>
                        <a:ext cx="6421438" cy="544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036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9792D-41D4-2A80-1D1C-46A672B86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937467-8C21-51C5-FB5E-40BF18AB3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5E4521-153E-5C32-FC97-49E3218E9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6C160A6-9BC7-A69B-E0C2-960BBA2627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155468"/>
              </p:ext>
            </p:extLst>
          </p:nvPr>
        </p:nvGraphicFramePr>
        <p:xfrm>
          <a:off x="762000" y="838200"/>
          <a:ext cx="7360458" cy="327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22560" imgH="1346040" progId="Equation.DSMT4">
                  <p:embed/>
                </p:oleObj>
              </mc:Choice>
              <mc:Fallback>
                <p:oleObj name="Equation" r:id="rId2" imgW="302256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2000" y="838200"/>
                        <a:ext cx="7360458" cy="3278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229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B807B5-68A8-0F78-E0B2-AF634A23A1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"/>
            <a:ext cx="9314356" cy="28956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93D7AD1-0B1A-B9AB-30B1-E36F59E15507}"/>
              </a:ext>
            </a:extLst>
          </p:cNvPr>
          <p:cNvSpPr/>
          <p:nvPr/>
        </p:nvSpPr>
        <p:spPr>
          <a:xfrm>
            <a:off x="152400" y="2133600"/>
            <a:ext cx="8991600" cy="304800"/>
          </a:xfrm>
          <a:prstGeom prst="rect">
            <a:avLst/>
          </a:prstGeom>
          <a:solidFill>
            <a:srgbClr val="00B05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57B8C4-2419-1646-A294-30BE581DED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3460635"/>
            <a:ext cx="8763000" cy="290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052657"/>
              </p:ext>
            </p:extLst>
          </p:nvPr>
        </p:nvGraphicFramePr>
        <p:xfrm>
          <a:off x="84137" y="2362293"/>
          <a:ext cx="9059863" cy="354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82800" imgH="1498320" progId="Equation.DSMT4">
                  <p:embed/>
                </p:oleObj>
              </mc:Choice>
              <mc:Fallback>
                <p:oleObj name="Equation" r:id="rId3" imgW="368280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" y="2362293"/>
                        <a:ext cx="9059863" cy="354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7096989-AA61-478E-B700-7BABD00BB6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271420"/>
              </p:ext>
            </p:extLst>
          </p:nvPr>
        </p:nvGraphicFramePr>
        <p:xfrm>
          <a:off x="228600" y="304800"/>
          <a:ext cx="8102679" cy="160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35080" imgH="736560" progId="Equation.DSMT4">
                  <p:embed/>
                </p:oleObj>
              </mc:Choice>
              <mc:Fallback>
                <p:oleObj name="Equation" r:id="rId5" imgW="3835080" imgH="736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8102679" cy="160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540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36C62C-C8E2-4369-AC1F-685D03021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6F5BC1-F021-472A-BD6C-993E70EEB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9F69E-2F6D-4351-8139-4B962E88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194D24-0FA0-49A7-A598-BB99082ADDA1}"/>
              </a:ext>
            </a:extLst>
          </p:cNvPr>
          <p:cNvSpPr txBox="1"/>
          <p:nvPr/>
        </p:nvSpPr>
        <p:spPr>
          <a:xfrm>
            <a:off x="304800" y="152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linearized hydrodynamic equations for isentropic fluid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FC54955-F85A-4DB7-A371-2F80B61170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34512"/>
              </p:ext>
            </p:extLst>
          </p:nvPr>
        </p:nvGraphicFramePr>
        <p:xfrm>
          <a:off x="318247" y="1110823"/>
          <a:ext cx="5062537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57400" imgH="406080" progId="Equation.DSMT4">
                  <p:embed/>
                </p:oleObj>
              </mc:Choice>
              <mc:Fallback>
                <p:oleObj name="Equation" r:id="rId3" imgW="2057400" imgH="4060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47" y="1110823"/>
                        <a:ext cx="5062537" cy="96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B6AD525-09E2-48D1-BD30-422E926EB0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358003"/>
              </p:ext>
            </p:extLst>
          </p:nvPr>
        </p:nvGraphicFramePr>
        <p:xfrm>
          <a:off x="2876409" y="1642140"/>
          <a:ext cx="5122862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82600" imgH="495000" progId="Equation.DSMT4">
                  <p:embed/>
                </p:oleObj>
              </mc:Choice>
              <mc:Fallback>
                <p:oleObj name="Equation" r:id="rId5" imgW="2082600" imgH="4950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409" y="1642140"/>
                        <a:ext cx="5122862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E4E0581-A741-4152-A0FE-75FF35E48A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531268"/>
              </p:ext>
            </p:extLst>
          </p:nvPr>
        </p:nvGraphicFramePr>
        <p:xfrm>
          <a:off x="152400" y="3304173"/>
          <a:ext cx="8185151" cy="198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327120" imgH="838080" progId="Equation.DSMT4">
                  <p:embed/>
                </p:oleObj>
              </mc:Choice>
              <mc:Fallback>
                <p:oleObj name="Equation" r:id="rId7" imgW="3327120" imgH="8380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04173"/>
                        <a:ext cx="8185151" cy="198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942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037473"/>
              </p:ext>
            </p:extLst>
          </p:nvPr>
        </p:nvGraphicFramePr>
        <p:xfrm>
          <a:off x="457200" y="116682"/>
          <a:ext cx="74041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09600" imgH="1320480" progId="Equation.DSMT4">
                  <p:embed/>
                </p:oleObj>
              </mc:Choice>
              <mc:Fallback>
                <p:oleObj name="Equation" r:id="rId3" imgW="3009600" imgH="1320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6682"/>
                        <a:ext cx="740410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6492" y="3429000"/>
          <a:ext cx="8360033" cy="288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71920" imgH="1930320" progId="Equation.DSMT4">
                  <p:embed/>
                </p:oleObj>
              </mc:Choice>
              <mc:Fallback>
                <p:oleObj name="Equation" r:id="rId5" imgW="5371920" imgH="19303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92" y="3429000"/>
                        <a:ext cx="8360033" cy="288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298246"/>
              </p:ext>
            </p:extLst>
          </p:nvPr>
        </p:nvGraphicFramePr>
        <p:xfrm>
          <a:off x="4554538" y="528638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98320" imgH="1066680" progId="Equation.DSMT4">
                  <p:embed/>
                </p:oleObj>
              </mc:Choice>
              <mc:Fallback>
                <p:oleObj name="Equation" r:id="rId7" imgW="1498320" imgH="10666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528638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015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3B4EC1-F886-C180-5A47-CB5449149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2F6C1-010B-A042-79AF-F6750F011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F42A5-C2B5-5B4C-4D1A-5A8D41BA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37B653-7EE3-83A7-D8A7-F8CC522A5191}"/>
              </a:ext>
            </a:extLst>
          </p:cNvPr>
          <p:cNvSpPr txBox="1"/>
          <p:nvPr/>
        </p:nvSpPr>
        <p:spPr>
          <a:xfrm>
            <a:off x="1066800" y="257046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Time harmonic standing waves in a pipe</a:t>
            </a:r>
          </a:p>
        </p:txBody>
      </p:sp>
      <p:sp>
        <p:nvSpPr>
          <p:cNvPr id="6" name="Can 5">
            <a:extLst>
              <a:ext uri="{FF2B5EF4-FFF2-40B4-BE49-F238E27FC236}">
                <a16:creationId xmlns:a16="http://schemas.microsoft.com/office/drawing/2014/main" id="{EFF6727E-118F-81DD-BDFA-5E3D76E5CA1F}"/>
              </a:ext>
            </a:extLst>
          </p:cNvPr>
          <p:cNvSpPr/>
          <p:nvPr/>
        </p:nvSpPr>
        <p:spPr>
          <a:xfrm>
            <a:off x="914400" y="3200400"/>
            <a:ext cx="914400" cy="3124200"/>
          </a:xfrm>
          <a:prstGeom prst="can">
            <a:avLst>
              <a:gd name="adj" fmla="val 43182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5ECF7F1B-C9BA-0B81-8853-DC04D1B7569D}"/>
              </a:ext>
            </a:extLst>
          </p:cNvPr>
          <p:cNvSpPr/>
          <p:nvPr/>
        </p:nvSpPr>
        <p:spPr>
          <a:xfrm>
            <a:off x="381000" y="3429000"/>
            <a:ext cx="457200" cy="2743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360FB8-8FF2-6E52-CA75-09DA9511BAB2}"/>
              </a:ext>
            </a:extLst>
          </p:cNvPr>
          <p:cNvSpPr txBox="1"/>
          <p:nvPr/>
        </p:nvSpPr>
        <p:spPr>
          <a:xfrm>
            <a:off x="76200" y="4648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65F660A-B97D-EF30-409F-B2338B0F402A}"/>
              </a:ext>
            </a:extLst>
          </p:cNvPr>
          <p:cNvCxnSpPr/>
          <p:nvPr/>
        </p:nvCxnSpPr>
        <p:spPr>
          <a:xfrm>
            <a:off x="1371600" y="3429000"/>
            <a:ext cx="3048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DCCEF27-7F69-F669-A14F-EC9F7448A02D}"/>
              </a:ext>
            </a:extLst>
          </p:cNvPr>
          <p:cNvSpPr txBox="1"/>
          <p:nvPr/>
        </p:nvSpPr>
        <p:spPr>
          <a:xfrm>
            <a:off x="1447800" y="3124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B38133B9-38D1-E0AB-529A-E00992F8BB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808243"/>
              </p:ext>
            </p:extLst>
          </p:nvPr>
        </p:nvGraphicFramePr>
        <p:xfrm>
          <a:off x="2492188" y="3038213"/>
          <a:ext cx="35052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104840" imgH="419040" progId="Equation.3">
                  <p:embed/>
                </p:oleObj>
              </mc:Choice>
              <mc:Fallback>
                <p:oleObj name="数式" r:id="rId2" imgW="1104840" imgH="419040" progId="Equation.3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188" y="3038213"/>
                        <a:ext cx="3505200" cy="1279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B5198971-339D-8ACC-7A61-F73CCE3509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972448"/>
              </p:ext>
            </p:extLst>
          </p:nvPr>
        </p:nvGraphicFramePr>
        <p:xfrm>
          <a:off x="2819400" y="4343400"/>
          <a:ext cx="4373562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90640" imgH="850680" progId="Equation.DSMT4">
                  <p:embed/>
                </p:oleObj>
              </mc:Choice>
              <mc:Fallback>
                <p:oleObj name="Equation" r:id="rId4" imgW="1790640" imgH="8506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343400"/>
                        <a:ext cx="4373562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55B6B39-3740-F318-8F5D-91C1514216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725523"/>
              </p:ext>
            </p:extLst>
          </p:nvPr>
        </p:nvGraphicFramePr>
        <p:xfrm>
          <a:off x="381000" y="150527"/>
          <a:ext cx="7002014" cy="2408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59320" imgH="1917360" progId="Equation.DSMT4">
                  <p:embed/>
                </p:oleObj>
              </mc:Choice>
              <mc:Fallback>
                <p:oleObj name="Equation" r:id="rId6" imgW="5359320" imgH="19173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0258871E-E385-4A6C-95D4-979FBF9FCD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0527"/>
                        <a:ext cx="7002014" cy="24089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757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3513" y="167629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the basic equations of hydrodynamics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65305"/>
              </p:ext>
            </p:extLst>
          </p:nvPr>
        </p:nvGraphicFramePr>
        <p:xfrm>
          <a:off x="609600" y="2383270"/>
          <a:ext cx="7718426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36680" imgH="1041120" progId="Equation.DSMT4">
                  <p:embed/>
                </p:oleObj>
              </mc:Choice>
              <mc:Fallback>
                <p:oleObj name="Equation" r:id="rId3" imgW="313668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83270"/>
                        <a:ext cx="7718426" cy="246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120917A-BA34-489A-B3A8-74BFBD7916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340783"/>
              </p:ext>
            </p:extLst>
          </p:nvPr>
        </p:nvGraphicFramePr>
        <p:xfrm>
          <a:off x="762001" y="760016"/>
          <a:ext cx="5943600" cy="181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58920" imgH="660240" progId="Equation.DSMT4">
                  <p:embed/>
                </p:oleObj>
              </mc:Choice>
              <mc:Fallback>
                <p:oleObj name="Equation" r:id="rId5" imgW="21589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1" y="760016"/>
                        <a:ext cx="5943600" cy="181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53F5479-0E5D-447A-A300-76E7A9067082}"/>
              </a:ext>
            </a:extLst>
          </p:cNvPr>
          <p:cNvSpPr txBox="1"/>
          <p:nvPr/>
        </p:nvSpPr>
        <p:spPr>
          <a:xfrm>
            <a:off x="609600" y="4933819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+ relationships among the variables due to principles of thermodynamics due to the particular fluid   (In fact, we will focus on an ideal gas.)</a:t>
            </a:r>
          </a:p>
        </p:txBody>
      </p:sp>
    </p:spTree>
    <p:extLst>
      <p:ext uri="{BB962C8B-B14F-4D97-AF65-F5344CB8AC3E}">
        <p14:creationId xmlns:p14="http://schemas.microsoft.com/office/powerpoint/2010/main" val="97019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FE357F-8BA3-4CD7-9B96-13E504B4F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817A46-9F49-4243-B702-63EE353D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03D2E-07CA-450F-80A0-3939DEBD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E89F9A-A8A6-4C88-B579-6C75381E43F6}"/>
              </a:ext>
            </a:extLst>
          </p:cNvPr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-- isentropic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241AF63-78C8-40A9-A556-D973955702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199561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361960" imgH="419040" progId="Equation.3">
                  <p:embed/>
                </p:oleObj>
              </mc:Choice>
              <mc:Fallback>
                <p:oleObj name="数式" r:id="rId3" imgW="2361960" imgH="4190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F55A98C-7020-419D-8A72-E8365334C4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251630"/>
              </p:ext>
            </p:extLst>
          </p:nvPr>
        </p:nvGraphicFramePr>
        <p:xfrm>
          <a:off x="572634" y="3982340"/>
          <a:ext cx="7069137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58840" imgH="888840" progId="Equation.DSMT4">
                  <p:embed/>
                </p:oleObj>
              </mc:Choice>
              <mc:Fallback>
                <p:oleObj name="Equation" r:id="rId5" imgW="2958840" imgH="888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34" y="3982340"/>
                        <a:ext cx="7069137" cy="210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380FCD4-AE8D-45DD-BB10-5B6E3697CB3B}"/>
              </a:ext>
            </a:extLst>
          </p:cNvPr>
          <p:cNvSpPr txBox="1"/>
          <p:nvPr/>
        </p:nvSpPr>
        <p:spPr>
          <a:xfrm>
            <a:off x="533400" y="18288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relationships  among the variables apply, depending on the fluid material and on thermodynamics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At the moment we are interested in the case where there is no heat exchange.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B0A1CF-4286-4B2C-B882-B8A98311CBE0}"/>
              </a:ext>
            </a:extLst>
          </p:cNvPr>
          <p:cNvSpPr txBox="1"/>
          <p:nvPr/>
        </p:nvSpPr>
        <p:spPr>
          <a:xfrm>
            <a:off x="4191000" y="56388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i="1" dirty="0">
                <a:latin typeface="+mj-lt"/>
              </a:rPr>
              <a:t>W</a:t>
            </a:r>
            <a:r>
              <a:rPr lang="en-US" sz="2400" dirty="0">
                <a:latin typeface="+mj-lt"/>
              </a:rPr>
              <a:t> == work</a:t>
            </a:r>
          </a:p>
          <a:p>
            <a:r>
              <a:rPr lang="en-US" sz="2400" dirty="0">
                <a:latin typeface="+mj-lt"/>
              </a:rPr>
              <a:t>          </a:t>
            </a:r>
            <a:r>
              <a:rPr lang="en-US" sz="2400" i="1" dirty="0">
                <a:latin typeface="+mj-lt"/>
              </a:rPr>
              <a:t>V</a:t>
            </a:r>
            <a:r>
              <a:rPr lang="en-US" sz="2400" dirty="0">
                <a:latin typeface="+mj-lt"/>
              </a:rPr>
              <a:t> == volume</a:t>
            </a:r>
          </a:p>
        </p:txBody>
      </p:sp>
    </p:spTree>
    <p:extLst>
      <p:ext uri="{BB962C8B-B14F-4D97-AF65-F5344CB8AC3E}">
        <p14:creationId xmlns:p14="http://schemas.microsoft.com/office/powerpoint/2010/main" val="120087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E1C600-531B-48BD-97F9-F9E13C280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F51EF-AAA6-4B4F-A775-66EDADAF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89BF2-A148-4D1A-B293-84DB9922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28AFD74-4D99-4BC2-89F3-B0A9C14F4B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854794"/>
              </p:ext>
            </p:extLst>
          </p:nvPr>
        </p:nvGraphicFramePr>
        <p:xfrm>
          <a:off x="442119" y="461665"/>
          <a:ext cx="6720682" cy="3451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01840" imgH="2197080" progId="Equation.DSMT4">
                  <p:embed/>
                </p:oleObj>
              </mc:Choice>
              <mc:Fallback>
                <p:oleObj name="Equation" r:id="rId3" imgW="4101840" imgH="2197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9" y="461665"/>
                        <a:ext cx="6720682" cy="34515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9972253-EC01-483C-BE3C-B561B6BDF3BF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4074A89-BFF5-4DE9-A8B5-06FB0FC003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04663"/>
              </p:ext>
            </p:extLst>
          </p:nvPr>
        </p:nvGraphicFramePr>
        <p:xfrm>
          <a:off x="358775" y="3810000"/>
          <a:ext cx="7207250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20680" imgH="1168200" progId="Equation.DSMT4">
                  <p:embed/>
                </p:oleObj>
              </mc:Choice>
              <mc:Fallback>
                <p:oleObj name="Equation" r:id="rId5" imgW="2920680" imgH="11682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3810000"/>
                        <a:ext cx="7207250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Down 7">
            <a:extLst>
              <a:ext uri="{FF2B5EF4-FFF2-40B4-BE49-F238E27FC236}">
                <a16:creationId xmlns:a16="http://schemas.microsoft.com/office/drawing/2014/main" id="{FE032609-6276-4E81-A033-62FFF190C97D}"/>
              </a:ext>
            </a:extLst>
          </p:cNvPr>
          <p:cNvSpPr/>
          <p:nvPr/>
        </p:nvSpPr>
        <p:spPr>
          <a:xfrm rot="2506841">
            <a:off x="7272253" y="3731419"/>
            <a:ext cx="464344" cy="2555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AEBAA2-C96E-4E79-8A7B-FEA93F4E216E}"/>
              </a:ext>
            </a:extLst>
          </p:cNvPr>
          <p:cNvSpPr txBox="1"/>
          <p:nvPr/>
        </p:nvSpPr>
        <p:spPr>
          <a:xfrm>
            <a:off x="7649369" y="3352800"/>
            <a:ext cx="1342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Internal energy per unit mass</a:t>
            </a:r>
          </a:p>
        </p:txBody>
      </p:sp>
    </p:spTree>
    <p:extLst>
      <p:ext uri="{BB962C8B-B14F-4D97-AF65-F5344CB8AC3E}">
        <p14:creationId xmlns:p14="http://schemas.microsoft.com/office/powerpoint/2010/main" val="391333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2DC7C27-C2DD-4DB5-902F-F84B23F2861D}"/>
              </a:ext>
            </a:extLst>
          </p:cNvPr>
          <p:cNvSpPr/>
          <p:nvPr/>
        </p:nvSpPr>
        <p:spPr>
          <a:xfrm>
            <a:off x="3048000" y="2971800"/>
            <a:ext cx="2895600" cy="1295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9DBA4-B75C-47C0-BB5E-AD973B44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0299C2-11BE-4B27-9801-1AE22F446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97C01-3605-40FB-ADBF-FAB048C6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CB63E-29AF-4EB1-9060-189458757250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FF073A2-A343-40EA-B226-6F6466B718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461968"/>
              </p:ext>
            </p:extLst>
          </p:nvPr>
        </p:nvGraphicFramePr>
        <p:xfrm>
          <a:off x="836613" y="554038"/>
          <a:ext cx="5902325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27200" imgH="1473120" progId="Equation.3">
                  <p:embed/>
                </p:oleObj>
              </mc:Choice>
              <mc:Fallback>
                <p:oleObj name="数式" r:id="rId3" imgW="2527200" imgH="14731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554038"/>
                        <a:ext cx="5902325" cy="348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85ED23-953F-427D-94A8-B69E9541CF5C}"/>
              </a:ext>
            </a:extLst>
          </p:cNvPr>
          <p:cNvSpPr txBox="1"/>
          <p:nvPr/>
        </p:nvSpPr>
        <p:spPr>
          <a:xfrm>
            <a:off x="3505200" y="461665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Note:  Under conditions of constant entropy, we assume e can be expressed in terms of the density alone.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746C36-C042-A41B-44F4-BD52B49DABCD}"/>
              </a:ext>
            </a:extLst>
          </p:cNvPr>
          <p:cNvSpPr txBox="1"/>
          <p:nvPr/>
        </p:nvSpPr>
        <p:spPr>
          <a:xfrm>
            <a:off x="1143000" y="48006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here we are assuming that we can write </a:t>
            </a:r>
            <a:r>
              <a:rPr lang="en-US" sz="2400" i="1" dirty="0">
                <a:latin typeface="Symbol" panose="05050102010706020507" pitchFamily="18" charset="2"/>
              </a:rPr>
              <a:t>e</a:t>
            </a:r>
            <a:r>
              <a:rPr lang="en-US" sz="2400" dirty="0">
                <a:latin typeface="+mj-lt"/>
              </a:rPr>
              <a:t> as </a:t>
            </a:r>
            <a:r>
              <a:rPr lang="en-US" sz="2400" i="1" dirty="0">
                <a:latin typeface="Symbol" panose="05050102010706020507" pitchFamily="18" charset="2"/>
              </a:rPr>
              <a:t>e(</a:t>
            </a:r>
            <a:r>
              <a:rPr lang="en-US" sz="2400" i="1" dirty="0" err="1">
                <a:latin typeface="Symbol" panose="05050102010706020507" pitchFamily="18" charset="2"/>
              </a:rPr>
              <a:t>r,</a:t>
            </a:r>
            <a:r>
              <a:rPr lang="en-US" sz="2400" i="1" dirty="0" err="1"/>
              <a:t>s</a:t>
            </a:r>
            <a:r>
              <a:rPr lang="en-US" sz="2400" i="1" dirty="0">
                <a:latin typeface="Symbol" panose="05050102010706020507" pitchFamily="18" charset="2"/>
              </a:rPr>
              <a:t>)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2878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42238F-0B9D-429B-AD39-22E93411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EF2E5-E33D-45B7-9808-5E3175DD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01782-A828-4E77-9A8D-02A9428C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AEB862B-A047-404D-8F6B-A91B2447F9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154627"/>
              </p:ext>
            </p:extLst>
          </p:nvPr>
        </p:nvGraphicFramePr>
        <p:xfrm>
          <a:off x="457200" y="3796828"/>
          <a:ext cx="5751512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336760" imgH="939600" progId="Equation.3">
                  <p:embed/>
                </p:oleObj>
              </mc:Choice>
              <mc:Fallback>
                <p:oleObj name="数式" r:id="rId3" imgW="2336760" imgH="9396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796828"/>
                        <a:ext cx="5751512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61FBF42-6084-41D5-8773-407B6DF5AD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548058"/>
              </p:ext>
            </p:extLst>
          </p:nvPr>
        </p:nvGraphicFramePr>
        <p:xfrm>
          <a:off x="685800" y="609600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9600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8B5493D-AD3D-4898-BA65-598626608908}"/>
              </a:ext>
            </a:extLst>
          </p:cNvPr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9969528-ED78-4FD8-BD52-97182973D4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758002"/>
              </p:ext>
            </p:extLst>
          </p:nvPr>
        </p:nvGraphicFramePr>
        <p:xfrm>
          <a:off x="792163" y="1820863"/>
          <a:ext cx="7829550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3352680" imgH="711000" progId="Equation.3">
                  <p:embed/>
                </p:oleObj>
              </mc:Choice>
              <mc:Fallback>
                <p:oleObj name="数式" r:id="rId7" imgW="3352680" imgH="7110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1820863"/>
                        <a:ext cx="7829550" cy="168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145AACB-476C-4E6E-9CBE-2141AE9B1022}"/>
              </a:ext>
            </a:extLst>
          </p:cNvPr>
          <p:cNvSpPr txBox="1"/>
          <p:nvPr/>
        </p:nvSpPr>
        <p:spPr>
          <a:xfrm>
            <a:off x="420687" y="2947342"/>
            <a:ext cx="715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3C3F5A-1822-4532-B549-D7AF87AE8E83}"/>
              </a:ext>
            </a:extLst>
          </p:cNvPr>
          <p:cNvSpPr txBox="1"/>
          <p:nvPr/>
        </p:nvSpPr>
        <p:spPr>
          <a:xfrm>
            <a:off x="3220244" y="2971800"/>
            <a:ext cx="91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65F41D-D6BB-4499-B138-CEAF43621519}"/>
              </a:ext>
            </a:extLst>
          </p:cNvPr>
          <p:cNvSpPr txBox="1"/>
          <p:nvPr/>
        </p:nvSpPr>
        <p:spPr>
          <a:xfrm>
            <a:off x="6324600" y="51054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isentropic and irrotational fluid.</a:t>
            </a:r>
          </a:p>
        </p:txBody>
      </p:sp>
    </p:spTree>
    <p:extLst>
      <p:ext uri="{BB962C8B-B14F-4D97-AF65-F5344CB8AC3E}">
        <p14:creationId xmlns:p14="http://schemas.microsoft.com/office/powerpoint/2010/main" val="731809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0654E5-BDE1-4F54-B2F8-A21748A62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B578C7-3E47-4295-9B52-94FEE2038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20531-654B-4379-9EB8-2EB1DA0B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C5F04BE-3540-4DC2-8126-65439D0028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387543"/>
              </p:ext>
            </p:extLst>
          </p:nvPr>
        </p:nvGraphicFramePr>
        <p:xfrm>
          <a:off x="609600" y="4337845"/>
          <a:ext cx="45339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841400" imgH="457200" progId="Equation.3">
                  <p:embed/>
                </p:oleObj>
              </mc:Choice>
              <mc:Fallback>
                <p:oleObj name="数式" r:id="rId3" imgW="1841400" imgH="4572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337845"/>
                        <a:ext cx="453390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09ECFEF-AF02-4115-8681-06525F165A0C}"/>
              </a:ext>
            </a:extLst>
          </p:cNvPr>
          <p:cNvSpPr txBox="1"/>
          <p:nvPr/>
        </p:nvSpPr>
        <p:spPr>
          <a:xfrm>
            <a:off x="340360" y="3429000"/>
            <a:ext cx="857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Summary:   For isentropic and irrotational fluid with internal energy per unit mass  </a:t>
            </a:r>
            <a:r>
              <a:rPr lang="en-US" sz="2400" dirty="0">
                <a:latin typeface="Symbol" pitchFamily="18" charset="2"/>
              </a:rPr>
              <a:t>e: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971665-B18B-4BE9-94B3-CA6C1BB4C2E1}"/>
              </a:ext>
            </a:extLst>
          </p:cNvPr>
          <p:cNvSpPr txBox="1"/>
          <p:nvPr/>
        </p:nvSpPr>
        <p:spPr>
          <a:xfrm>
            <a:off x="304800" y="5562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dirty="0">
                <a:latin typeface="+mj-lt"/>
              </a:rPr>
              <a:t> is the internal energy of the fluid  per unit mass. For an ideal gas fluid, it has a relatively simple form. 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589B194-B8FB-4B56-871E-7F50AF8EFE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586409"/>
              </p:ext>
            </p:extLst>
          </p:nvPr>
        </p:nvGraphicFramePr>
        <p:xfrm>
          <a:off x="152400" y="409019"/>
          <a:ext cx="7980363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40080" imgH="1168200" progId="Equation.DSMT4">
                  <p:embed/>
                </p:oleObj>
              </mc:Choice>
              <mc:Fallback>
                <p:oleObj name="Equation" r:id="rId5" imgW="3340080" imgH="1168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7ABE51A-D76D-4513-B16B-26AB9CB165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9019"/>
                        <a:ext cx="7980363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9046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8AADFD-BB0E-F8A5-2C0F-8F82E53B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105F6E-3B3F-A03D-F00D-93F91BFA1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2024-- Lecture 29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EAF3C-5012-9F31-4A23-CC74DD463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163617-86A6-6765-BA01-976867CBE645}"/>
              </a:ext>
            </a:extLst>
          </p:cNvPr>
          <p:cNvSpPr txBox="1"/>
          <p:nvPr/>
        </p:nvSpPr>
        <p:spPr>
          <a:xfrm>
            <a:off x="152400" y="61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Up to now, the assumptions on the fluid are</a:t>
            </a:r>
          </a:p>
          <a:p>
            <a:r>
              <a:rPr lang="en-US" sz="2400" dirty="0">
                <a:latin typeface="+mj-lt"/>
              </a:rPr>
              <a:t>      1.   Irrotational flow</a:t>
            </a:r>
          </a:p>
          <a:p>
            <a:r>
              <a:rPr lang="en-US" sz="2400" dirty="0">
                <a:latin typeface="+mj-lt"/>
              </a:rPr>
              <a:t>      2.   Isentropic (adiabatic or no heat exchange)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399B29E-3ABE-0D1D-CA70-B1C4B376A8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10552"/>
              </p:ext>
            </p:extLst>
          </p:nvPr>
        </p:nvGraphicFramePr>
        <p:xfrm>
          <a:off x="169933" y="1162745"/>
          <a:ext cx="4201994" cy="155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54000" imgH="685800" progId="Equation.DSMT4">
                  <p:embed/>
                </p:oleObj>
              </mc:Choice>
              <mc:Fallback>
                <p:oleObj name="Equation" r:id="rId2" imgW="18540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9933" y="1162745"/>
                        <a:ext cx="4201994" cy="1554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4C9C91E-3C50-ACA7-DC10-6D9967372C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468249"/>
              </p:ext>
            </p:extLst>
          </p:nvPr>
        </p:nvGraphicFramePr>
        <p:xfrm>
          <a:off x="228600" y="4648200"/>
          <a:ext cx="74628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035160" imgH="660240" progId="Equation.3">
                  <p:embed/>
                </p:oleObj>
              </mc:Choice>
              <mc:Fallback>
                <p:oleObj name="数式" r:id="rId4" imgW="3035160" imgH="6602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648200"/>
                        <a:ext cx="74628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A3875AD-6454-B894-3215-738F9FBB38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592310"/>
              </p:ext>
            </p:extLst>
          </p:nvPr>
        </p:nvGraphicFramePr>
        <p:xfrm>
          <a:off x="156690" y="2928135"/>
          <a:ext cx="7419982" cy="1358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466800" imgH="634680" progId="Equation.DSMT4">
                  <p:embed/>
                </p:oleObj>
              </mc:Choice>
              <mc:Fallback>
                <p:oleObj name="Equation" r:id="rId6" imgW="3466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6690" y="2928135"/>
                        <a:ext cx="7419982" cy="13589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C818EC4-B7A2-6AB7-4045-C2D36197B14C}"/>
              </a:ext>
            </a:extLst>
          </p:cNvPr>
          <p:cNvSpPr txBox="1"/>
          <p:nvPr/>
        </p:nvSpPr>
        <p:spPr>
          <a:xfrm>
            <a:off x="4077597" y="34290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(from 1</a:t>
            </a:r>
            <a:r>
              <a:rPr lang="en-US" sz="2400" baseline="30000" dirty="0">
                <a:latin typeface="+mj-lt"/>
              </a:rPr>
              <a:t>st</a:t>
            </a:r>
            <a:r>
              <a:rPr lang="en-US" sz="2400" dirty="0">
                <a:latin typeface="+mj-lt"/>
              </a:rPr>
              <a:t> “law”  of </a:t>
            </a:r>
            <a:r>
              <a:rPr lang="en-US" sz="2400" dirty="0" err="1">
                <a:latin typeface="+mj-lt"/>
              </a:rPr>
              <a:t>thermo</a:t>
            </a:r>
            <a:r>
              <a:rPr lang="en-US" sz="2400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7150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19801</TotalTime>
  <Words>736</Words>
  <Application>Microsoft Office PowerPoint</Application>
  <PresentationFormat>On-screen Show (4:3)</PresentationFormat>
  <Paragraphs>145</Paragraphs>
  <Slides>23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Symbol</vt:lpstr>
      <vt:lpstr>Office Theme</vt:lpstr>
      <vt:lpstr>MathType 7.0 Equation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925</cp:revision>
  <cp:lastPrinted>2021-11-03T15:29:17Z</cp:lastPrinted>
  <dcterms:created xsi:type="dcterms:W3CDTF">2012-01-10T18:32:24Z</dcterms:created>
  <dcterms:modified xsi:type="dcterms:W3CDTF">2024-10-31T14:35:52Z</dcterms:modified>
</cp:coreProperties>
</file>