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365" r:id="rId4"/>
    <p:sldId id="366" r:id="rId5"/>
    <p:sldId id="385" r:id="rId6"/>
    <p:sldId id="360" r:id="rId7"/>
    <p:sldId id="377" r:id="rId8"/>
    <p:sldId id="388" r:id="rId9"/>
    <p:sldId id="378" r:id="rId10"/>
    <p:sldId id="379" r:id="rId11"/>
    <p:sldId id="389" r:id="rId12"/>
    <p:sldId id="380" r:id="rId13"/>
    <p:sldId id="381" r:id="rId14"/>
    <p:sldId id="386" r:id="rId15"/>
    <p:sldId id="376" r:id="rId16"/>
    <p:sldId id="361" r:id="rId17"/>
    <p:sldId id="362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6E6F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8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today’s lecture we will investigate transverse waves at the surface of a channel of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pertaining to the homework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5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4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6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simpler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surface height.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2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simple case, we find the wave equation for the surface height.      In the following slides, we will find a more complete solution depends on the wavelength the of surface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more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3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case of irrotational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to schedule including a homework dealing with today’s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equations within the wave and at the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the linear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7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for the linear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expression for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8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Evaluating c as a function of wavelength.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5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of the surface wave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equations beyond the linear approximation that we </a:t>
            </a:r>
            <a:r>
              <a:rPr lang="en-US"/>
              <a:t>will cover next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1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the system and the notation.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0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Hydrodynamic equations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2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an increment along the propagation direction including the effects of the continuity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1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homework problem which is a special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3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on Lecture 32: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Water waves in a channel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Wave-like solutions; wave speed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69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05554"/>
              </p:ext>
            </p:extLst>
          </p:nvPr>
        </p:nvGraphicFramePr>
        <p:xfrm>
          <a:off x="487878" y="678254"/>
          <a:ext cx="752475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76560" imgH="1434960" progId="Equation.DSMT4">
                  <p:embed/>
                </p:oleObj>
              </mc:Choice>
              <mc:Fallback>
                <p:oleObj name="Equation" r:id="rId3" imgW="487656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878" y="678254"/>
                        <a:ext cx="752475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74194"/>
              </p:ext>
            </p:extLst>
          </p:nvPr>
        </p:nvGraphicFramePr>
        <p:xfrm>
          <a:off x="523875" y="2762250"/>
          <a:ext cx="677703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56200" imgH="3225600" progId="Equation.DSMT4">
                  <p:embed/>
                </p:oleObj>
              </mc:Choice>
              <mc:Fallback>
                <p:oleObj name="Equation" r:id="rId5" imgW="595620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875" y="2762250"/>
                        <a:ext cx="6777038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50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7AEE-5AED-43E8-B5B0-350E31D2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40632-4274-4381-BD6D-C0F32F6D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9A1-626F-45C5-9ABA-749B5F5F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BADD75-283E-4E15-A39D-F6C17A995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96000"/>
              </p:ext>
            </p:extLst>
          </p:nvPr>
        </p:nvGraphicFramePr>
        <p:xfrm>
          <a:off x="609600" y="533400"/>
          <a:ext cx="7326313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38600" imgH="4431960" progId="Equation.DSMT4">
                  <p:embed/>
                </p:oleObj>
              </mc:Choice>
              <mc:Fallback>
                <p:oleObj name="Equation" r:id="rId3" imgW="6438600" imgH="4431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533400"/>
                        <a:ext cx="7326313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49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14444"/>
              </p:ext>
            </p:extLst>
          </p:nvPr>
        </p:nvGraphicFramePr>
        <p:xfrm>
          <a:off x="1295400" y="614065"/>
          <a:ext cx="344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698400" progId="Equation.DSMT4">
                  <p:embed/>
                </p:oleObj>
              </mc:Choice>
              <mc:Fallback>
                <p:oleObj name="Equation" r:id="rId3" imgW="22348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614065"/>
                        <a:ext cx="34480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38454"/>
              </p:ext>
            </p:extLst>
          </p:nvPr>
        </p:nvGraphicFramePr>
        <p:xfrm>
          <a:off x="90808" y="1828800"/>
          <a:ext cx="930528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159240" imgH="1866600" progId="Equation.DSMT4">
                  <p:embed/>
                </p:oleObj>
              </mc:Choice>
              <mc:Fallback>
                <p:oleObj name="Equation" r:id="rId5" imgW="615924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08" y="1828800"/>
                        <a:ext cx="9305284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524000"/>
            <a:ext cx="81915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08254"/>
              </p:ext>
            </p:extLst>
          </p:nvPr>
        </p:nvGraphicFramePr>
        <p:xfrm>
          <a:off x="6650038" y="2489200"/>
          <a:ext cx="1317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44240" progId="Equation.DSMT4">
                  <p:embed/>
                </p:oleObj>
              </mc:Choice>
              <mc:Fallback>
                <p:oleObj name="Equation" r:id="rId4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0038" y="2489200"/>
                        <a:ext cx="13176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1630145">
            <a:off x="7239552" y="3096588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03861"/>
              </p:ext>
            </p:extLst>
          </p:nvPr>
        </p:nvGraphicFramePr>
        <p:xfrm>
          <a:off x="3824288" y="2468563"/>
          <a:ext cx="14970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44240" progId="Equation.DSMT4">
                  <p:embed/>
                </p:oleObj>
              </mc:Choice>
              <mc:Fallback>
                <p:oleObj name="Equation" r:id="rId6" imgW="85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4288" y="2468563"/>
                        <a:ext cx="149701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630145">
            <a:off x="3533774" y="3355327"/>
            <a:ext cx="381000" cy="488154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09682"/>
              </p:ext>
            </p:extLst>
          </p:nvPr>
        </p:nvGraphicFramePr>
        <p:xfrm>
          <a:off x="1147763" y="263651"/>
          <a:ext cx="34242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09600" imgH="749160" progId="Equation.DSMT4">
                  <p:embed/>
                </p:oleObj>
              </mc:Choice>
              <mc:Fallback>
                <p:oleObj name="Equation" r:id="rId8" imgW="3009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7763" y="263651"/>
                        <a:ext cx="3424237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20344"/>
              </p:ext>
            </p:extLst>
          </p:nvPr>
        </p:nvGraphicFramePr>
        <p:xfrm>
          <a:off x="228600" y="1600200"/>
          <a:ext cx="7508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66400" progId="Equation.DSMT4">
                  <p:embed/>
                </p:oleObj>
              </mc:Choice>
              <mc:Fallback>
                <p:oleObj name="Equation" r:id="rId10" imgW="660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7508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5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E2EDF-FA03-469E-9899-44421512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4D6FD-A303-42F0-8CA4-15BFE4ED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E381B-BAAD-475D-B8EE-1C92B817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B9DA5-BC5F-4A04-A51B-D6892DEA9327}"/>
              </a:ext>
            </a:extLst>
          </p:cNvPr>
          <p:cNvSpPr txBox="1"/>
          <p:nvPr/>
        </p:nvSpPr>
        <p:spPr>
          <a:xfrm>
            <a:off x="228600" y="457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Imagine watching the waves at a beach – can you visualize the configuration for the surface wave pattern to approximation this situation?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Long flat beach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increases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decreases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2B643-DB9A-4062-AD33-288D1FCA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31785"/>
            <a:ext cx="7907293" cy="31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9100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case, where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are constant --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791" y="620464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276560"/>
              </p:ext>
            </p:extLst>
          </p:nvPr>
        </p:nvGraphicFramePr>
        <p:xfrm>
          <a:off x="4016375" y="749300"/>
          <a:ext cx="489426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75" y="749300"/>
                        <a:ext cx="4894263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2016"/>
              </p:ext>
            </p:extLst>
          </p:nvPr>
        </p:nvGraphicFramePr>
        <p:xfrm>
          <a:off x="2104314" y="4972050"/>
          <a:ext cx="326231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520" imgH="901440" progId="Equation.DSMT4">
                  <p:embed/>
                </p:oleObj>
              </mc:Choice>
              <mc:Fallback>
                <p:oleObj name="Equation" r:id="rId5" imgW="1955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4314" y="4972050"/>
                        <a:ext cx="326231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91" y="147935"/>
            <a:ext cx="45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simpler example:</a:t>
            </a:r>
          </a:p>
        </p:txBody>
      </p:sp>
    </p:spTree>
    <p:extLst>
      <p:ext uri="{BB962C8B-B14F-4D97-AF65-F5344CB8AC3E}">
        <p14:creationId xmlns:p14="http://schemas.microsoft.com/office/powerpoint/2010/main" val="160397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457200"/>
            <a:ext cx="5014311" cy="2362200"/>
            <a:chOff x="685800" y="457200"/>
            <a:chExt cx="5014311" cy="2362200"/>
          </a:xfrm>
        </p:grpSpPr>
        <p:sp>
          <p:nvSpPr>
            <p:cNvPr id="6" name="Cube 5"/>
            <p:cNvSpPr/>
            <p:nvPr/>
          </p:nvSpPr>
          <p:spPr>
            <a:xfrm>
              <a:off x="2446020" y="1828800"/>
              <a:ext cx="457200" cy="990600"/>
            </a:xfrm>
            <a:prstGeom prst="cube">
              <a:avLst/>
            </a:prstGeom>
            <a:pattFill prst="zigZag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4918" y="2110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124780"/>
              <a:ext cx="222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v</a:t>
              </a:r>
              <a:r>
                <a:rPr lang="en-US" sz="2400" dirty="0">
                  <a:latin typeface="+mj-lt"/>
                </a:rPr>
                <a:t>(</a:t>
              </a:r>
              <a:r>
                <a:rPr lang="en-US" sz="2400" dirty="0" err="1">
                  <a:latin typeface="+mj-lt"/>
                </a:rPr>
                <a:t>x,y,t</a:t>
              </a:r>
              <a:r>
                <a:rPr lang="en-US" sz="2400" dirty="0">
                  <a:latin typeface="+mj-lt"/>
                </a:rPr>
                <a:t>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01605" y="2355612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03220" y="2362200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589020" y="2156431"/>
              <a:ext cx="2111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400" dirty="0"/>
                <a:t>(</a:t>
              </a:r>
              <a:r>
                <a:rPr lang="en-US" sz="2400" dirty="0" err="1"/>
                <a:t>x+dx,y+dy,t</a:t>
              </a:r>
              <a:r>
                <a:rPr lang="en-US" sz="2400" dirty="0"/>
                <a:t>)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2446020" y="1606788"/>
              <a:ext cx="457200" cy="374412"/>
            </a:xfrm>
            <a:prstGeom prst="cube">
              <a:avLst/>
            </a:prstGeom>
            <a:pattFill prst="zigZ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5620" y="1447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en-US" sz="2400" dirty="0" err="1">
                  <a:solidFill>
                    <a:srgbClr val="FF0000"/>
                  </a:solidFill>
                  <a:latin typeface="Symbol" pitchFamily="18" charset="2"/>
                </a:rPr>
                <a:t>z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x,y,t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)/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dt</a:t>
              </a:r>
              <a:endParaRPr lang="en-US" sz="2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2446020" y="457200"/>
              <a:ext cx="457200" cy="2362200"/>
            </a:xfrm>
            <a:prstGeom prst="cube">
              <a:avLst/>
            </a:prstGeom>
            <a:solidFill>
              <a:schemeClr val="accent1"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46168"/>
              </p:ext>
            </p:extLst>
          </p:nvPr>
        </p:nvGraphicFramePr>
        <p:xfrm>
          <a:off x="1295400" y="3418198"/>
          <a:ext cx="6858000" cy="305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40280" imgH="2171520" progId="Equation.DSMT4">
                  <p:embed/>
                </p:oleObj>
              </mc:Choice>
              <mc:Fallback>
                <p:oleObj name="Equation" r:id="rId3" imgW="4940280" imgH="2171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18198"/>
                        <a:ext cx="6858000" cy="3051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76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with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h=z</a:t>
            </a:r>
            <a:r>
              <a:rPr lang="en-US" sz="2400" i="1" baseline="-25000" dirty="0">
                <a:latin typeface="+mj-lt"/>
              </a:rPr>
              <a:t>0</a:t>
            </a:r>
            <a:r>
              <a:rPr lang="en-US" sz="2400" i="1" dirty="0">
                <a:latin typeface="+mj-lt"/>
              </a:rPr>
              <a:t>=</a:t>
            </a:r>
            <a:r>
              <a:rPr lang="en-US" sz="2400" dirty="0">
                <a:latin typeface="+mj-lt"/>
              </a:rPr>
              <a:t>  constant -- continued</a:t>
            </a:r>
          </a:p>
        </p:txBody>
      </p:sp>
    </p:spTree>
    <p:extLst>
      <p:ext uri="{BB962C8B-B14F-4D97-AF65-F5344CB8AC3E}">
        <p14:creationId xmlns:p14="http://schemas.microsoft.com/office/powerpoint/2010/main" val="289120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01203"/>
              </p:ext>
            </p:extLst>
          </p:nvPr>
        </p:nvGraphicFramePr>
        <p:xfrm>
          <a:off x="609600" y="1447800"/>
          <a:ext cx="6643614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62160" imgH="2222280" progId="Equation.DSMT4">
                  <p:embed/>
                </p:oleObj>
              </mc:Choice>
              <mc:Fallback>
                <p:oleObj name="Equation" r:id="rId3" imgW="3962160" imgH="222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6643614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uniform channel:</a:t>
            </a:r>
          </a:p>
        </p:txBody>
      </p:sp>
    </p:spTree>
    <p:extLst>
      <p:ext uri="{BB962C8B-B14F-4D97-AF65-F5344CB8AC3E}">
        <p14:creationId xmlns:p14="http://schemas.microsoft.com/office/powerpoint/2010/main" val="128853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" y="11968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details:  -- recall setup --</a:t>
            </a:r>
          </a:p>
        </p:txBody>
      </p:sp>
    </p:spTree>
    <p:extLst>
      <p:ext uri="{BB962C8B-B14F-4D97-AF65-F5344CB8AC3E}">
        <p14:creationId xmlns:p14="http://schemas.microsoft.com/office/powerpoint/2010/main" val="266800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19827"/>
              </p:ext>
            </p:extLst>
          </p:nvPr>
        </p:nvGraphicFramePr>
        <p:xfrm>
          <a:off x="304800" y="819840"/>
          <a:ext cx="8425543" cy="521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3327120" progId="Equation.DSMT4">
                  <p:embed/>
                </p:oleObj>
              </mc:Choice>
              <mc:Fallback>
                <p:oleObj name="Equation" r:id="rId3" imgW="5410080" imgH="332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19840"/>
                        <a:ext cx="8425543" cy="521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describing  fluid itself (without boundaries)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5EA03-0E61-2F4F-E8E9-66E5BD0F1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004352" cy="26321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821AE7-C2AE-32EF-CFF2-29245305D3BC}"/>
              </a:ext>
            </a:extLst>
          </p:cNvPr>
          <p:cNvSpPr/>
          <p:nvPr/>
        </p:nvSpPr>
        <p:spPr>
          <a:xfrm>
            <a:off x="304800" y="2209800"/>
            <a:ext cx="8001000" cy="365125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A9AFB-28CF-B12D-705D-820C25D46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67" y="3367724"/>
            <a:ext cx="8413865" cy="21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760" y="15240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3790"/>
              </p:ext>
            </p:extLst>
          </p:nvPr>
        </p:nvGraphicFramePr>
        <p:xfrm>
          <a:off x="990600" y="3288268"/>
          <a:ext cx="7239318" cy="308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59320" imgH="2311200" progId="Equation.DSMT4">
                  <p:embed/>
                </p:oleObj>
              </mc:Choice>
              <mc:Fallback>
                <p:oleObj name="Equation" r:id="rId3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88268"/>
                        <a:ext cx="7239318" cy="308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79720" y="390658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211285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44375"/>
              </p:ext>
            </p:extLst>
          </p:nvPr>
        </p:nvGraphicFramePr>
        <p:xfrm>
          <a:off x="840359" y="457200"/>
          <a:ext cx="6961481" cy="296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59320" imgH="2311200" progId="Equation.DSMT4">
                  <p:embed/>
                </p:oleObj>
              </mc:Choice>
              <mc:Fallback>
                <p:oleObj name="Equation" r:id="rId3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9" y="457200"/>
                        <a:ext cx="6961481" cy="296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Full equations: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429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Linearized equations: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51794"/>
              </p:ext>
            </p:extLst>
          </p:nvPr>
        </p:nvGraphicFramePr>
        <p:xfrm>
          <a:off x="914400" y="3962399"/>
          <a:ext cx="7312634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555720" imgH="1218960" progId="Equation.3">
                  <p:embed/>
                </p:oleObj>
              </mc:Choice>
              <mc:Fallback>
                <p:oleObj name="数式" r:id="rId5" imgW="35557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399"/>
                        <a:ext cx="7312634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914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196828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16635"/>
              </p:ext>
            </p:extLst>
          </p:nvPr>
        </p:nvGraphicFramePr>
        <p:xfrm>
          <a:off x="152400" y="1752600"/>
          <a:ext cx="8967788" cy="408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19560" imgH="2768400" progId="Equation.DSMT4">
                  <p:embed/>
                </p:oleObj>
              </mc:Choice>
              <mc:Fallback>
                <p:oleObj name="Equation" r:id="rId3" imgW="6019560" imgH="27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967788" cy="4081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9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91646"/>
              </p:ext>
            </p:extLst>
          </p:nvPr>
        </p:nvGraphicFramePr>
        <p:xfrm>
          <a:off x="201613" y="1211997"/>
          <a:ext cx="878998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051080" imgH="1244520" progId="Equation.3">
                  <p:embed/>
                </p:oleObj>
              </mc:Choice>
              <mc:Fallback>
                <p:oleObj name="数式" r:id="rId3" imgW="40510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211997"/>
                        <a:ext cx="8789987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05856"/>
              </p:ext>
            </p:extLst>
          </p:nvPr>
        </p:nvGraphicFramePr>
        <p:xfrm>
          <a:off x="457200" y="3910219"/>
          <a:ext cx="8229600" cy="25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16520" imgH="1854000" progId="Equation.DSMT4">
                  <p:embed/>
                </p:oleObj>
              </mc:Choice>
              <mc:Fallback>
                <p:oleObj name="Equation" r:id="rId5" imgW="581652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10219"/>
                        <a:ext cx="8229600" cy="259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971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25579"/>
              </p:ext>
            </p:extLst>
          </p:nvPr>
        </p:nvGraphicFramePr>
        <p:xfrm>
          <a:off x="1025525" y="1295400"/>
          <a:ext cx="545465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514600" imgH="838080" progId="Equation.3">
                  <p:embed/>
                </p:oleObj>
              </mc:Choice>
              <mc:Fallback>
                <p:oleObj name="数式" r:id="rId3" imgW="25146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295400"/>
                        <a:ext cx="545465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4163"/>
            <a:ext cx="75590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596961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2627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h=10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32232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h=20 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06737"/>
              </p:ext>
            </p:extLst>
          </p:nvPr>
        </p:nvGraphicFramePr>
        <p:xfrm>
          <a:off x="7104197" y="2152067"/>
          <a:ext cx="1143000" cy="9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571320" progId="Equation.DSMT4">
                  <p:embed/>
                </p:oleObj>
              </mc:Choice>
              <mc:Fallback>
                <p:oleObj name="Equation" r:id="rId6" imgW="711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4197" y="2152067"/>
                        <a:ext cx="1143000" cy="91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20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2669"/>
              </p:ext>
            </p:extLst>
          </p:nvPr>
        </p:nvGraphicFramePr>
        <p:xfrm>
          <a:off x="990600" y="1143000"/>
          <a:ext cx="5813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679480" imgH="393480" progId="Equation.3">
                  <p:embed/>
                </p:oleObj>
              </mc:Choice>
              <mc:Fallback>
                <p:oleObj name="数式" r:id="rId3" imgW="267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58134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51345"/>
              </p:ext>
            </p:extLst>
          </p:nvPr>
        </p:nvGraphicFramePr>
        <p:xfrm>
          <a:off x="990600" y="2133600"/>
          <a:ext cx="47672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197080" imgH="431640" progId="Equation.3">
                  <p:embed/>
                </p:oleObj>
              </mc:Choice>
              <mc:Fallback>
                <p:oleObj name="数式" r:id="rId5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7672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87797"/>
              </p:ext>
            </p:extLst>
          </p:nvPr>
        </p:nvGraphicFramePr>
        <p:xfrm>
          <a:off x="1057275" y="2743200"/>
          <a:ext cx="7300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3365280" imgH="419040" progId="Equation.3">
                  <p:embed/>
                </p:oleObj>
              </mc:Choice>
              <mc:Fallback>
                <p:oleObj name="数式" r:id="rId7" imgW="336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3200"/>
                        <a:ext cx="73009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30508"/>
              </p:ext>
            </p:extLst>
          </p:nvPr>
        </p:nvGraphicFramePr>
        <p:xfrm>
          <a:off x="394128" y="4114800"/>
          <a:ext cx="85212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3606480" imgH="457200" progId="Equation.3">
                  <p:embed/>
                </p:oleObj>
              </mc:Choice>
              <mc:Fallback>
                <p:oleObj name="数式" r:id="rId9" imgW="360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8" y="4114800"/>
                        <a:ext cx="85212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40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84528"/>
              </p:ext>
            </p:extLst>
          </p:nvPr>
        </p:nvGraphicFramePr>
        <p:xfrm>
          <a:off x="652463" y="3200400"/>
          <a:ext cx="768826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543120" imgH="1536480" progId="Equation.3">
                  <p:embed/>
                </p:oleObj>
              </mc:Choice>
              <mc:Fallback>
                <p:oleObj name="数式" r:id="rId3" imgW="354312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200400"/>
                        <a:ext cx="7688262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problem </a:t>
            </a:r>
          </a:p>
          <a:p>
            <a:pPr lvl="1"/>
            <a:r>
              <a:rPr lang="en-US" sz="2400" dirty="0">
                <a:latin typeface="+mj-lt"/>
              </a:rPr>
              <a:t>including </a:t>
            </a:r>
          </a:p>
          <a:p>
            <a:pPr lvl="1"/>
            <a:r>
              <a:rPr lang="en-US" sz="2400" dirty="0">
                <a:latin typeface="+mj-lt"/>
              </a:rPr>
              <a:t>non-</a:t>
            </a:r>
            <a:r>
              <a:rPr lang="en-US" sz="2400" dirty="0" err="1">
                <a:latin typeface="+mj-lt"/>
              </a:rPr>
              <a:t>linearities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411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Reference:   Chapter 10 of Fetter and </a:t>
            </a:r>
            <a:r>
              <a:rPr lang="en-US" sz="2400" dirty="0" err="1">
                <a:latin typeface="+mj-lt"/>
              </a:rPr>
              <a:t>Walecka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Physics of incompressible fluids and their surfaces</a:t>
            </a:r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09B5-F11A-496B-B211-A02F5DD41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3669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38" y="3243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);    (h </a:t>
            </a:r>
            <a:r>
              <a:rPr lang="en-US" sz="2400" dirty="0">
                <a:sym typeface="Wingdings" pitchFamily="2" charset="2"/>
              </a:rPr>
              <a:t> z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on some of the slides)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8628"/>
              </p:ext>
            </p:extLst>
          </p:nvPr>
        </p:nvGraphicFramePr>
        <p:xfrm>
          <a:off x="215656" y="873038"/>
          <a:ext cx="88931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78080" imgH="927000" progId="Equation.DSMT4">
                  <p:embed/>
                </p:oleObj>
              </mc:Choice>
              <mc:Fallback>
                <p:oleObj name="Equation" r:id="rId3" imgW="49780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656" y="873038"/>
                        <a:ext cx="8893175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4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07852-4409-4C9F-B1A9-5AF8E97C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9A1AA-CA48-4F52-8F60-AEEAFB7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57D8-E805-4011-BCD1-632F1C84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BFF9D-E925-45C0-9634-5C386E6D55BB}"/>
              </a:ext>
            </a:extLst>
          </p:cNvPr>
          <p:cNvSpPr txBox="1"/>
          <p:nvPr/>
        </p:nvSpPr>
        <p:spPr>
          <a:xfrm>
            <a:off x="399011" y="4037733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fact, we may not consider 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>
                <a:latin typeface="+mj-lt"/>
              </a:rPr>
              <a:t>air</a:t>
            </a:r>
            <a:r>
              <a:rPr lang="en-US" sz="2400" dirty="0">
                <a:latin typeface="+mj-lt"/>
              </a:rPr>
              <a:t> directly because:</a:t>
            </a:r>
          </a:p>
          <a:p>
            <a:endParaRPr lang="en-US" sz="2400" dirty="0">
              <a:latin typeface="+mj-lt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is a reasonable approximation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 simplifies the analysis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Both of the above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F391EE6-EE0E-E657-CF16-1060384BA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97158"/>
              </p:ext>
            </p:extLst>
          </p:nvPr>
        </p:nvGraphicFramePr>
        <p:xfrm>
          <a:off x="399011" y="598758"/>
          <a:ext cx="8287789" cy="275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49560" imgH="1307880" progId="Equation.DSMT4">
                  <p:embed/>
                </p:oleObj>
              </mc:Choice>
              <mc:Fallback>
                <p:oleObj name="Equation" r:id="rId3" imgW="3949560" imgH="1307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11" y="598758"/>
                        <a:ext cx="8287789" cy="2759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4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2167"/>
              </p:ext>
            </p:extLst>
          </p:nvPr>
        </p:nvGraphicFramePr>
        <p:xfrm>
          <a:off x="466725" y="122238"/>
          <a:ext cx="7075488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1346040" progId="Equation.DSMT4">
                  <p:embed/>
                </p:oleObj>
              </mc:Choice>
              <mc:Fallback>
                <p:oleObj name="Equation" r:id="rId3" imgW="300960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22238"/>
                        <a:ext cx="7075488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36500"/>
              </p:ext>
            </p:extLst>
          </p:nvPr>
        </p:nvGraphicFramePr>
        <p:xfrm>
          <a:off x="762000" y="3657600"/>
          <a:ext cx="706526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59040" imgH="1638000" progId="Equation.DSMT4">
                  <p:embed/>
                </p:oleObj>
              </mc:Choice>
              <mc:Fallback>
                <p:oleObj name="Equation" r:id="rId5" imgW="4559040" imgH="163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7065261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6600" y="2667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within the water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14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surface wave moving in the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-direction in a channel of width </a:t>
            </a:r>
            <a:r>
              <a:rPr lang="en-US" sz="2400" i="1" dirty="0">
                <a:latin typeface="+mj-lt"/>
              </a:rPr>
              <a:t>b(x) </a:t>
            </a:r>
            <a:r>
              <a:rPr lang="en-US" sz="2400" dirty="0">
                <a:latin typeface="+mj-lt"/>
              </a:rPr>
              <a:t>and height </a:t>
            </a:r>
            <a:r>
              <a:rPr lang="en-US" sz="2400" i="1" dirty="0">
                <a:latin typeface="+mj-lt"/>
              </a:rPr>
              <a:t>h(x)</a:t>
            </a:r>
            <a:r>
              <a:rPr lang="en-US" sz="2400" i="1" dirty="0">
                <a:latin typeface="Symbol" panose="05050102010706020507" pitchFamily="18" charset="2"/>
              </a:rPr>
              <a:t> </a:t>
            </a:r>
            <a:r>
              <a:rPr lang="en-US" sz="2400" dirty="0"/>
              <a:t>+</a:t>
            </a:r>
            <a:r>
              <a:rPr lang="en-US" sz="2400" i="1" dirty="0">
                <a:latin typeface="Symbol" panose="05050102010706020507" pitchFamily="18" charset="2"/>
              </a:rPr>
              <a:t>z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x,t</a:t>
            </a:r>
            <a:r>
              <a:rPr lang="en-US" sz="2400" i="1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:</a:t>
            </a:r>
          </a:p>
          <a:p>
            <a:r>
              <a:rPr lang="en-US" sz="2400" dirty="0">
                <a:latin typeface="+mj-lt"/>
              </a:rPr>
              <a:t>     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1676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39478"/>
              </p:ext>
            </p:extLst>
          </p:nvPr>
        </p:nvGraphicFramePr>
        <p:xfrm>
          <a:off x="3870325" y="4662911"/>
          <a:ext cx="49593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901440" progId="Equation.DSMT4">
                  <p:embed/>
                </p:oleObj>
              </mc:Choice>
              <mc:Fallback>
                <p:oleObj name="Equation" r:id="rId3" imgW="29718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0325" y="4662911"/>
                        <a:ext cx="49593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98893"/>
              </p:ext>
            </p:extLst>
          </p:nvPr>
        </p:nvGraphicFramePr>
        <p:xfrm>
          <a:off x="4311355" y="1284526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66800" imgH="952200" progId="Equation.DSMT4">
                  <p:embed/>
                </p:oleObj>
              </mc:Choice>
              <mc:Fallback>
                <p:oleObj name="Equation" r:id="rId5" imgW="34668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1355" y="1284526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99129"/>
              </p:ext>
            </p:extLst>
          </p:nvPr>
        </p:nvGraphicFramePr>
        <p:xfrm>
          <a:off x="3899152" y="2628457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000" imgH="342720" progId="Equation.DSMT4">
                  <p:embed/>
                </p:oleObj>
              </mc:Choice>
              <mc:Fallback>
                <p:oleObj name="Equation" r:id="rId7" imgW="2070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9152" y="2628457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-1200000">
            <a:off x="5252796" y="2254158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56759"/>
              </p:ext>
            </p:extLst>
          </p:nvPr>
        </p:nvGraphicFramePr>
        <p:xfrm>
          <a:off x="6350000" y="234315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68480" imgH="342720" progId="Equation.DSMT4">
                  <p:embed/>
                </p:oleObj>
              </mc:Choice>
              <mc:Fallback>
                <p:oleObj name="Equation" r:id="rId9" imgW="1968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0000" y="234315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Up Arrow 30"/>
          <p:cNvSpPr/>
          <p:nvPr/>
        </p:nvSpPr>
        <p:spPr>
          <a:xfrm rot="-1200000">
            <a:off x="6717447" y="2212017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DD0CD-9310-48CD-A353-287590BA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5DFF1-3BCF-4AD7-A212-65AACACE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F6459-2300-4571-B80A-A8A793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7D03E-57DC-4204-B473-DFCCB28089F1}"/>
              </a:ext>
            </a:extLst>
          </p:cNvPr>
          <p:cNvSpPr txBox="1"/>
          <p:nvPr/>
        </p:nvSpPr>
        <p:spPr>
          <a:xfrm>
            <a:off x="3048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FDA7D-7993-4660-8E0D-E1CF78F70CCF}"/>
              </a:ext>
            </a:extLst>
          </p:cNvPr>
          <p:cNvGrpSpPr/>
          <p:nvPr/>
        </p:nvGrpSpPr>
        <p:grpSpPr>
          <a:xfrm>
            <a:off x="445477" y="690265"/>
            <a:ext cx="4467347" cy="3920685"/>
            <a:chOff x="1828800" y="2484580"/>
            <a:chExt cx="4467347" cy="392068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4ECF548B-3741-49F2-97AE-A749893F10BC}"/>
                </a:ext>
              </a:extLst>
            </p:cNvPr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FDA0482-C7AD-4FFE-84E9-EF77419466B8}"/>
                </a:ext>
              </a:extLst>
            </p:cNvPr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CD154C-6B8D-406F-A0D6-A02DB4FB1BFE}"/>
                </a:ext>
              </a:extLst>
            </p:cNvPr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EEEC07-FD8B-4EEB-A6B7-9E9189DCF64F}"/>
                </a:ext>
              </a:extLst>
            </p:cNvPr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10D648-EB1D-414C-A7BD-F41D08A7BD5F}"/>
                </a:ext>
              </a:extLst>
            </p:cNvPr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59F824-A6C3-4331-90D2-3C5992FE94E5}"/>
                </a:ext>
              </a:extLst>
            </p:cNvPr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5BCAFD-DA74-461A-A503-C69B1C43983C}"/>
                </a:ext>
              </a:extLst>
            </p:cNvPr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89E2C9-38EF-4FFB-B246-DC055C3D491A}"/>
                </a:ext>
              </a:extLst>
            </p:cNvPr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47F21-AD72-416A-85AA-BCA4F1D695C5}"/>
                </a:ext>
              </a:extLst>
            </p:cNvPr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A67FC41A-DBD5-49F7-8DD7-F88C5F960A11}"/>
                </a:ext>
              </a:extLst>
            </p:cNvPr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128187-667C-461F-B465-0838217A6AFE}"/>
                </a:ext>
              </a:extLst>
            </p:cNvPr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D74A0C4-74BC-4366-80B1-F4605C9DC76F}"/>
                </a:ext>
              </a:extLst>
            </p:cNvPr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B240D7-10DF-445B-A3BB-629903B00E69}"/>
                </a:ext>
              </a:extLst>
            </p:cNvPr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556995-E1E3-4106-BA16-D80E1FF9E527}"/>
                </a:ext>
              </a:extLst>
            </p:cNvPr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730508A-F34F-4061-9E5F-1683EE29A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68090"/>
              </p:ext>
            </p:extLst>
          </p:nvPr>
        </p:nvGraphicFramePr>
        <p:xfrm>
          <a:off x="4311355" y="228600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66800" imgH="952200" progId="Equation.DSMT4">
                  <p:embed/>
                </p:oleObj>
              </mc:Choice>
              <mc:Fallback>
                <p:oleObj name="Equation" r:id="rId3" imgW="3466800" imgH="952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355" y="228600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B4B1243-2258-4DA0-9DC6-5FDD20112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46039"/>
              </p:ext>
            </p:extLst>
          </p:nvPr>
        </p:nvGraphicFramePr>
        <p:xfrm>
          <a:off x="3899152" y="1572531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000" imgH="342720" progId="Equation.DSMT4">
                  <p:embed/>
                </p:oleObj>
              </mc:Choice>
              <mc:Fallback>
                <p:oleObj name="Equation" r:id="rId5" imgW="2070000" imgH="342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9152" y="1572531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Up Arrow 13">
            <a:extLst>
              <a:ext uri="{FF2B5EF4-FFF2-40B4-BE49-F238E27FC236}">
                <a16:creationId xmlns:a16="http://schemas.microsoft.com/office/drawing/2014/main" id="{86D00525-8C5C-45A0-B5EB-4436BCA19575}"/>
              </a:ext>
            </a:extLst>
          </p:cNvPr>
          <p:cNvSpPr/>
          <p:nvPr/>
        </p:nvSpPr>
        <p:spPr>
          <a:xfrm rot="20400000">
            <a:off x="5252796" y="1198232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30">
            <a:extLst>
              <a:ext uri="{FF2B5EF4-FFF2-40B4-BE49-F238E27FC236}">
                <a16:creationId xmlns:a16="http://schemas.microsoft.com/office/drawing/2014/main" id="{3F200F07-C716-4136-A323-18E7D0949404}"/>
              </a:ext>
            </a:extLst>
          </p:cNvPr>
          <p:cNvSpPr/>
          <p:nvPr/>
        </p:nvSpPr>
        <p:spPr>
          <a:xfrm rot="20400000">
            <a:off x="6717447" y="1156091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0A5D912-3FB9-45EF-9E97-F6DCC12F3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5971"/>
              </p:ext>
            </p:extLst>
          </p:nvPr>
        </p:nvGraphicFramePr>
        <p:xfrm>
          <a:off x="6510337" y="129540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68480" imgH="342720" progId="Equation.DSMT4">
                  <p:embed/>
                </p:oleObj>
              </mc:Choice>
              <mc:Fallback>
                <p:oleObj name="Equation" r:id="rId7" imgW="1968480" imgH="34272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0337" y="129540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4D1E7D7-F4A5-417D-A2E4-360D966EDEF9}"/>
              </a:ext>
            </a:extLst>
          </p:cNvPr>
          <p:cNvSpPr txBox="1"/>
          <p:nvPr/>
        </p:nvSpPr>
        <p:spPr>
          <a:xfrm>
            <a:off x="100867" y="4493159"/>
            <a:ext cx="891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Here, we are assuming that </a:t>
            </a:r>
            <a:r>
              <a:rPr lang="en-US" sz="2400" dirty="0">
                <a:latin typeface="Symbol" panose="05050102010706020507" pitchFamily="18" charset="2"/>
              </a:rPr>
              <a:t>r</a:t>
            </a:r>
            <a:r>
              <a:rPr lang="en-US" sz="2400" dirty="0">
                <a:latin typeface="+mj-lt"/>
              </a:rPr>
              <a:t> is constant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E8C1311-8F86-4F3E-872F-24D8D6B8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37359"/>
              </p:ext>
            </p:extLst>
          </p:nvPr>
        </p:nvGraphicFramePr>
        <p:xfrm>
          <a:off x="219653" y="4957594"/>
          <a:ext cx="84582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62560" imgH="634680" progId="Equation.DSMT4">
                  <p:embed/>
                </p:oleObj>
              </mc:Choice>
              <mc:Fallback>
                <p:oleObj name="Equation" r:id="rId9" imgW="7162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653" y="4957594"/>
                        <a:ext cx="845820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4D1C5FC-66F5-4302-954F-E3B92DB33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735"/>
              </p:ext>
            </p:extLst>
          </p:nvPr>
        </p:nvGraphicFramePr>
        <p:xfrm>
          <a:off x="3927180" y="5580243"/>
          <a:ext cx="4302420" cy="76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200400" imgH="571320" progId="Equation.DSMT4">
                  <p:embed/>
                </p:oleObj>
              </mc:Choice>
              <mc:Fallback>
                <p:oleObj name="Equation" r:id="rId11" imgW="3200400" imgH="5713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27180" y="5580243"/>
                        <a:ext cx="4302420" cy="76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33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11/08/2024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52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740261"/>
              </p:ext>
            </p:extLst>
          </p:nvPr>
        </p:nvGraphicFramePr>
        <p:xfrm>
          <a:off x="3924300" y="94899"/>
          <a:ext cx="48958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94899"/>
                        <a:ext cx="48958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54217"/>
              </p:ext>
            </p:extLst>
          </p:nvPr>
        </p:nvGraphicFramePr>
        <p:xfrm>
          <a:off x="4888261" y="2057400"/>
          <a:ext cx="3931889" cy="10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622080" progId="Equation.DSMT4">
                  <p:embed/>
                </p:oleObj>
              </mc:Choice>
              <mc:Fallback>
                <p:oleObj name="Equation" r:id="rId5" imgW="23238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261" y="2057400"/>
                        <a:ext cx="3931889" cy="105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629065"/>
              </p:ext>
            </p:extLst>
          </p:nvPr>
        </p:nvGraphicFramePr>
        <p:xfrm>
          <a:off x="369185" y="4309935"/>
          <a:ext cx="3880278" cy="19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14600" imgH="1257120" progId="Equation.DSMT4">
                  <p:embed/>
                </p:oleObj>
              </mc:Choice>
              <mc:Fallback>
                <p:oleObj name="Equation" r:id="rId7" imgW="2514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185" y="4309935"/>
                        <a:ext cx="3880278" cy="194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54159"/>
              </p:ext>
            </p:extLst>
          </p:nvPr>
        </p:nvGraphicFramePr>
        <p:xfrm>
          <a:off x="4628535" y="4724400"/>
          <a:ext cx="429101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68400" imgH="901440" progId="Equation.DSMT4">
                  <p:embed/>
                </p:oleObj>
              </mc:Choice>
              <mc:Fallback>
                <p:oleObj name="Equation" r:id="rId9" imgW="27684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535" y="4724400"/>
                        <a:ext cx="429101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4A4275A-BDB9-3BBF-0B2A-B34357E8FD23}"/>
              </a:ext>
            </a:extLst>
          </p:cNvPr>
          <p:cNvSpPr txBox="1"/>
          <p:nvPr/>
        </p:nvSpPr>
        <p:spPr>
          <a:xfrm>
            <a:off x="6863830" y="3064858"/>
            <a:ext cx="221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(A special case sometimes found at a beach.)</a:t>
            </a:r>
          </a:p>
        </p:txBody>
      </p:sp>
    </p:spTree>
    <p:extLst>
      <p:ext uri="{BB962C8B-B14F-4D97-AF65-F5344CB8AC3E}">
        <p14:creationId xmlns:p14="http://schemas.microsoft.com/office/powerpoint/2010/main" val="117116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22614</TotalTime>
  <Words>1012</Words>
  <Application>Microsoft Office PowerPoint</Application>
  <PresentationFormat>On-screen Show (4:3)</PresentationFormat>
  <Paragraphs>227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1094</cp:revision>
  <cp:lastPrinted>2021-11-11T13:45:22Z</cp:lastPrinted>
  <dcterms:created xsi:type="dcterms:W3CDTF">2012-01-10T18:32:24Z</dcterms:created>
  <dcterms:modified xsi:type="dcterms:W3CDTF">2024-11-07T16:53:28Z</dcterms:modified>
</cp:coreProperties>
</file>