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6" r:id="rId2"/>
    <p:sldId id="395" r:id="rId3"/>
    <p:sldId id="354" r:id="rId4"/>
    <p:sldId id="416" r:id="rId5"/>
    <p:sldId id="397" r:id="rId6"/>
    <p:sldId id="398" r:id="rId7"/>
    <p:sldId id="399" r:id="rId8"/>
    <p:sldId id="400" r:id="rId9"/>
    <p:sldId id="375" r:id="rId10"/>
    <p:sldId id="406" r:id="rId11"/>
    <p:sldId id="377" r:id="rId12"/>
    <p:sldId id="378" r:id="rId13"/>
    <p:sldId id="379" r:id="rId14"/>
    <p:sldId id="380" r:id="rId15"/>
    <p:sldId id="381" r:id="rId16"/>
    <p:sldId id="382" r:id="rId17"/>
    <p:sldId id="410" r:id="rId18"/>
    <p:sldId id="383" r:id="rId19"/>
    <p:sldId id="384" r:id="rId20"/>
    <p:sldId id="401" r:id="rId21"/>
    <p:sldId id="385" r:id="rId22"/>
    <p:sldId id="386" r:id="rId23"/>
    <p:sldId id="387" r:id="rId24"/>
    <p:sldId id="388" r:id="rId25"/>
    <p:sldId id="394" r:id="rId26"/>
    <p:sldId id="392" r:id="rId27"/>
    <p:sldId id="389" r:id="rId28"/>
    <p:sldId id="390" r:id="rId29"/>
    <p:sldId id="391" r:id="rId30"/>
    <p:sldId id="402" r:id="rId31"/>
    <p:sldId id="417" r:id="rId32"/>
    <p:sldId id="418" r:id="rId33"/>
    <p:sldId id="419" r:id="rId34"/>
    <p:sldId id="376" r:id="rId35"/>
    <p:sldId id="414" r:id="rId3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7E838B-28B6-40D0-A842-90B9C4138E5F}">
          <p14:sldIdLst>
            <p14:sldId id="296"/>
            <p14:sldId id="395"/>
            <p14:sldId id="354"/>
            <p14:sldId id="416"/>
            <p14:sldId id="397"/>
            <p14:sldId id="398"/>
            <p14:sldId id="399"/>
            <p14:sldId id="400"/>
            <p14:sldId id="375"/>
            <p14:sldId id="406"/>
            <p14:sldId id="377"/>
            <p14:sldId id="378"/>
            <p14:sldId id="379"/>
            <p14:sldId id="380"/>
            <p14:sldId id="381"/>
            <p14:sldId id="382"/>
            <p14:sldId id="410"/>
            <p14:sldId id="383"/>
            <p14:sldId id="384"/>
            <p14:sldId id="401"/>
            <p14:sldId id="385"/>
            <p14:sldId id="386"/>
            <p14:sldId id="387"/>
            <p14:sldId id="388"/>
            <p14:sldId id="394"/>
            <p14:sldId id="392"/>
            <p14:sldId id="389"/>
            <p14:sldId id="390"/>
            <p14:sldId id="391"/>
            <p14:sldId id="402"/>
            <p14:sldId id="417"/>
            <p14:sldId id="418"/>
            <p14:sldId id="419"/>
            <p14:sldId id="376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2348" autoAdjust="0"/>
  </p:normalViewPr>
  <p:slideViewPr>
    <p:cSldViewPr>
      <p:cViewPr>
        <p:scale>
          <a:sx n="76" d="100"/>
          <a:sy n="76" d="100"/>
        </p:scale>
        <p:origin x="916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11/10/2024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continue analyzing surface waves in water including the special non-linear soliton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1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Specializing to motion along the x direction and surface direction in the z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6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that we will find for the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51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assumptions for our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6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through the equations within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7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Boundary effects at the bottom of the channel and at the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start a number of steps to analyze the leading terms in the linearities.      In this case we perform a Taylor’s expansion about z=0 at the bottom of the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23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31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lowest order (linear)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74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non-linear equations using Taylor’s expansion.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9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 keeping/limiting terms in non-linearity and in high order derivatives.      The highlighted equations are the coupled equations that we will analyze.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84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3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Decoupling the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32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90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derivations.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55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arriving at the famous equation and the famous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95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89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28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notational manipulations.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64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48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91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observer of the </a:t>
            </a:r>
            <a:r>
              <a:rPr lang="en-US"/>
              <a:t>soliton phenomenon.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6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 realization of the soliton wave in a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4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system and notation.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13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Summarizing the linear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5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analysis of 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60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Consistent analysis of the wave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the full problem with non-linearities.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68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3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CE368B07-CEBF-4C80-90AF-53B34FA04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3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5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cs.hw.ac.uk/~chris/scott_russell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ma.hw.ac.uk/solitons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.hw.ac.uk/soliton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8953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</a:t>
            </a:r>
          </a:p>
          <a:p>
            <a:pPr algn="ctr"/>
            <a:r>
              <a:rPr lang="en-US" sz="3200" b="1" dirty="0"/>
              <a:t>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Notes for Lecture 33: Chapter 10 in F &amp; W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  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Surface waves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Summary of linear surface wave solutions 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Non-linear contributions and soliton solutions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D4EAD7-CAFE-422F-9859-10C3420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330D5-0ED1-4ABB-82B6-4B4360D1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6A92-CFE3-43F7-AE81-1978958F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81C184C-0147-4E5D-BF18-C569F353C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367271"/>
              </p:ext>
            </p:extLst>
          </p:nvPr>
        </p:nvGraphicFramePr>
        <p:xfrm>
          <a:off x="0" y="1219200"/>
          <a:ext cx="9158288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07160" imgH="1663560" progId="Equation.DSMT4">
                  <p:embed/>
                </p:oleObj>
              </mc:Choice>
              <mc:Fallback>
                <p:oleObj name="Equation" r:id="rId3" imgW="7607160" imgH="16635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9158288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5C44714-B8A3-438F-BDFB-658DD8C3C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24006"/>
            <a:ext cx="3714750" cy="243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1A7E3-B5F1-40EC-B0C5-3F452697C0F0}"/>
              </a:ext>
            </a:extLst>
          </p:cNvPr>
          <p:cNvSpPr txBox="1"/>
          <p:nvPr/>
        </p:nvSpPr>
        <p:spPr>
          <a:xfrm>
            <a:off x="5281246" y="4727018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Linear approximation</a:t>
            </a:r>
          </a:p>
          <a:p>
            <a:r>
              <a:rPr lang="en-US" sz="2400" dirty="0">
                <a:latin typeface="+mj-lt"/>
              </a:rPr>
              <a:t>(from Wikipedia)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A3353-89CA-4AE9-B92E-54697862DF1C}"/>
              </a:ext>
            </a:extLst>
          </p:cNvPr>
          <p:cNvSpPr txBox="1"/>
          <p:nvPr/>
        </p:nvSpPr>
        <p:spPr>
          <a:xfrm>
            <a:off x="2286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relationships at surface --</a:t>
            </a:r>
          </a:p>
        </p:txBody>
      </p:sp>
    </p:spTree>
    <p:extLst>
      <p:ext uri="{BB962C8B-B14F-4D97-AF65-F5344CB8AC3E}">
        <p14:creationId xmlns:p14="http://schemas.microsoft.com/office/powerpoint/2010/main" val="176094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016859"/>
              </p:ext>
            </p:extLst>
          </p:nvPr>
        </p:nvGraphicFramePr>
        <p:xfrm>
          <a:off x="996950" y="3651250"/>
          <a:ext cx="6999288" cy="239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25600" imgH="1117440" progId="Equation.DSMT4">
                  <p:embed/>
                </p:oleObj>
              </mc:Choice>
              <mc:Fallback>
                <p:oleObj name="Equation" r:id="rId3" imgW="3225600" imgH="1117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3651250"/>
                        <a:ext cx="6999288" cy="239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497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6" name="Cube 5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1524000" y="3048000"/>
            <a:ext cx="838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2819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z=0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41448"/>
              </p:ext>
            </p:extLst>
          </p:nvPr>
        </p:nvGraphicFramePr>
        <p:xfrm>
          <a:off x="291558" y="3553231"/>
          <a:ext cx="6556375" cy="299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8720" imgH="2145960" progId="Equation.DSMT4">
                  <p:embed/>
                </p:oleObj>
              </mc:Choice>
              <mc:Fallback>
                <p:oleObj name="Equation" r:id="rId3" imgW="4698720" imgH="2145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558" y="3553231"/>
                        <a:ext cx="6556375" cy="299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10874" y="54263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Non-linear effects in surface waves: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BE2AE-525A-48FF-86BA-197B59F5AD09}"/>
              </a:ext>
            </a:extLst>
          </p:cNvPr>
          <p:cNvSpPr txBox="1"/>
          <p:nvPr/>
        </p:nvSpPr>
        <p:spPr>
          <a:xfrm>
            <a:off x="5486400" y="456278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(representing amplitude)</a:t>
            </a:r>
          </a:p>
        </p:txBody>
      </p:sp>
    </p:spTree>
    <p:extLst>
      <p:ext uri="{BB962C8B-B14F-4D97-AF65-F5344CB8AC3E}">
        <p14:creationId xmlns:p14="http://schemas.microsoft.com/office/powerpoint/2010/main" val="1341020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Detailed analysis of non-linear surface waves</a:t>
            </a:r>
          </a:p>
          <a:p>
            <a:r>
              <a:rPr lang="en-US" sz="2400" dirty="0"/>
              <a:t>[Note that these derivations follow  Alexander L. Fetter and John Dirk </a:t>
            </a:r>
            <a:r>
              <a:rPr lang="en-US" sz="2400" dirty="0" err="1"/>
              <a:t>Walecka</a:t>
            </a:r>
            <a:r>
              <a:rPr lang="en-US" sz="2400" dirty="0"/>
              <a:t>, </a:t>
            </a:r>
            <a:r>
              <a:rPr lang="en-US" sz="2400" i="1" dirty="0"/>
              <a:t>Theoretical Mechanics of Particles and Continua</a:t>
            </a:r>
            <a:r>
              <a:rPr lang="en-US" sz="2400" dirty="0"/>
              <a:t> (McGraw Hill, 1980), </a:t>
            </a:r>
            <a:r>
              <a:rPr lang="en-US" sz="2400" dirty="0" err="1"/>
              <a:t>Chapt</a:t>
            </a:r>
            <a:r>
              <a:rPr lang="en-US" sz="2400" dirty="0"/>
              <a:t>. 10.]</a:t>
            </a:r>
            <a:r>
              <a:rPr lang="en-US" sz="2400" dirty="0">
                <a:latin typeface="+mj-lt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07243"/>
              </p:ext>
            </p:extLst>
          </p:nvPr>
        </p:nvGraphicFramePr>
        <p:xfrm>
          <a:off x="609600" y="1858963"/>
          <a:ext cx="7536182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03560" imgH="622080" progId="Equation.DSMT4">
                  <p:embed/>
                </p:oleObj>
              </mc:Choice>
              <mc:Fallback>
                <p:oleObj name="Equation" r:id="rId3" imgW="5803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858963"/>
                        <a:ext cx="7536182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30480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surface of the fluid is described by </a:t>
            </a:r>
            <a:r>
              <a:rPr lang="en-US" sz="2400" i="1" dirty="0"/>
              <a:t>z=</a:t>
            </a:r>
            <a:r>
              <a:rPr lang="en-US" sz="2400" i="1" dirty="0" err="1"/>
              <a:t>h+</a:t>
            </a:r>
            <a:r>
              <a:rPr lang="en-US" sz="2400" i="1" dirty="0" err="1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  <a:r>
              <a:rPr lang="en-US" sz="2400" dirty="0"/>
              <a:t>. It is assumed that the fluid is contained in a structure (lake, river, swimming pool, etc.) with a </a:t>
            </a:r>
            <a:r>
              <a:rPr lang="en-US" sz="2400" dirty="0" err="1"/>
              <a:t>structureless</a:t>
            </a:r>
            <a:r>
              <a:rPr lang="en-US" sz="2400" dirty="0"/>
              <a:t> bottom defined by the </a:t>
            </a:r>
            <a:r>
              <a:rPr lang="en-US" sz="2400" i="1" dirty="0"/>
              <a:t>z = 0 </a:t>
            </a:r>
            <a:r>
              <a:rPr lang="en-US" sz="2400" dirty="0"/>
              <a:t>plane and filled to an equilibrium height of </a:t>
            </a:r>
            <a:r>
              <a:rPr lang="en-US" sz="2400" i="1" dirty="0"/>
              <a:t>z = h.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5523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Defining equations for </a:t>
            </a:r>
            <a:r>
              <a:rPr lang="en-US" sz="2400" dirty="0">
                <a:latin typeface="Symbol" panose="05050102010706020507" pitchFamily="18" charset="2"/>
              </a:rPr>
              <a:t>F</a:t>
            </a:r>
            <a:r>
              <a:rPr lang="en-US" sz="2400" i="1" dirty="0"/>
              <a:t>(</a:t>
            </a:r>
            <a:r>
              <a:rPr lang="en-US" sz="2400" i="1" dirty="0" err="1"/>
              <a:t>x,z,t</a:t>
            </a:r>
            <a:r>
              <a:rPr lang="en-US" sz="2400" i="1" dirty="0"/>
              <a:t>)</a:t>
            </a:r>
            <a:r>
              <a:rPr lang="en-US" sz="2400" dirty="0"/>
              <a:t> and </a:t>
            </a:r>
            <a:r>
              <a:rPr lang="en-US" sz="2400" i="1" dirty="0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700636"/>
              </p:ext>
            </p:extLst>
          </p:nvPr>
        </p:nvGraphicFramePr>
        <p:xfrm>
          <a:off x="184298" y="765579"/>
          <a:ext cx="4010078" cy="46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040" imgH="266400" progId="Equation.DSMT4">
                  <p:embed/>
                </p:oleObj>
              </mc:Choice>
              <mc:Fallback>
                <p:oleObj name="Equation" r:id="rId3" imgW="2273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298" y="765579"/>
                        <a:ext cx="4010078" cy="46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6921"/>
              </p:ext>
            </p:extLst>
          </p:nvPr>
        </p:nvGraphicFramePr>
        <p:xfrm>
          <a:off x="464288" y="1267125"/>
          <a:ext cx="5942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89240" imgH="927000" progId="Equation.DSMT4">
                  <p:embed/>
                </p:oleObj>
              </mc:Choice>
              <mc:Fallback>
                <p:oleObj name="Equation" r:id="rId5" imgW="40892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288" y="1267125"/>
                        <a:ext cx="5942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0749" y="2632818"/>
            <a:ext cx="850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Bernoulli equation (assuming </a:t>
            </a:r>
            <a:r>
              <a:rPr lang="en-US" sz="2400" dirty="0" err="1"/>
              <a:t>irrotational</a:t>
            </a:r>
            <a:r>
              <a:rPr lang="en-US" sz="2400" dirty="0"/>
              <a:t> flow) and gravitation potential energy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193658"/>
              </p:ext>
            </p:extLst>
          </p:nvPr>
        </p:nvGraphicFramePr>
        <p:xfrm>
          <a:off x="514293" y="3657600"/>
          <a:ext cx="7510147" cy="96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41720" imgH="749160" progId="Equation.DSMT4">
                  <p:embed/>
                </p:oleObj>
              </mc:Choice>
              <mc:Fallback>
                <p:oleObj name="Equation" r:id="rId7" imgW="584172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293" y="3657600"/>
                        <a:ext cx="7510147" cy="963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95516"/>
              </p:ext>
            </p:extLst>
          </p:nvPr>
        </p:nvGraphicFramePr>
        <p:xfrm>
          <a:off x="31242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330120" progId="Equation.DSMT4">
                  <p:embed/>
                </p:oleObj>
              </mc:Choice>
              <mc:Fallback>
                <p:oleObj name="Equation" r:id="rId9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242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532409"/>
              </p:ext>
            </p:extLst>
          </p:nvPr>
        </p:nvGraphicFramePr>
        <p:xfrm>
          <a:off x="51181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8600" imgH="330120" progId="Equation.DSMT4">
                  <p:embed/>
                </p:oleObj>
              </mc:Choice>
              <mc:Fallback>
                <p:oleObj name="Equation" r:id="rId11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181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Brace 11"/>
          <p:cNvSpPr/>
          <p:nvPr/>
        </p:nvSpPr>
        <p:spPr>
          <a:xfrm rot="5400000">
            <a:off x="3093243" y="412714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5060157" y="414575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3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Boundary conditions on functions –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Zero velocity at bottom of tank: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325"/>
              </p:ext>
            </p:extLst>
          </p:nvPr>
        </p:nvGraphicFramePr>
        <p:xfrm>
          <a:off x="3429000" y="1664910"/>
          <a:ext cx="2039256" cy="84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71600" imgH="571320" progId="Equation.DSMT4">
                  <p:embed/>
                </p:oleObj>
              </mc:Choice>
              <mc:Fallback>
                <p:oleObj name="Equation" r:id="rId3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0" y="1664910"/>
                        <a:ext cx="2039256" cy="84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258898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Consistent vertical velocity at water surface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81015"/>
              </p:ext>
            </p:extLst>
          </p:nvPr>
        </p:nvGraphicFramePr>
        <p:xfrm>
          <a:off x="1751013" y="3125788"/>
          <a:ext cx="5394325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62240" imgH="1180800" progId="Equation.DSMT4">
                  <p:embed/>
                </p:oleObj>
              </mc:Choice>
              <mc:Fallback>
                <p:oleObj name="Equation" r:id="rId5" imgW="31622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1013" y="3125788"/>
                        <a:ext cx="5394325" cy="201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651291"/>
              </p:ext>
            </p:extLst>
          </p:nvPr>
        </p:nvGraphicFramePr>
        <p:xfrm>
          <a:off x="1430338" y="5157788"/>
          <a:ext cx="707707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54400" imgH="660240" progId="Equation.DSMT4">
                  <p:embed/>
                </p:oleObj>
              </mc:Choice>
              <mc:Fallback>
                <p:oleObj name="Equation" r:id="rId7" imgW="50544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0338" y="5157788"/>
                        <a:ext cx="707707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6075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382000" cy="15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2511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Analysis assuming water height </a:t>
            </a:r>
            <a:r>
              <a:rPr lang="en-US" sz="2400" i="1" dirty="0"/>
              <a:t>z</a:t>
            </a:r>
            <a:r>
              <a:rPr lang="en-US" sz="2400" b="1" dirty="0"/>
              <a:t>  is small relative to</a:t>
            </a:r>
            <a:br>
              <a:rPr lang="en-US" sz="2400" dirty="0"/>
            </a:br>
            <a:r>
              <a:rPr lang="en-US" sz="2400" b="1" dirty="0"/>
              <a:t>variations in the direction of wave motion </a:t>
            </a:r>
            <a:r>
              <a:rPr lang="en-US" sz="2400" i="1" dirty="0"/>
              <a:t>(x)</a:t>
            </a:r>
            <a:br>
              <a:rPr lang="en-US" sz="2400" dirty="0"/>
            </a:br>
            <a:r>
              <a:rPr lang="en-US" sz="2400" b="1" dirty="0"/>
              <a:t>Taylor’s expansion about </a:t>
            </a:r>
            <a:r>
              <a:rPr lang="en-US" sz="2400" i="1" dirty="0"/>
              <a:t>z </a:t>
            </a:r>
            <a:r>
              <a:rPr lang="en-US" sz="2400" dirty="0"/>
              <a:t>= 0: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240938"/>
              </p:ext>
            </p:extLst>
          </p:nvPr>
        </p:nvGraphicFramePr>
        <p:xfrm>
          <a:off x="152400" y="4288057"/>
          <a:ext cx="8915400" cy="66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88040" imgH="596880" progId="Equation.DSMT4">
                  <p:embed/>
                </p:oleObj>
              </mc:Choice>
              <mc:Fallback>
                <p:oleObj name="Equation" r:id="rId3" imgW="79880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4288057"/>
                        <a:ext cx="8915400" cy="66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28600" y="2053761"/>
            <a:ext cx="8229600" cy="3046988"/>
            <a:chOff x="304800" y="2147294"/>
            <a:chExt cx="8229600" cy="3046988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2147294"/>
              <a:ext cx="82296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Note that the zero vertical velocity at the bottom suggest that to a good approximation,  that all odd derivatives                                               		vanish from the  Taylor expansion. In addition,</a:t>
              </a:r>
            </a:p>
            <a:p>
              <a:endParaRPr lang="en-US" sz="2400" dirty="0"/>
            </a:p>
            <a:p>
              <a:r>
                <a:rPr lang="en-US" sz="2400" dirty="0"/>
                <a:t>the Laplace equation allows us to convert all even derivatives with respect to </a:t>
              </a:r>
              <a:r>
                <a:rPr lang="en-US" sz="2400" i="1" dirty="0"/>
                <a:t>z </a:t>
              </a:r>
              <a:r>
                <a:rPr lang="en-US" sz="2400" dirty="0"/>
                <a:t>to derivatives with respect to </a:t>
              </a:r>
              <a:r>
                <a:rPr lang="en-US" sz="2400" i="1" dirty="0"/>
                <a:t>x</a:t>
              </a:r>
              <a:r>
                <a:rPr lang="en-US" sz="2400" dirty="0"/>
                <a:t>.</a:t>
              </a:r>
              <a:br>
                <a:rPr lang="en-US" sz="2400" dirty="0"/>
              </a:br>
              <a:br>
                <a:rPr lang="en-US" sz="2400" dirty="0"/>
              </a:br>
              <a:endParaRPr lang="en-US" sz="2400" dirty="0">
                <a:latin typeface="+mj-lt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147602"/>
                </p:ext>
              </p:extLst>
            </p:nvPr>
          </p:nvGraphicFramePr>
          <p:xfrm>
            <a:off x="609600" y="2884508"/>
            <a:ext cx="1438725" cy="786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91880" imgH="596880" progId="Equation.DSMT4">
                    <p:embed/>
                  </p:oleObj>
                </mc:Choice>
                <mc:Fallback>
                  <p:oleObj name="Equation" r:id="rId5" imgW="1091880" imgH="596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9600" y="2884508"/>
                          <a:ext cx="1438725" cy="786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158890"/>
              </p:ext>
            </p:extLst>
          </p:nvPr>
        </p:nvGraphicFramePr>
        <p:xfrm>
          <a:off x="176784" y="5715816"/>
          <a:ext cx="8991600" cy="66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013600" imgH="596880" progId="Equation.DSMT4">
                  <p:embed/>
                </p:oleObj>
              </mc:Choice>
              <mc:Fallback>
                <p:oleObj name="Equation" r:id="rId7" imgW="8013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6784" y="5715816"/>
                        <a:ext cx="8991600" cy="66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FBD6744-DB98-4438-A19E-E021E2E07A74}"/>
              </a:ext>
            </a:extLst>
          </p:cNvPr>
          <p:cNvGrpSpPr/>
          <p:nvPr/>
        </p:nvGrpSpPr>
        <p:grpSpPr>
          <a:xfrm>
            <a:off x="2743200" y="4191000"/>
            <a:ext cx="3739662" cy="843936"/>
            <a:chOff x="2819400" y="1518264"/>
            <a:chExt cx="3739662" cy="84393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4EB3FB-873A-4A74-AD91-F2345A430856}"/>
                </a:ext>
              </a:extLst>
            </p:cNvPr>
            <p:cNvCxnSpPr/>
            <p:nvPr/>
          </p:nvCxnSpPr>
          <p:spPr>
            <a:xfrm flipH="1">
              <a:off x="2819400" y="1607145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56FF26-517C-4736-8C72-CEFF505982F3}"/>
                </a:ext>
              </a:extLst>
            </p:cNvPr>
            <p:cNvCxnSpPr/>
            <p:nvPr/>
          </p:nvCxnSpPr>
          <p:spPr>
            <a:xfrm flipH="1">
              <a:off x="5873262" y="1518264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F16B68F-45EC-4DA8-8A6E-96533CC20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91154"/>
              </p:ext>
            </p:extLst>
          </p:nvPr>
        </p:nvGraphicFramePr>
        <p:xfrm>
          <a:off x="228600" y="5259897"/>
          <a:ext cx="3277436" cy="66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920680" imgH="596880" progId="Equation.DSMT4">
                  <p:embed/>
                </p:oleObj>
              </mc:Choice>
              <mc:Fallback>
                <p:oleObj name="Equation" r:id="rId9" imgW="292068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600" y="5259897"/>
                        <a:ext cx="3277436" cy="66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F9313D5-17E3-494E-9BD9-ECF2AE6E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675926"/>
              </p:ext>
            </p:extLst>
          </p:nvPr>
        </p:nvGraphicFramePr>
        <p:xfrm>
          <a:off x="119063" y="1295400"/>
          <a:ext cx="89074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907624" imgH="655375" progId="Equation.DSMT4">
                  <p:embed/>
                </p:oleObj>
              </mc:Choice>
              <mc:Fallback>
                <p:oleObj name="Equation" r:id="rId11" imgW="8907624" imgH="6553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063" y="1295400"/>
                        <a:ext cx="8907462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3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FCE2F-39B5-408F-8417-03DBEBB1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C3D53-CFC1-40C1-8542-F2526FD0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0E775-56DB-4059-8485-BE574D5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25ABD5A-CC45-4FC2-A38A-989D4D3DD7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145728"/>
              </p:ext>
            </p:extLst>
          </p:nvPr>
        </p:nvGraphicFramePr>
        <p:xfrm>
          <a:off x="406400" y="1066800"/>
          <a:ext cx="8555038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75440" imgH="2920680" progId="Equation.DSMT4">
                  <p:embed/>
                </p:oleObj>
              </mc:Choice>
              <mc:Fallback>
                <p:oleObj name="Equation" r:id="rId3" imgW="7975440" imgH="29206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F9313D5-17E3-494E-9BD9-ECF2AE6E8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400" y="1066800"/>
                        <a:ext cx="8555038" cy="313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3B7988-9696-4744-B995-D523FF3BBD12}"/>
              </a:ext>
            </a:extLst>
          </p:cNvPr>
          <p:cNvSpPr txBox="1"/>
          <p:nvPr/>
        </p:nvSpPr>
        <p:spPr>
          <a:xfrm>
            <a:off x="76200" y="304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details --</a:t>
            </a:r>
          </a:p>
        </p:txBody>
      </p:sp>
    </p:spTree>
    <p:extLst>
      <p:ext uri="{BB962C8B-B14F-4D97-AF65-F5344CB8AC3E}">
        <p14:creationId xmlns:p14="http://schemas.microsoft.com/office/powerpoint/2010/main" val="400859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Check linearized equations and their solutions:</a:t>
            </a:r>
          </a:p>
          <a:p>
            <a:r>
              <a:rPr lang="en-US" sz="2400" dirty="0">
                <a:latin typeface="+mj-lt"/>
              </a:rPr>
              <a:t>    Bernoulli equations --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486430"/>
              </p:ext>
            </p:extLst>
          </p:nvPr>
        </p:nvGraphicFramePr>
        <p:xfrm>
          <a:off x="1066800" y="1113998"/>
          <a:ext cx="50371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65560" imgH="1942920" progId="Equation.DSMT4">
                  <p:embed/>
                </p:oleObj>
              </mc:Choice>
              <mc:Fallback>
                <p:oleObj name="Equation" r:id="rId3" imgW="4165560" imgH="194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1113998"/>
                        <a:ext cx="5037137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338610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Taylor's expansion results to lowest order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298771"/>
              </p:ext>
            </p:extLst>
          </p:nvPr>
        </p:nvGraphicFramePr>
        <p:xfrm>
          <a:off x="609600" y="3857031"/>
          <a:ext cx="8305800" cy="65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581600" imgH="596880" progId="Equation.DSMT4">
                  <p:embed/>
                </p:oleObj>
              </mc:Choice>
              <mc:Fallback>
                <p:oleObj name="Equation" r:id="rId5" imgW="7581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3857031"/>
                        <a:ext cx="8305800" cy="65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2571"/>
              </p:ext>
            </p:extLst>
          </p:nvPr>
        </p:nvGraphicFramePr>
        <p:xfrm>
          <a:off x="812800" y="4719205"/>
          <a:ext cx="5740400" cy="698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02120" imgH="596880" progId="Equation.DSMT4">
                  <p:embed/>
                </p:oleObj>
              </mc:Choice>
              <mc:Fallback>
                <p:oleObj name="Equation" r:id="rId7" imgW="49021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2800" y="4719205"/>
                        <a:ext cx="5740400" cy="698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1100" y="565738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anose="05000000000000000000" pitchFamily="2" charset="2"/>
              </a:rPr>
              <a:t>linear wave equation with 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c</a:t>
            </a:r>
            <a:r>
              <a:rPr lang="en-US" sz="2400" i="1" baseline="30000" dirty="0">
                <a:latin typeface="+mj-lt"/>
                <a:sym typeface="Wingdings" panose="05000000000000000000" pitchFamily="2" charset="2"/>
              </a:rPr>
              <a:t>2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=</a:t>
            </a:r>
            <a:r>
              <a:rPr lang="en-US" sz="2400" i="1" dirty="0" err="1">
                <a:latin typeface="+mj-lt"/>
                <a:sym typeface="Wingdings" panose="05000000000000000000" pitchFamily="2" charset="2"/>
              </a:rPr>
              <a:t>gh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3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238261"/>
              </p:ext>
            </p:extLst>
          </p:nvPr>
        </p:nvGraphicFramePr>
        <p:xfrm>
          <a:off x="288925" y="1263650"/>
          <a:ext cx="7999413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2960" imgH="1155600" progId="Equation.DSMT4">
                  <p:embed/>
                </p:oleObj>
              </mc:Choice>
              <mc:Fallback>
                <p:oleObj name="Equation" r:id="rId3" imgW="6222960" imgH="1155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925" y="1263650"/>
                        <a:ext cx="7999413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38586"/>
              </p:ext>
            </p:extLst>
          </p:nvPr>
        </p:nvGraphicFramePr>
        <p:xfrm>
          <a:off x="312371" y="3077865"/>
          <a:ext cx="67040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787640" imgH="977760" progId="Equation.DSMT4">
                  <p:embed/>
                </p:oleObj>
              </mc:Choice>
              <mc:Fallback>
                <p:oleObj name="Equation" r:id="rId5" imgW="478764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371" y="3077865"/>
                        <a:ext cx="6704012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A8B6BA-64CD-4F37-960D-684F7478D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65919"/>
              </p:ext>
            </p:extLst>
          </p:nvPr>
        </p:nvGraphicFramePr>
        <p:xfrm>
          <a:off x="449364" y="4860925"/>
          <a:ext cx="7685066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03560" imgH="927000" progId="Equation.DSMT4">
                  <p:embed/>
                </p:oleObj>
              </mc:Choice>
              <mc:Fallback>
                <p:oleObj name="Equation" r:id="rId7" imgW="5803560" imgH="927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364" y="4860925"/>
                        <a:ext cx="7685066" cy="122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00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369" y="21336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This material is covered in Chapter 10 of your textbook using similar notation.</a:t>
            </a:r>
          </a:p>
        </p:txBody>
      </p:sp>
    </p:spTree>
    <p:extLst>
      <p:ext uri="{BB962C8B-B14F-4D97-AF65-F5344CB8AC3E}">
        <p14:creationId xmlns:p14="http://schemas.microsoft.com/office/powerpoint/2010/main" val="164818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50E610-3498-40DD-82ED-B99C54565FD4}"/>
              </a:ext>
            </a:extLst>
          </p:cNvPr>
          <p:cNvSpPr/>
          <p:nvPr/>
        </p:nvSpPr>
        <p:spPr>
          <a:xfrm>
            <a:off x="762000" y="3322260"/>
            <a:ext cx="45720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9FAA5-1113-4E46-96A3-F72B0C197F55}"/>
              </a:ext>
            </a:extLst>
          </p:cNvPr>
          <p:cNvSpPr/>
          <p:nvPr/>
        </p:nvSpPr>
        <p:spPr>
          <a:xfrm>
            <a:off x="914400" y="4735624"/>
            <a:ext cx="51054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 </a:t>
            </a:r>
            <a:r>
              <a:rPr lang="en-US" sz="2400" dirty="0"/>
              <a:t>keeping the lowest order nonlinear terms and include up to 4th order derivatives in the linear terms.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72683"/>
              </p:ext>
            </p:extLst>
          </p:nvPr>
        </p:nvGraphicFramePr>
        <p:xfrm>
          <a:off x="4521355" y="1143000"/>
          <a:ext cx="317484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08160" imgH="266400" progId="Equation.DSMT4">
                  <p:embed/>
                </p:oleObj>
              </mc:Choice>
              <mc:Fallback>
                <p:oleObj name="Equation" r:id="rId3" imgW="210816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355" y="1143000"/>
                        <a:ext cx="317484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271381"/>
              </p:ext>
            </p:extLst>
          </p:nvPr>
        </p:nvGraphicFramePr>
        <p:xfrm>
          <a:off x="438150" y="1752600"/>
          <a:ext cx="8432800" cy="241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527520" imgH="1866600" progId="Equation.DSMT4">
                  <p:embed/>
                </p:oleObj>
              </mc:Choice>
              <mc:Fallback>
                <p:oleObj name="Equation" r:id="rId5" imgW="6527520" imgH="1866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8150" y="1752600"/>
                        <a:ext cx="8432800" cy="241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974927"/>
              </p:ext>
            </p:extLst>
          </p:nvPr>
        </p:nvGraphicFramePr>
        <p:xfrm>
          <a:off x="438150" y="4195763"/>
          <a:ext cx="657066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597200" imgH="952200" progId="Equation.DSMT4">
                  <p:embed/>
                </p:oleObj>
              </mc:Choice>
              <mc:Fallback>
                <p:oleObj name="Equation" r:id="rId7" imgW="4597200" imgH="952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8150" y="4195763"/>
                        <a:ext cx="657066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8158B04-17D1-4BDB-8B8F-D2D6A0A95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15566"/>
              </p:ext>
            </p:extLst>
          </p:nvPr>
        </p:nvGraphicFramePr>
        <p:xfrm>
          <a:off x="438151" y="5762991"/>
          <a:ext cx="8432800" cy="41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52600" imgH="203040" progId="Equation.DSMT4">
                  <p:embed/>
                </p:oleObj>
              </mc:Choice>
              <mc:Fallback>
                <p:oleObj name="Equation" r:id="rId9" imgW="4152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8151" y="5762991"/>
                        <a:ext cx="8432800" cy="413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19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364570"/>
              </p:ext>
            </p:extLst>
          </p:nvPr>
        </p:nvGraphicFramePr>
        <p:xfrm>
          <a:off x="330200" y="152400"/>
          <a:ext cx="6832600" cy="166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7920" imgH="1358640" progId="Equation.DSMT4">
                  <p:embed/>
                </p:oleObj>
              </mc:Choice>
              <mc:Fallback>
                <p:oleObj name="Equation" r:id="rId3" imgW="558792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200" y="152400"/>
                        <a:ext cx="6832600" cy="1661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967665"/>
              </p:ext>
            </p:extLst>
          </p:nvPr>
        </p:nvGraphicFramePr>
        <p:xfrm>
          <a:off x="492641" y="2057400"/>
          <a:ext cx="6365359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86120" imgH="622080" progId="Equation.DSMT4">
                  <p:embed/>
                </p:oleObj>
              </mc:Choice>
              <mc:Fallback>
                <p:oleObj name="Equation" r:id="rId5" imgW="46861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641" y="2057400"/>
                        <a:ext cx="6365359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841220"/>
              </p:ext>
            </p:extLst>
          </p:nvPr>
        </p:nvGraphicFramePr>
        <p:xfrm>
          <a:off x="462515" y="3810000"/>
          <a:ext cx="6650666" cy="197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584600" imgH="1358640" progId="Equation.DSMT4">
                  <p:embed/>
                </p:oleObj>
              </mc:Choice>
              <mc:Fallback>
                <p:oleObj name="Equation" r:id="rId7" imgW="458460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2515" y="3810000"/>
                        <a:ext cx="6650666" cy="197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2641" y="29790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 that the wave “speed” </a:t>
            </a:r>
            <a:r>
              <a:rPr lang="en-US" sz="2400" i="1" dirty="0"/>
              <a:t>c</a:t>
            </a:r>
            <a:r>
              <a:rPr lang="en-US" sz="2400" dirty="0"/>
              <a:t> will be determined</a:t>
            </a:r>
          </a:p>
          <a:p>
            <a:r>
              <a:rPr lang="en-US" sz="2400" dirty="0"/>
              <a:t>Consistently --</a:t>
            </a:r>
            <a:endParaRPr lang="en-US" sz="2400" dirty="0">
              <a:latin typeface="+mj-lt"/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7239000" y="457200"/>
            <a:ext cx="1066800" cy="4114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7391400" y="1447800"/>
            <a:ext cx="1066800" cy="4114800"/>
          </a:xfrm>
          <a:prstGeom prst="curvedLef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04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04588"/>
              </p:ext>
            </p:extLst>
          </p:nvPr>
        </p:nvGraphicFramePr>
        <p:xfrm>
          <a:off x="1447800" y="624681"/>
          <a:ext cx="6515100" cy="560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27320" imgH="4241520" progId="Equation.DSMT4">
                  <p:embed/>
                </p:oleObj>
              </mc:Choice>
              <mc:Fallback>
                <p:oleObj name="Equation" r:id="rId3" imgW="4927320" imgH="42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624681"/>
                        <a:ext cx="6515100" cy="560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2476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 – continued --</a:t>
            </a:r>
          </a:p>
          <a:p>
            <a:pPr algn="ctr"/>
            <a:r>
              <a:rPr lang="en-US" sz="2400" dirty="0">
                <a:latin typeface="+mj-lt"/>
              </a:rPr>
              <a:t>Expressing modified surface velocity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  <a:r>
              <a:rPr lang="en-US" sz="2400" i="1" dirty="0">
                <a:latin typeface="+mj-lt"/>
              </a:rPr>
              <a:t>(u):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373871"/>
              </p:ext>
            </p:extLst>
          </p:nvPr>
        </p:nvGraphicFramePr>
        <p:xfrm>
          <a:off x="1143000" y="5025965"/>
          <a:ext cx="3317221" cy="60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15840" imgH="330120" progId="Equation.DSMT4">
                  <p:embed/>
                </p:oleObj>
              </mc:Choice>
              <mc:Fallback>
                <p:oleObj name="Equation" r:id="rId3" imgW="18158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025965"/>
                        <a:ext cx="3317221" cy="60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02753"/>
              </p:ext>
            </p:extLst>
          </p:nvPr>
        </p:nvGraphicFramePr>
        <p:xfrm>
          <a:off x="776609" y="1059597"/>
          <a:ext cx="7590781" cy="343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0" imgH="2070000" progId="Equation.DSMT4">
                  <p:embed/>
                </p:oleObj>
              </mc:Choice>
              <mc:Fallback>
                <p:oleObj name="Equation" r:id="rId5" imgW="4572000" imgH="2070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609" y="1059597"/>
                        <a:ext cx="7590781" cy="343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99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81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of the famous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Modified surface amplitude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34924"/>
              </p:ext>
            </p:extLst>
          </p:nvPr>
        </p:nvGraphicFramePr>
        <p:xfrm>
          <a:off x="1847849" y="1852613"/>
          <a:ext cx="5358235" cy="83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76640" imgH="634680" progId="Equation.DSMT4">
                  <p:embed/>
                </p:oleObj>
              </mc:Choice>
              <mc:Fallback>
                <p:oleObj name="Equation" r:id="rId3" imgW="40766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7849" y="1852613"/>
                        <a:ext cx="5358235" cy="83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3048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783966"/>
              </p:ext>
            </p:extLst>
          </p:nvPr>
        </p:nvGraphicFramePr>
        <p:xfrm>
          <a:off x="1675161" y="3581400"/>
          <a:ext cx="6478239" cy="188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117760" imgH="1485720" progId="Equation.DSMT4">
                  <p:embed/>
                </p:oleObj>
              </mc:Choice>
              <mc:Fallback>
                <p:oleObj name="Equation" r:id="rId5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5161" y="3581400"/>
                        <a:ext cx="6478239" cy="188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789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17347"/>
              </p:ext>
            </p:extLst>
          </p:nvPr>
        </p:nvGraphicFramePr>
        <p:xfrm>
          <a:off x="539750" y="468312"/>
          <a:ext cx="7794625" cy="578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32440" imgH="5067000" progId="Equation.DSMT4">
                  <p:embed/>
                </p:oleObj>
              </mc:Choice>
              <mc:Fallback>
                <p:oleObj name="Equation" r:id="rId3" imgW="6832440" imgH="506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468312"/>
                        <a:ext cx="7794625" cy="578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879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2365986"/>
            <a:ext cx="9144000" cy="252248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9997"/>
              </p:ext>
            </p:extLst>
          </p:nvPr>
        </p:nvGraphicFramePr>
        <p:xfrm>
          <a:off x="457200" y="172085"/>
          <a:ext cx="6215556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25880" imgH="723600" progId="Equation.DSMT4">
                  <p:embed/>
                </p:oleObj>
              </mc:Choice>
              <mc:Fallback>
                <p:oleObj name="Equation" r:id="rId4" imgW="40258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72085"/>
                        <a:ext cx="6215556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3C4E32C-A009-4E3C-934C-FD8BCF3CC109}"/>
              </a:ext>
            </a:extLst>
          </p:cNvPr>
          <p:cNvSpPr/>
          <p:nvPr/>
        </p:nvSpPr>
        <p:spPr>
          <a:xfrm>
            <a:off x="745578" y="1600200"/>
            <a:ext cx="7255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soliton solutions with different amplitudes --</a:t>
            </a:r>
          </a:p>
        </p:txBody>
      </p:sp>
    </p:spTree>
    <p:extLst>
      <p:ext uri="{BB962C8B-B14F-4D97-AF65-F5344CB8AC3E}">
        <p14:creationId xmlns:p14="http://schemas.microsoft.com/office/powerpoint/2010/main" val="2723489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Relationship to “standard” form of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708191"/>
              </p:ext>
            </p:extLst>
          </p:nvPr>
        </p:nvGraphicFramePr>
        <p:xfrm>
          <a:off x="952500" y="914400"/>
          <a:ext cx="5600700" cy="1208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47960" imgH="1002960" progId="Equation.DSMT4">
                  <p:embed/>
                </p:oleObj>
              </mc:Choice>
              <mc:Fallback>
                <p:oleObj name="Equation" r:id="rId3" imgW="46479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2500" y="914400"/>
                        <a:ext cx="5600700" cy="1208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7346"/>
              </p:ext>
            </p:extLst>
          </p:nvPr>
        </p:nvGraphicFramePr>
        <p:xfrm>
          <a:off x="952500" y="2697163"/>
          <a:ext cx="4755707" cy="126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79760" imgH="927000" progId="Equation.DSMT4">
                  <p:embed/>
                </p:oleObj>
              </mc:Choice>
              <mc:Fallback>
                <p:oleObj name="Equation" r:id="rId5" imgW="347976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2500" y="2697163"/>
                        <a:ext cx="4755707" cy="126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60694"/>
              </p:ext>
            </p:extLst>
          </p:nvPr>
        </p:nvGraphicFramePr>
        <p:xfrm>
          <a:off x="987942" y="4432589"/>
          <a:ext cx="4269858" cy="143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36680" imgH="1054080" progId="Equation.DSMT4">
                  <p:embed/>
                </p:oleObj>
              </mc:Choice>
              <mc:Fallback>
                <p:oleObj name="Equation" r:id="rId7" imgW="313668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7942" y="4432589"/>
                        <a:ext cx="4269858" cy="1434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1793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03707"/>
              </p:ext>
            </p:extLst>
          </p:nvPr>
        </p:nvGraphicFramePr>
        <p:xfrm>
          <a:off x="1143000" y="533400"/>
          <a:ext cx="6705600" cy="5800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70400" imgH="4559040" progId="Equation.DSMT4">
                  <p:embed/>
                </p:oleObj>
              </mc:Choice>
              <mc:Fallback>
                <p:oleObj name="Equation" r:id="rId3" imgW="5270400" imgH="455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33400"/>
                        <a:ext cx="6705600" cy="5800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248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524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222635"/>
              </p:ext>
            </p:extLst>
          </p:nvPr>
        </p:nvGraphicFramePr>
        <p:xfrm>
          <a:off x="457200" y="2574925"/>
          <a:ext cx="7790572" cy="2261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117760" imgH="1485720" progId="Equation.DSMT4">
                  <p:embed/>
                </p:oleObj>
              </mc:Choice>
              <mc:Fallback>
                <p:oleObj name="Equation" r:id="rId3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574925"/>
                        <a:ext cx="7790572" cy="2261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33600" y="533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1335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77573-4A6F-B02F-C896-23688547E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6" y="1349375"/>
            <a:ext cx="8709433" cy="3962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6E85E5-1D1F-9846-283E-8987C2671379}"/>
              </a:ext>
            </a:extLst>
          </p:cNvPr>
          <p:cNvSpPr/>
          <p:nvPr/>
        </p:nvSpPr>
        <p:spPr>
          <a:xfrm>
            <a:off x="264622" y="1905000"/>
            <a:ext cx="8534400" cy="36512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487F-EED9-4BB1-9659-BC40325A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DCECE-1A85-406B-875B-883DFEF4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9FAE-F23C-4253-8ED8-E788B471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C9BE6-C45C-4967-9AF9-09070B5E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05" y="148273"/>
            <a:ext cx="6638595" cy="620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3EB07-76C7-4091-9FF4-0D37B4A6A1A5}"/>
              </a:ext>
            </a:extLst>
          </p:cNvPr>
          <p:cNvSpPr txBox="1"/>
          <p:nvPr/>
        </p:nvSpPr>
        <p:spPr>
          <a:xfrm>
            <a:off x="3065585" y="2316163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hlinkClick r:id="rId4"/>
              </a:rPr>
              <a:t>https://www.macs.hw.ac.uk/~chris/scott_russell.html</a:t>
            </a:r>
            <a:endParaRPr lang="en-US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880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6376D-835D-08D1-4778-866E9250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3867E-CD6D-9414-EC5D-72756B96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A0E8D-4AB5-D706-AFC6-3006F2516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752A8-CBC5-17B4-93E0-BA81DF328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7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30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FA76F-C05A-5703-34F0-BB2672E30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13AA5-9431-740A-1D13-418D58FB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4F5B4-AE24-4002-CBF8-E2889E32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FEC9D-AFB6-8C6C-375D-5814909B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812"/>
            <a:ext cx="9144000" cy="41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55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71E41-C4CB-7E8C-41CD-B37E4F71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048107-49F5-FD4C-3AD2-3D2E3E0E8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CD861-C97E-0E04-BA60-5CAFB38E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3B100-CB04-EF7F-B558-E4CA377C4DC9}"/>
              </a:ext>
            </a:extLst>
          </p:cNvPr>
          <p:cNvSpPr txBox="1"/>
          <p:nvPr/>
        </p:nvSpPr>
        <p:spPr>
          <a:xfrm>
            <a:off x="-27264" y="762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Reconstruction of the canal soliton --  </a:t>
            </a:r>
            <a:r>
              <a:rPr lang="en-US" sz="2400" dirty="0">
                <a:latin typeface="+mj-lt"/>
                <a:hlinkClick r:id="rId2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D6AAD-8DF3-3C19-17C1-5635B7EF9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29429"/>
            <a:ext cx="7512436" cy="56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01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3225" y="4419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links:</a:t>
            </a:r>
          </a:p>
          <a:p>
            <a:r>
              <a:rPr lang="en-US" sz="2400" dirty="0">
                <a:latin typeface="+mj-lt"/>
              </a:rPr>
              <a:t>       Website –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  <p:pic>
        <p:nvPicPr>
          <p:cNvPr id="394242" name="Picture 2" descr="http://www.ma.hw.ac.uk/solitons/soliton1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104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3652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Photo of canal soliton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7976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CCC0A-5AB5-D382-7D97-F245FB1D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1C81C-0BA4-2D47-84A0-197753E1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BB5F6-D316-5C50-D0FE-12ED4521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F12FE-7215-2B41-FE6A-7F4C2A5BB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35" y="685659"/>
            <a:ext cx="2514729" cy="5486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A3F40-5989-F3F4-656F-D898AF3E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762000"/>
            <a:ext cx="2578233" cy="49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5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F59B71-ACFF-391F-6599-BD83713D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2A5F0B-C38A-A34A-600D-A55C04C34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FA2B3-0B83-5A67-FB41-B3696085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255EF-B04D-5A25-3AF3-9448C9F6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7" y="533400"/>
            <a:ext cx="8735625" cy="56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39624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28956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3124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32766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48006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5181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49911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48240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62484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59391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41148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41910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43122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33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container of water with average height h  and surface </a:t>
            </a:r>
            <a:r>
              <a:rPr lang="en-US" sz="2400" dirty="0" err="1">
                <a:latin typeface="+mj-lt"/>
              </a:rPr>
              <a:t>h+</a:t>
            </a:r>
            <a:r>
              <a:rPr lang="en-US" sz="2400" dirty="0" err="1">
                <a:latin typeface="Symbol" pitchFamily="18" charset="2"/>
              </a:rPr>
              <a:t>z</a:t>
            </a:r>
            <a:r>
              <a:rPr lang="en-US" sz="2400" dirty="0"/>
              <a:t>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49911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5329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58550"/>
              </p:ext>
            </p:extLst>
          </p:nvPr>
        </p:nvGraphicFramePr>
        <p:xfrm>
          <a:off x="585355" y="2192952"/>
          <a:ext cx="674846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41600" imgH="228600" progId="Equation.DSMT4">
                  <p:embed/>
                </p:oleObj>
              </mc:Choice>
              <mc:Fallback>
                <p:oleObj name="Equation" r:id="rId3" imgW="344160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5355" y="2192952"/>
                        <a:ext cx="6748462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67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18288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7620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990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11430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26670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048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28575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6904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41148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3805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19812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20574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21786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28575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31959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78421"/>
              </p:ext>
            </p:extLst>
          </p:nvPr>
        </p:nvGraphicFramePr>
        <p:xfrm>
          <a:off x="76200" y="4317702"/>
          <a:ext cx="41306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39800" imgH="1295280" progId="Equation.DSMT4">
                  <p:embed/>
                </p:oleObj>
              </mc:Choice>
              <mc:Fallback>
                <p:oleObj name="Equation" r:id="rId3" imgW="2539800" imgH="1295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317702"/>
                        <a:ext cx="41306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387316"/>
              </p:ext>
            </p:extLst>
          </p:nvPr>
        </p:nvGraphicFramePr>
        <p:xfrm>
          <a:off x="4067175" y="4743695"/>
          <a:ext cx="49720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85920" imgH="1117440" progId="Equation.DSMT4">
                  <p:embed/>
                </p:oleObj>
              </mc:Choice>
              <mc:Fallback>
                <p:oleObj name="Equation" r:id="rId5" imgW="308592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67175" y="4743695"/>
                        <a:ext cx="4972050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344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431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Keep only linear terms and assume that horizontal variation is only along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:</a:t>
            </a:r>
            <a:endParaRPr lang="en-US" sz="2400" i="1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81414"/>
              </p:ext>
            </p:extLst>
          </p:nvPr>
        </p:nvGraphicFramePr>
        <p:xfrm>
          <a:off x="90158" y="680542"/>
          <a:ext cx="7381965" cy="335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019560" imgH="2768400" progId="Equation.DSMT4">
                  <p:embed/>
                </p:oleObj>
              </mc:Choice>
              <mc:Fallback>
                <p:oleObj name="Equation" r:id="rId3" imgW="6019560" imgH="2768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58" y="680542"/>
                        <a:ext cx="7381965" cy="3359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086039"/>
              </p:ext>
            </p:extLst>
          </p:nvPr>
        </p:nvGraphicFramePr>
        <p:xfrm>
          <a:off x="198438" y="3797300"/>
          <a:ext cx="8747125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56000" imgH="1333440" progId="Equation.DSMT4">
                  <p:embed/>
                </p:oleObj>
              </mc:Choice>
              <mc:Fallback>
                <p:oleObj name="Equation" r:id="rId5" imgW="4356000" imgH="13334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3797300"/>
                        <a:ext cx="8747125" cy="264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76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761801"/>
              </p:ext>
            </p:extLst>
          </p:nvPr>
        </p:nvGraphicFramePr>
        <p:xfrm>
          <a:off x="304800" y="228600"/>
          <a:ext cx="8458200" cy="4287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010280" imgH="3593880" progId="Equation.DSMT4">
                  <p:embed/>
                </p:oleObj>
              </mc:Choice>
              <mc:Fallback>
                <p:oleObj name="Equation" r:id="rId3" imgW="7010280" imgH="35938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8458200" cy="4287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4466635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Note that this solution represents a pure plane wave. More likely, there would be a linear combination of wavevectors </a:t>
            </a:r>
            <a:r>
              <a:rPr lang="en-US" sz="2000" i="1" dirty="0">
                <a:latin typeface="+mj-lt"/>
              </a:rPr>
              <a:t>k. </a:t>
            </a:r>
            <a:r>
              <a:rPr lang="en-US" sz="2000" dirty="0">
                <a:latin typeface="+mj-lt"/>
              </a:rPr>
              <a:t>Additionally, your text considers the effects of surface tension which is ignored here.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  </a:t>
            </a:r>
          </a:p>
          <a:p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In this lecture, we will focus on the effects of the non-linearities in the Euler, continuity, and surface equations.</a:t>
            </a:r>
          </a:p>
        </p:txBody>
      </p:sp>
    </p:spTree>
    <p:extLst>
      <p:ext uri="{BB962C8B-B14F-4D97-AF65-F5344CB8AC3E}">
        <p14:creationId xmlns:p14="http://schemas.microsoft.com/office/powerpoint/2010/main" val="1112967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812969"/>
              </p:ext>
            </p:extLst>
          </p:nvPr>
        </p:nvGraphicFramePr>
        <p:xfrm>
          <a:off x="143192" y="3762034"/>
          <a:ext cx="8878888" cy="252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16640" imgH="2361960" progId="Equation.DSMT4">
                  <p:embed/>
                </p:oleObj>
              </mc:Choice>
              <mc:Fallback>
                <p:oleObj name="Equation" r:id="rId3" imgW="8216640" imgH="236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" y="3762034"/>
                        <a:ext cx="8878888" cy="2526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06680" y="262711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General problem </a:t>
            </a:r>
          </a:p>
          <a:p>
            <a:pPr lvl="1"/>
            <a:r>
              <a:rPr lang="en-US" sz="2400" dirty="0">
                <a:latin typeface="+mj-lt"/>
              </a:rPr>
              <a:t>including </a:t>
            </a:r>
          </a:p>
          <a:p>
            <a:pPr lvl="1"/>
            <a:r>
              <a:rPr lang="en-US" sz="2400" dirty="0">
                <a:latin typeface="+mj-lt"/>
              </a:rPr>
              <a:t>non-</a:t>
            </a:r>
            <a:r>
              <a:rPr lang="en-US" sz="2400" dirty="0" err="1">
                <a:latin typeface="+mj-lt"/>
              </a:rPr>
              <a:t>linearities</a:t>
            </a:r>
            <a:endParaRPr lang="en-US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0"/>
            <a:ext cx="580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Surface waves in an incompressible fluid</a:t>
            </a:r>
          </a:p>
        </p:txBody>
      </p:sp>
    </p:spTree>
    <p:extLst>
      <p:ext uri="{BB962C8B-B14F-4D97-AF65-F5344CB8AC3E}">
        <p14:creationId xmlns:p14="http://schemas.microsoft.com/office/powerpoint/2010/main" val="1420920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23655</TotalTime>
  <Words>1229</Words>
  <Application>Microsoft Office PowerPoint</Application>
  <PresentationFormat>On-screen Show (4:3)</PresentationFormat>
  <Paragraphs>256</Paragraphs>
  <Slides>35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Symbol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1138</cp:revision>
  <cp:lastPrinted>2021-11-15T16:14:29Z</cp:lastPrinted>
  <dcterms:created xsi:type="dcterms:W3CDTF">2012-01-10T18:32:24Z</dcterms:created>
  <dcterms:modified xsi:type="dcterms:W3CDTF">2024-11-10T18:08:41Z</dcterms:modified>
</cp:coreProperties>
</file>