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96" r:id="rId2"/>
    <p:sldId id="354" r:id="rId3"/>
    <p:sldId id="418" r:id="rId4"/>
    <p:sldId id="396" r:id="rId5"/>
    <p:sldId id="397" r:id="rId6"/>
    <p:sldId id="398" r:id="rId7"/>
    <p:sldId id="386" r:id="rId8"/>
    <p:sldId id="387" r:id="rId9"/>
    <p:sldId id="389" r:id="rId10"/>
    <p:sldId id="390" r:id="rId11"/>
    <p:sldId id="391" r:id="rId12"/>
    <p:sldId id="392" r:id="rId13"/>
    <p:sldId id="416" r:id="rId14"/>
    <p:sldId id="393" r:id="rId15"/>
    <p:sldId id="394" r:id="rId16"/>
    <p:sldId id="395" r:id="rId17"/>
    <p:sldId id="400" r:id="rId18"/>
    <p:sldId id="417" r:id="rId19"/>
    <p:sldId id="401" r:id="rId20"/>
    <p:sldId id="402" r:id="rId21"/>
    <p:sldId id="403" r:id="rId22"/>
    <p:sldId id="404" r:id="rId23"/>
    <p:sldId id="405" r:id="rId24"/>
    <p:sldId id="406" r:id="rId25"/>
    <p:sldId id="407" r:id="rId26"/>
    <p:sldId id="408" r:id="rId27"/>
    <p:sldId id="409" r:id="rId28"/>
    <p:sldId id="410" r:id="rId29"/>
    <p:sldId id="411" r:id="rId30"/>
    <p:sldId id="412" r:id="rId31"/>
    <p:sldId id="413"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79" d="100"/>
          <a:sy n="79" d="100"/>
        </p:scale>
        <p:origin x="836" y="36"/>
      </p:cViewPr>
      <p:guideLst>
        <p:guide orient="horz" pos="2160"/>
        <p:guide pos="2880"/>
      </p:guideLst>
    </p:cSldViewPr>
  </p:slideViewPr>
  <p:notesTextViewPr>
    <p:cViewPr>
      <p:scale>
        <a:sx n="1" d="1"/>
        <a:sy n="1" d="1"/>
      </p:scale>
      <p:origin x="0" y="0"/>
    </p:cViewPr>
  </p:notesTextViewPr>
  <p:sorterViewPr>
    <p:cViewPr>
      <p:scale>
        <a:sx n="60" d="100"/>
        <a:sy n="60" d="100"/>
      </p:scale>
      <p:origin x="0" y="-28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11/14/2024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11/14/2024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consider some effects of viscosity on the motion of fluids, following Chapter 12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798089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analysis of simple viscous </a:t>
            </a:r>
            <a:r>
              <a:rPr lang="en-US" dirty="0" err="1"/>
              <a:t>flowl</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506828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Solving for the velocity profile.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004551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4129051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is useful for measuring eta.</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61363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related system with a cylindrical shell.</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455321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result again can be used to measure the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283546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to an analysis of  viscous flow as a drag force.</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695283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7490348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will consider an incompressible fluid in which case eta/rho is the important parameter.</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7574779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deriving Stokes law of viscous drag, it is interesting to recall its effects.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279114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Objects moving in the presence of the Stokes viscous drag, tend to read a steady “terminal”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67343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the velocity decays to zero.</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7983818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previous discussions without viscosity, the velocity near the sphere is not necessarily zero.     How will this be affected in the presence of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5525220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keep the dominant terms, finding a relationship between the pressure and the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1879289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follows the treatment of Landau and </a:t>
            </a:r>
            <a:r>
              <a:rPr lang="en-US" dirty="0" err="1"/>
              <a:t>Lifshitz</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1574914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Deducing the form of the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8244641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find the most general form of the equation that satisfies the differential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9416041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3066838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Assume that the velocity achieves steady flue far from the sphere and is zero on the sphere boundary.</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36520914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all the constants and solving for the pressure .</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2615268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the fluid equations that we have discussed previously, combining Newton’s equations with the continuity equation to find a new convenient form.</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475445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Deducing the drag force from the solution to the </a:t>
            </a:r>
            <a:r>
              <a:rPr lang="en-US"/>
              <a:t>differential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1477415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recognize terms that have the  units of force/area and can be described as a stress tensor </a:t>
            </a:r>
            <a:r>
              <a:rPr lang="en-US" dirty="0" err="1"/>
              <a:t>Tij</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095895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step is to imagine that the additional effects of viscosity should/can be represented as a viscous stress tensor.     The example of sheer force suggests that the viscous stress tensor involves derivatives of the velocity of the fluid.</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734984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Imagining the most general form of the viscous tensor, we consider all derivatives of all components of fluid velocity, separating out the terms with zero trace, with the remaining terms proportional to the divergence of the velocity and representing the “bulk”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06829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can write the fluid equations with the full stress tensor.    The continuity equation still applies.   The so-called </a:t>
            </a:r>
            <a:r>
              <a:rPr lang="en-US" dirty="0" err="1"/>
              <a:t>Navier</a:t>
            </a:r>
            <a:r>
              <a:rPr lang="en-US" dirty="0"/>
              <a:t>-Stokes equation summarizes the expected behavior of fluids in terms of the material dependent viscosity parameters eta and </a:t>
            </a:r>
            <a:r>
              <a:rPr lang="en-US" dirty="0" err="1"/>
              <a:t>zera</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343681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list of some typical values of the viscosity parameter eta.</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789852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 measurement of viscosity for irrotational flow.</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987974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11/15/2024</a:t>
            </a:r>
            <a:endParaRPr lang="en-US" dirty="0"/>
          </a:p>
        </p:txBody>
      </p:sp>
      <p:sp>
        <p:nvSpPr>
          <p:cNvPr id="5" name="Footer Placeholder 4"/>
          <p:cNvSpPr>
            <a:spLocks noGrp="1"/>
          </p:cNvSpPr>
          <p:nvPr>
            <p:ph type="ftr" sz="quarter" idx="11"/>
          </p:nvPr>
        </p:nvSpPr>
        <p:spPr/>
        <p:txBody>
          <a:bodyPr/>
          <a:lstStyle/>
          <a:p>
            <a:r>
              <a:rPr lang="en-US"/>
              <a:t>PHY 711  Fall 2024 -- Lecture 35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11/15/2024</a:t>
            </a:r>
            <a:endParaRPr lang="en-US" dirty="0"/>
          </a:p>
        </p:txBody>
      </p:sp>
      <p:sp>
        <p:nvSpPr>
          <p:cNvPr id="5" name="Footer Placeholder 4"/>
          <p:cNvSpPr>
            <a:spLocks noGrp="1"/>
          </p:cNvSpPr>
          <p:nvPr>
            <p:ph type="ftr" sz="quarter" idx="11"/>
          </p:nvPr>
        </p:nvSpPr>
        <p:spPr/>
        <p:txBody>
          <a:bodyPr/>
          <a:lstStyle/>
          <a:p>
            <a:r>
              <a:rPr lang="en-US"/>
              <a:t>PHY 711  Fall 2024 -- Lecture 35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11/15/2024</a:t>
            </a:r>
            <a:endParaRPr lang="en-US" dirty="0"/>
          </a:p>
        </p:txBody>
      </p:sp>
      <p:sp>
        <p:nvSpPr>
          <p:cNvPr id="5" name="Footer Placeholder 4"/>
          <p:cNvSpPr>
            <a:spLocks noGrp="1"/>
          </p:cNvSpPr>
          <p:nvPr>
            <p:ph type="ftr" sz="quarter" idx="11"/>
          </p:nvPr>
        </p:nvSpPr>
        <p:spPr/>
        <p:txBody>
          <a:bodyPr/>
          <a:lstStyle/>
          <a:p>
            <a:r>
              <a:rPr lang="en-US"/>
              <a:t>PHY 711  Fall 2024 -- Lecture 35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11/15/2024</a:t>
            </a:r>
            <a:endParaRPr lang="en-US" dirty="0"/>
          </a:p>
        </p:txBody>
      </p:sp>
      <p:sp>
        <p:nvSpPr>
          <p:cNvPr id="5" name="Footer Placeholder 4"/>
          <p:cNvSpPr>
            <a:spLocks noGrp="1"/>
          </p:cNvSpPr>
          <p:nvPr>
            <p:ph type="ftr" sz="quarter" idx="11"/>
          </p:nvPr>
        </p:nvSpPr>
        <p:spPr/>
        <p:txBody>
          <a:bodyPr/>
          <a:lstStyle/>
          <a:p>
            <a:r>
              <a:rPr lang="en-US"/>
              <a:t>PHY 711  Fall 2024 -- Lecture 35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11/15/2024</a:t>
            </a:r>
            <a:endParaRPr lang="en-US" dirty="0"/>
          </a:p>
        </p:txBody>
      </p:sp>
      <p:sp>
        <p:nvSpPr>
          <p:cNvPr id="5" name="Footer Placeholder 4"/>
          <p:cNvSpPr>
            <a:spLocks noGrp="1"/>
          </p:cNvSpPr>
          <p:nvPr>
            <p:ph type="ftr" sz="quarter" idx="11"/>
          </p:nvPr>
        </p:nvSpPr>
        <p:spPr/>
        <p:txBody>
          <a:bodyPr/>
          <a:lstStyle/>
          <a:p>
            <a:r>
              <a:rPr lang="en-US"/>
              <a:t>PHY 711  Fall 2024 -- Lecture 35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11/15/2024</a:t>
            </a:r>
            <a:endParaRPr lang="en-US" dirty="0"/>
          </a:p>
        </p:txBody>
      </p:sp>
      <p:sp>
        <p:nvSpPr>
          <p:cNvPr id="6" name="Footer Placeholder 5"/>
          <p:cNvSpPr>
            <a:spLocks noGrp="1"/>
          </p:cNvSpPr>
          <p:nvPr>
            <p:ph type="ftr" sz="quarter" idx="11"/>
          </p:nvPr>
        </p:nvSpPr>
        <p:spPr/>
        <p:txBody>
          <a:bodyPr/>
          <a:lstStyle/>
          <a:p>
            <a:r>
              <a:rPr lang="en-US"/>
              <a:t>PHY 711  Fall 2024 -- Lecture 35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11/15/2024</a:t>
            </a:r>
            <a:endParaRPr lang="en-US" dirty="0"/>
          </a:p>
        </p:txBody>
      </p:sp>
      <p:sp>
        <p:nvSpPr>
          <p:cNvPr id="8" name="Footer Placeholder 7"/>
          <p:cNvSpPr>
            <a:spLocks noGrp="1"/>
          </p:cNvSpPr>
          <p:nvPr>
            <p:ph type="ftr" sz="quarter" idx="11"/>
          </p:nvPr>
        </p:nvSpPr>
        <p:spPr/>
        <p:txBody>
          <a:bodyPr/>
          <a:lstStyle/>
          <a:p>
            <a:r>
              <a:rPr lang="en-US"/>
              <a:t>PHY 711  Fall 2024 -- Lecture 35</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11/15/2024</a:t>
            </a:r>
            <a:endParaRPr lang="en-US" dirty="0"/>
          </a:p>
        </p:txBody>
      </p:sp>
      <p:sp>
        <p:nvSpPr>
          <p:cNvPr id="4" name="Footer Placeholder 3"/>
          <p:cNvSpPr>
            <a:spLocks noGrp="1"/>
          </p:cNvSpPr>
          <p:nvPr>
            <p:ph type="ftr" sz="quarter" idx="11"/>
          </p:nvPr>
        </p:nvSpPr>
        <p:spPr/>
        <p:txBody>
          <a:bodyPr/>
          <a:lstStyle/>
          <a:p>
            <a:r>
              <a:rPr lang="en-US"/>
              <a:t>PHY 711  Fall 2024 -- Lecture 35</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400" b="1"/>
            </a:lvl1pPr>
          </a:lstStyle>
          <a:p>
            <a:r>
              <a:rPr lang="en-US"/>
              <a:t>11/15/2024</a:t>
            </a:r>
            <a:endParaRPr lang="en-US" dirty="0"/>
          </a:p>
        </p:txBody>
      </p:sp>
      <p:sp>
        <p:nvSpPr>
          <p:cNvPr id="3" name="Footer Placeholder 2"/>
          <p:cNvSpPr>
            <a:spLocks noGrp="1"/>
          </p:cNvSpPr>
          <p:nvPr>
            <p:ph type="ftr" sz="quarter" idx="11"/>
          </p:nvPr>
        </p:nvSpPr>
        <p:spPr/>
        <p:txBody>
          <a:bodyPr/>
          <a:lstStyle>
            <a:lvl1pPr>
              <a:defRPr sz="1400" b="1"/>
            </a:lvl1p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lvl1pPr>
              <a:defRPr sz="1400" b="1"/>
            </a:lvl1pPr>
          </a:lstStyle>
          <a:p>
            <a:fld id="{CE368B07-CEBF-4C80-90AF-53B34FA04CF3}" type="slidenum">
              <a:rPr lang="en-US" smtClean="0"/>
              <a:pPr/>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11/15/2024</a:t>
            </a:r>
            <a:endParaRPr lang="en-US" dirty="0"/>
          </a:p>
        </p:txBody>
      </p:sp>
      <p:sp>
        <p:nvSpPr>
          <p:cNvPr id="6" name="Footer Placeholder 5"/>
          <p:cNvSpPr>
            <a:spLocks noGrp="1"/>
          </p:cNvSpPr>
          <p:nvPr>
            <p:ph type="ftr" sz="quarter" idx="11"/>
          </p:nvPr>
        </p:nvSpPr>
        <p:spPr/>
        <p:txBody>
          <a:bodyPr/>
          <a:lstStyle/>
          <a:p>
            <a:r>
              <a:rPr lang="en-US"/>
              <a:t>PHY 711  Fall 2024 -- Lecture 35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11/15/2024</a:t>
            </a:r>
            <a:endParaRPr lang="en-US" dirty="0"/>
          </a:p>
        </p:txBody>
      </p:sp>
      <p:sp>
        <p:nvSpPr>
          <p:cNvPr id="6" name="Footer Placeholder 5"/>
          <p:cNvSpPr>
            <a:spLocks noGrp="1"/>
          </p:cNvSpPr>
          <p:nvPr>
            <p:ph type="ftr" sz="quarter" idx="11"/>
          </p:nvPr>
        </p:nvSpPr>
        <p:spPr/>
        <p:txBody>
          <a:bodyPr/>
          <a:lstStyle/>
          <a:p>
            <a:r>
              <a:rPr lang="en-US"/>
              <a:t>PHY 711  Fall 2024 -- Lecture 35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11/15/2024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2024 -- Lecture 35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5.bin"/><Relationship Id="rId4" Type="http://schemas.openxmlformats.org/officeDocument/2006/relationships/image" Target="../media/image1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9.wmf"/><Relationship Id="rId5" Type="http://schemas.openxmlformats.org/officeDocument/2006/relationships/oleObject" Target="../embeddings/oleObject18.bin"/><Relationship Id="rId4" Type="http://schemas.openxmlformats.org/officeDocument/2006/relationships/image" Target="../media/image18.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1.wmf"/><Relationship Id="rId5" Type="http://schemas.openxmlformats.org/officeDocument/2006/relationships/oleObject" Target="../embeddings/oleObject20.bin"/><Relationship Id="rId4" Type="http://schemas.openxmlformats.org/officeDocument/2006/relationships/image" Target="../media/image20.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3.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4.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6.wmf"/><Relationship Id="rId5" Type="http://schemas.openxmlformats.org/officeDocument/2006/relationships/oleObject" Target="../embeddings/oleObject25.bin"/><Relationship Id="rId4" Type="http://schemas.openxmlformats.org/officeDocument/2006/relationships/image" Target="../media/image25.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7.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8.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oleObject" Target="../embeddings/oleObject29.bin"/><Relationship Id="rId4" Type="http://schemas.openxmlformats.org/officeDocument/2006/relationships/image" Target="../media/image29.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31.png"/><Relationship Id="rId4" Type="http://schemas.openxmlformats.org/officeDocument/2006/relationships/image" Target="../media/image30.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33.png"/><Relationship Id="rId4" Type="http://schemas.openxmlformats.org/officeDocument/2006/relationships/image" Target="../media/image32.wmf"/></Relationships>
</file>

<file path=ppt/slides/_rels/slide2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35.wmf"/><Relationship Id="rId4" Type="http://schemas.openxmlformats.org/officeDocument/2006/relationships/oleObject" Target="../embeddings/oleObject32.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37.wmf"/><Relationship Id="rId5" Type="http://schemas.openxmlformats.org/officeDocument/2006/relationships/oleObject" Target="../embeddings/oleObject34.bin"/><Relationship Id="rId4" Type="http://schemas.openxmlformats.org/officeDocument/2006/relationships/image" Target="../media/image36.wmf"/></Relationships>
</file>

<file path=ppt/slides/_rels/slide25.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39.wmf"/><Relationship Id="rId5" Type="http://schemas.openxmlformats.org/officeDocument/2006/relationships/oleObject" Target="../embeddings/oleObject36.bin"/><Relationship Id="rId4" Type="http://schemas.openxmlformats.org/officeDocument/2006/relationships/image" Target="../media/image38.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42.wmf"/><Relationship Id="rId5" Type="http://schemas.openxmlformats.org/officeDocument/2006/relationships/oleObject" Target="../embeddings/oleObject39.bin"/><Relationship Id="rId4" Type="http://schemas.openxmlformats.org/officeDocument/2006/relationships/image" Target="../media/image41.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44.wmf"/><Relationship Id="rId5" Type="http://schemas.openxmlformats.org/officeDocument/2006/relationships/oleObject" Target="../embeddings/oleObject41.bin"/><Relationship Id="rId4" Type="http://schemas.openxmlformats.org/officeDocument/2006/relationships/image" Target="../media/image43.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46.wmf"/><Relationship Id="rId5" Type="http://schemas.openxmlformats.org/officeDocument/2006/relationships/oleObject" Target="../embeddings/oleObject43.bin"/><Relationship Id="rId4" Type="http://schemas.openxmlformats.org/officeDocument/2006/relationships/image" Target="../media/image45.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47.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48.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49.wmf"/></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4.wmf"/><Relationship Id="rId5" Type="http://schemas.openxmlformats.org/officeDocument/2006/relationships/oleObject" Target="../embeddings/oleObject12.bin"/><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152400"/>
            <a:ext cx="8991600" cy="7294305"/>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Notes on Lecture 35: Chap. 12 in F &amp; W</a:t>
            </a:r>
          </a:p>
          <a:p>
            <a:pPr algn="ctr"/>
            <a:endParaRPr lang="en-US" sz="3200" b="1" dirty="0"/>
          </a:p>
          <a:p>
            <a:pPr algn="ctr"/>
            <a:r>
              <a:rPr lang="en-US" sz="3200" b="1" dirty="0">
                <a:solidFill>
                  <a:schemeClr val="folHlink"/>
                </a:solidFill>
              </a:rPr>
              <a:t>Viscous fluids </a:t>
            </a:r>
          </a:p>
          <a:p>
            <a:pPr marL="514350" indent="-514350">
              <a:buFont typeface="+mj-lt"/>
              <a:buAutoNum type="arabicPeriod"/>
            </a:pPr>
            <a:r>
              <a:rPr lang="en-US" sz="2800" b="1" dirty="0">
                <a:solidFill>
                  <a:schemeClr val="folHlink"/>
                </a:solidFill>
              </a:rPr>
              <a:t>Viscous stress tensor</a:t>
            </a:r>
          </a:p>
          <a:p>
            <a:pPr marL="514350" lvl="1" indent="-514350">
              <a:spcBef>
                <a:spcPct val="50000"/>
              </a:spcBef>
              <a:buFont typeface="+mj-lt"/>
              <a:buAutoNum type="arabicPeriod" startAt="2"/>
            </a:pPr>
            <a:r>
              <a:rPr lang="en-US" sz="2800" b="1" dirty="0" err="1">
                <a:solidFill>
                  <a:schemeClr val="folHlink"/>
                </a:solidFill>
              </a:rPr>
              <a:t>Navier</a:t>
            </a:r>
            <a:r>
              <a:rPr lang="en-US" sz="2800" b="1" dirty="0">
                <a:solidFill>
                  <a:schemeClr val="folHlink"/>
                </a:solidFill>
              </a:rPr>
              <a:t>-Stokes equation</a:t>
            </a:r>
          </a:p>
          <a:p>
            <a:pPr marL="514350" lvl="1" indent="-514350">
              <a:spcBef>
                <a:spcPct val="50000"/>
              </a:spcBef>
              <a:buFont typeface="+mj-lt"/>
              <a:buAutoNum type="arabicPeriod" startAt="2"/>
            </a:pPr>
            <a:r>
              <a:rPr lang="en-US" sz="2800" b="1" dirty="0">
                <a:solidFill>
                  <a:schemeClr val="folHlink"/>
                </a:solidFill>
              </a:rPr>
              <a:t>Example for incompressible fluid – Stokes “law”</a:t>
            </a:r>
          </a:p>
          <a:p>
            <a:pPr marL="514350" lvl="1" indent="-514350">
              <a:spcBef>
                <a:spcPct val="50000"/>
              </a:spcBef>
              <a:buFont typeface="+mj-lt"/>
              <a:buAutoNum type="arabicPeriod" startAt="2"/>
            </a:pPr>
            <a:r>
              <a:rPr lang="en-US" sz="2800" b="1" dirty="0">
                <a:solidFill>
                  <a:schemeClr val="folHlink"/>
                </a:solidFill>
              </a:rPr>
              <a:t>Viscous effects on sound waves =&gt; next time</a:t>
            </a:r>
          </a:p>
          <a:p>
            <a:pPr marL="514350" lvl="1" indent="-514350">
              <a:spcBef>
                <a:spcPct val="50000"/>
              </a:spcBef>
              <a:buFont typeface="+mj-lt"/>
              <a:buAutoNum type="arabicPeriod" startAt="2"/>
            </a:pPr>
            <a:endParaRPr lang="en-US" sz="2800" b="1" dirty="0">
              <a:solidFill>
                <a:schemeClr val="folHlink"/>
              </a:solidFill>
            </a:endParaRPr>
          </a:p>
          <a:p>
            <a:pPr marL="514350" lvl="1" indent="-514350">
              <a:spcBef>
                <a:spcPct val="50000"/>
              </a:spcBef>
              <a:buFont typeface="+mj-lt"/>
              <a:buAutoNum type="arabicPeriod" startAt="2"/>
            </a:pPr>
            <a:endParaRPr lang="en-US" sz="32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52124" y="11039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a:t>
            </a:r>
          </a:p>
        </p:txBody>
      </p:sp>
      <p:graphicFrame>
        <p:nvGraphicFramePr>
          <p:cNvPr id="6" name="Object 5"/>
          <p:cNvGraphicFramePr>
            <a:graphicFrameLocks noChangeAspect="1"/>
          </p:cNvGraphicFramePr>
          <p:nvPr>
            <p:extLst>
              <p:ext uri="{D42A27DB-BD31-4B8C-83A1-F6EECF244321}">
                <p14:modId xmlns:p14="http://schemas.microsoft.com/office/powerpoint/2010/main" val="3099506398"/>
              </p:ext>
            </p:extLst>
          </p:nvPr>
        </p:nvGraphicFramePr>
        <p:xfrm>
          <a:off x="457200" y="838200"/>
          <a:ext cx="6931025" cy="2541587"/>
        </p:xfrm>
        <a:graphic>
          <a:graphicData uri="http://schemas.openxmlformats.org/presentationml/2006/ole">
            <mc:AlternateContent xmlns:mc="http://schemas.openxmlformats.org/markup-compatibility/2006">
              <mc:Choice xmlns:v="urn:schemas-microsoft-com:vml" Requires="v">
                <p:oleObj name="Equation" r:id="rId3" imgW="5219640" imgH="1917360" progId="Equation.DSMT4">
                  <p:embed/>
                </p:oleObj>
              </mc:Choice>
              <mc:Fallback>
                <p:oleObj name="Equation" r:id="rId3" imgW="5219640" imgH="1917360" progId="Equation.DSMT4">
                  <p:embed/>
                  <p:pic>
                    <p:nvPicPr>
                      <p:cNvPr id="0" name=""/>
                      <p:cNvPicPr/>
                      <p:nvPr/>
                    </p:nvPicPr>
                    <p:blipFill>
                      <a:blip r:embed="rId4"/>
                      <a:stretch>
                        <a:fillRect/>
                      </a:stretch>
                    </p:blipFill>
                    <p:spPr>
                      <a:xfrm>
                        <a:off x="457200" y="838200"/>
                        <a:ext cx="6931025" cy="254158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51642010"/>
              </p:ext>
            </p:extLst>
          </p:nvPr>
        </p:nvGraphicFramePr>
        <p:xfrm>
          <a:off x="588018" y="3373438"/>
          <a:ext cx="5275263" cy="2982912"/>
        </p:xfrm>
        <a:graphic>
          <a:graphicData uri="http://schemas.openxmlformats.org/presentationml/2006/ole">
            <mc:AlternateContent xmlns:mc="http://schemas.openxmlformats.org/markup-compatibility/2006">
              <mc:Choice xmlns:v="urn:schemas-microsoft-com:vml" Requires="v">
                <p:oleObj name="Equation" r:id="rId5" imgW="3593880" imgH="2031840" progId="Equation.DSMT4">
                  <p:embed/>
                </p:oleObj>
              </mc:Choice>
              <mc:Fallback>
                <p:oleObj name="Equation" r:id="rId5" imgW="3593880" imgH="2031840" progId="Equation.DSMT4">
                  <p:embed/>
                  <p:pic>
                    <p:nvPicPr>
                      <p:cNvPr id="0" name=""/>
                      <p:cNvPicPr/>
                      <p:nvPr/>
                    </p:nvPicPr>
                    <p:blipFill>
                      <a:blip r:embed="rId6"/>
                      <a:stretch>
                        <a:fillRect/>
                      </a:stretch>
                    </p:blipFill>
                    <p:spPr>
                      <a:xfrm>
                        <a:off x="588018" y="3373438"/>
                        <a:ext cx="5275263" cy="298291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12497505"/>
              </p:ext>
            </p:extLst>
          </p:nvPr>
        </p:nvGraphicFramePr>
        <p:xfrm>
          <a:off x="3971549" y="2531281"/>
          <a:ext cx="4715251" cy="433387"/>
        </p:xfrm>
        <a:graphic>
          <a:graphicData uri="http://schemas.openxmlformats.org/presentationml/2006/ole">
            <mc:AlternateContent xmlns:mc="http://schemas.openxmlformats.org/markup-compatibility/2006">
              <mc:Choice xmlns:v="urn:schemas-microsoft-com:vml" Requires="v">
                <p:oleObj name="Equation" r:id="rId7" imgW="3454200" imgH="317160" progId="Equation.DSMT4">
                  <p:embed/>
                </p:oleObj>
              </mc:Choice>
              <mc:Fallback>
                <p:oleObj name="Equation" r:id="rId7" imgW="3454200" imgH="317160" progId="Equation.DSMT4">
                  <p:embed/>
                  <p:pic>
                    <p:nvPicPr>
                      <p:cNvPr id="0" name=""/>
                      <p:cNvPicPr/>
                      <p:nvPr/>
                    </p:nvPicPr>
                    <p:blipFill>
                      <a:blip r:embed="rId8"/>
                      <a:stretch>
                        <a:fillRect/>
                      </a:stretch>
                    </p:blipFill>
                    <p:spPr>
                      <a:xfrm>
                        <a:off x="3971549" y="2531281"/>
                        <a:ext cx="4715251" cy="433387"/>
                      </a:xfrm>
                      <a:prstGeom prst="rect">
                        <a:avLst/>
                      </a:prstGeom>
                    </p:spPr>
                  </p:pic>
                </p:oleObj>
              </mc:Fallback>
            </mc:AlternateContent>
          </a:graphicData>
        </a:graphic>
      </p:graphicFrame>
    </p:spTree>
    <p:extLst>
      <p:ext uri="{BB962C8B-B14F-4D97-AF65-F5344CB8AC3E}">
        <p14:creationId xmlns:p14="http://schemas.microsoft.com/office/powerpoint/2010/main" val="3238900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79186323"/>
              </p:ext>
            </p:extLst>
          </p:nvPr>
        </p:nvGraphicFramePr>
        <p:xfrm>
          <a:off x="640079" y="1401336"/>
          <a:ext cx="5098579" cy="1570464"/>
        </p:xfrm>
        <a:graphic>
          <a:graphicData uri="http://schemas.openxmlformats.org/presentationml/2006/ole">
            <mc:AlternateContent xmlns:mc="http://schemas.openxmlformats.org/markup-compatibility/2006">
              <mc:Choice xmlns:v="urn:schemas-microsoft-com:vml" Requires="v">
                <p:oleObj name="Equation" r:id="rId3" imgW="3085920" imgH="952200" progId="Equation.DSMT4">
                  <p:embed/>
                </p:oleObj>
              </mc:Choice>
              <mc:Fallback>
                <p:oleObj name="Equation" r:id="rId3" imgW="3085920" imgH="952200" progId="Equation.DSMT4">
                  <p:embed/>
                  <p:pic>
                    <p:nvPicPr>
                      <p:cNvPr id="0" name=""/>
                      <p:cNvPicPr/>
                      <p:nvPr/>
                    </p:nvPicPr>
                    <p:blipFill>
                      <a:blip r:embed="rId4"/>
                      <a:stretch>
                        <a:fillRect/>
                      </a:stretch>
                    </p:blipFill>
                    <p:spPr>
                      <a:xfrm>
                        <a:off x="640079" y="1401336"/>
                        <a:ext cx="5098579" cy="1570464"/>
                      </a:xfrm>
                      <a:prstGeom prst="rect">
                        <a:avLst/>
                      </a:prstGeom>
                    </p:spPr>
                  </p:pic>
                </p:oleObj>
              </mc:Fallback>
            </mc:AlternateContent>
          </a:graphicData>
        </a:graphic>
      </p:graphicFrame>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1758663601"/>
              </p:ext>
            </p:extLst>
          </p:nvPr>
        </p:nvGraphicFramePr>
        <p:xfrm>
          <a:off x="640079" y="3065780"/>
          <a:ext cx="4904748" cy="3321050"/>
        </p:xfrm>
        <a:graphic>
          <a:graphicData uri="http://schemas.openxmlformats.org/presentationml/2006/ole">
            <mc:AlternateContent xmlns:mc="http://schemas.openxmlformats.org/markup-compatibility/2006">
              <mc:Choice xmlns:v="urn:schemas-microsoft-com:vml" Requires="v">
                <p:oleObj name="Equation" r:id="rId5" imgW="3314520" imgH="2247840" progId="Equation.DSMT4">
                  <p:embed/>
                </p:oleObj>
              </mc:Choice>
              <mc:Fallback>
                <p:oleObj name="Equation" r:id="rId5" imgW="3314520" imgH="2247840" progId="Equation.DSMT4">
                  <p:embed/>
                  <p:pic>
                    <p:nvPicPr>
                      <p:cNvPr id="0" name=""/>
                      <p:cNvPicPr/>
                      <p:nvPr/>
                    </p:nvPicPr>
                    <p:blipFill>
                      <a:blip r:embed="rId6"/>
                      <a:stretch>
                        <a:fillRect/>
                      </a:stretch>
                    </p:blipFill>
                    <p:spPr>
                      <a:xfrm>
                        <a:off x="640079" y="3065780"/>
                        <a:ext cx="4904748" cy="3321050"/>
                      </a:xfrm>
                      <a:prstGeom prst="rect">
                        <a:avLst/>
                      </a:prstGeom>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
        <p:nvSpPr>
          <p:cNvPr id="7" name="TextBox 6"/>
          <p:cNvSpPr txBox="1"/>
          <p:nvPr/>
        </p:nvSpPr>
        <p:spPr>
          <a:xfrm>
            <a:off x="4114800" y="5029200"/>
            <a:ext cx="4800600" cy="461665"/>
          </a:xfrm>
          <a:prstGeom prst="rect">
            <a:avLst/>
          </a:prstGeom>
          <a:noFill/>
        </p:spPr>
        <p:txBody>
          <a:bodyPr wrap="square" rtlCol="0">
            <a:spAutoFit/>
          </a:bodyPr>
          <a:lstStyle/>
          <a:p>
            <a:r>
              <a:rPr lang="en-US" sz="2400" dirty="0">
                <a:latin typeface="+mj-lt"/>
              </a:rPr>
              <a:t>(uniform pressure gradient)</a:t>
            </a:r>
          </a:p>
        </p:txBody>
      </p:sp>
    </p:spTree>
    <p:extLst>
      <p:ext uri="{BB962C8B-B14F-4D97-AF65-F5344CB8AC3E}">
        <p14:creationId xmlns:p14="http://schemas.microsoft.com/office/powerpoint/2010/main" val="3060288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4134956874"/>
              </p:ext>
            </p:extLst>
          </p:nvPr>
        </p:nvGraphicFramePr>
        <p:xfrm>
          <a:off x="379414" y="1217554"/>
          <a:ext cx="5411787" cy="3921125"/>
        </p:xfrm>
        <a:graphic>
          <a:graphicData uri="http://schemas.openxmlformats.org/presentationml/2006/ole">
            <mc:AlternateContent xmlns:mc="http://schemas.openxmlformats.org/markup-compatibility/2006">
              <mc:Choice xmlns:v="urn:schemas-microsoft-com:vml" Requires="v">
                <p:oleObj name="Equation" r:id="rId3" imgW="3657600" imgH="2654280" progId="Equation.DSMT4">
                  <p:embed/>
                </p:oleObj>
              </mc:Choice>
              <mc:Fallback>
                <p:oleObj name="Equation" r:id="rId3" imgW="3657600" imgH="2654280" progId="Equation.DSMT4">
                  <p:embed/>
                  <p:pic>
                    <p:nvPicPr>
                      <p:cNvPr id="0" name=""/>
                      <p:cNvPicPr/>
                      <p:nvPr/>
                    </p:nvPicPr>
                    <p:blipFill>
                      <a:blip r:embed="rId4"/>
                      <a:stretch>
                        <a:fillRect/>
                      </a:stretch>
                    </p:blipFill>
                    <p:spPr>
                      <a:xfrm>
                        <a:off x="379414" y="1217554"/>
                        <a:ext cx="5411787" cy="3921125"/>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673519852"/>
              </p:ext>
            </p:extLst>
          </p:nvPr>
        </p:nvGraphicFramePr>
        <p:xfrm>
          <a:off x="762000" y="5374481"/>
          <a:ext cx="2970213" cy="900112"/>
        </p:xfrm>
        <a:graphic>
          <a:graphicData uri="http://schemas.openxmlformats.org/presentationml/2006/ole">
            <mc:AlternateContent xmlns:mc="http://schemas.openxmlformats.org/markup-compatibility/2006">
              <mc:Choice xmlns:v="urn:schemas-microsoft-com:vml" Requires="v">
                <p:oleObj name="Equation" r:id="rId5" imgW="2006280" imgH="609480" progId="Equation.DSMT4">
                  <p:embed/>
                </p:oleObj>
              </mc:Choice>
              <mc:Fallback>
                <p:oleObj name="Equation" r:id="rId5" imgW="2006280" imgH="609480" progId="Equation.DSMT4">
                  <p:embed/>
                  <p:pic>
                    <p:nvPicPr>
                      <p:cNvPr id="0" name=""/>
                      <p:cNvPicPr/>
                      <p:nvPr/>
                    </p:nvPicPr>
                    <p:blipFill>
                      <a:blip r:embed="rId6"/>
                      <a:stretch>
                        <a:fillRect/>
                      </a:stretch>
                    </p:blipFill>
                    <p:spPr>
                      <a:xfrm>
                        <a:off x="762000" y="5374481"/>
                        <a:ext cx="2970213" cy="900112"/>
                      </a:xfrm>
                      <a:prstGeom prst="rect">
                        <a:avLst/>
                      </a:prstGeom>
                      <a:solidFill>
                        <a:srgbClr val="FFFF00"/>
                      </a:solidFill>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Tree>
    <p:extLst>
      <p:ext uri="{BB962C8B-B14F-4D97-AF65-F5344CB8AC3E}">
        <p14:creationId xmlns:p14="http://schemas.microsoft.com/office/powerpoint/2010/main" val="3634066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52703-325F-4CCA-8E7E-8785CF5DCE84}"/>
              </a:ext>
            </a:extLst>
          </p:cNvPr>
          <p:cNvSpPr>
            <a:spLocks noGrp="1"/>
          </p:cNvSpPr>
          <p:nvPr>
            <p:ph type="dt" sz="half" idx="10"/>
          </p:nvPr>
        </p:nvSpPr>
        <p:spPr/>
        <p:txBody>
          <a:bodyPr/>
          <a:lstStyle/>
          <a:p>
            <a:r>
              <a:rPr lang="en-US"/>
              <a:t>11/15/2024</a:t>
            </a:r>
            <a:endParaRPr lang="en-US" dirty="0"/>
          </a:p>
        </p:txBody>
      </p:sp>
      <p:sp>
        <p:nvSpPr>
          <p:cNvPr id="3" name="Footer Placeholder 2">
            <a:extLst>
              <a:ext uri="{FF2B5EF4-FFF2-40B4-BE49-F238E27FC236}">
                <a16:creationId xmlns:a16="http://schemas.microsoft.com/office/drawing/2014/main" id="{B247FDEE-2652-4DDD-A529-4DB77C652FD7}"/>
              </a:ext>
            </a:extLst>
          </p:cNvPr>
          <p:cNvSpPr>
            <a:spLocks noGrp="1"/>
          </p:cNvSpPr>
          <p:nvPr>
            <p:ph type="ftr" sz="quarter" idx="11"/>
          </p:nvPr>
        </p:nvSpPr>
        <p:spPr/>
        <p:txBody>
          <a:bodyPr/>
          <a:lstStyle/>
          <a:p>
            <a:r>
              <a:rPr lang="en-US"/>
              <a:t>PHY 711  Fall 2024 -- Lecture 35</a:t>
            </a:r>
            <a:endParaRPr lang="en-US" dirty="0"/>
          </a:p>
        </p:txBody>
      </p:sp>
      <p:sp>
        <p:nvSpPr>
          <p:cNvPr id="4" name="Slide Number Placeholder 3">
            <a:extLst>
              <a:ext uri="{FF2B5EF4-FFF2-40B4-BE49-F238E27FC236}">
                <a16:creationId xmlns:a16="http://schemas.microsoft.com/office/drawing/2014/main" id="{B851D1A1-68CA-44D9-85E0-8D44FA04B9C2}"/>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5F061FDD-C2BA-4DC5-83C0-32B3EB1035FE}"/>
              </a:ext>
            </a:extLst>
          </p:cNvPr>
          <p:cNvSpPr txBox="1"/>
          <p:nvPr/>
        </p:nvSpPr>
        <p:spPr>
          <a:xfrm>
            <a:off x="457200" y="304800"/>
            <a:ext cx="8229600" cy="461665"/>
          </a:xfrm>
          <a:prstGeom prst="rect">
            <a:avLst/>
          </a:prstGeom>
          <a:noFill/>
        </p:spPr>
        <p:txBody>
          <a:bodyPr wrap="square" rtlCol="0">
            <a:spAutoFit/>
          </a:bodyPr>
          <a:lstStyle/>
          <a:p>
            <a:r>
              <a:rPr lang="en-US" sz="2400" dirty="0">
                <a:latin typeface="+mj-lt"/>
              </a:rPr>
              <a:t>Comment on boundary condition </a:t>
            </a:r>
          </a:p>
        </p:txBody>
      </p:sp>
      <p:graphicFrame>
        <p:nvGraphicFramePr>
          <p:cNvPr id="6" name="Object 5">
            <a:extLst>
              <a:ext uri="{FF2B5EF4-FFF2-40B4-BE49-F238E27FC236}">
                <a16:creationId xmlns:a16="http://schemas.microsoft.com/office/drawing/2014/main" id="{82134B64-63F6-43BE-9690-01A6EAB09637}"/>
              </a:ext>
            </a:extLst>
          </p:cNvPr>
          <p:cNvGraphicFramePr>
            <a:graphicFrameLocks noChangeAspect="1"/>
          </p:cNvGraphicFramePr>
          <p:nvPr>
            <p:extLst>
              <p:ext uri="{D42A27DB-BD31-4B8C-83A1-F6EECF244321}">
                <p14:modId xmlns:p14="http://schemas.microsoft.com/office/powerpoint/2010/main" val="3967839720"/>
              </p:ext>
            </p:extLst>
          </p:nvPr>
        </p:nvGraphicFramePr>
        <p:xfrm>
          <a:off x="1828800" y="914400"/>
          <a:ext cx="2312641" cy="769937"/>
        </p:xfrm>
        <a:graphic>
          <a:graphicData uri="http://schemas.openxmlformats.org/presentationml/2006/ole">
            <mc:AlternateContent xmlns:mc="http://schemas.openxmlformats.org/markup-compatibility/2006">
              <mc:Choice xmlns:v="urn:schemas-microsoft-com:vml" Requires="v">
                <p:oleObj name="Equation" r:id="rId3" imgW="876240" imgH="291960" progId="Equation.DSMT4">
                  <p:embed/>
                </p:oleObj>
              </mc:Choice>
              <mc:Fallback>
                <p:oleObj name="Equation" r:id="rId3" imgW="876240" imgH="291960" progId="Equation.DSMT4">
                  <p:embed/>
                  <p:pic>
                    <p:nvPicPr>
                      <p:cNvPr id="17" name="Object 16"/>
                      <p:cNvPicPr/>
                      <p:nvPr/>
                    </p:nvPicPr>
                    <p:blipFill>
                      <a:blip r:embed="rId4"/>
                      <a:stretch>
                        <a:fillRect/>
                      </a:stretch>
                    </p:blipFill>
                    <p:spPr>
                      <a:xfrm>
                        <a:off x="1828800" y="914400"/>
                        <a:ext cx="2312641" cy="769937"/>
                      </a:xfrm>
                      <a:prstGeom prst="rect">
                        <a:avLst/>
                      </a:prstGeom>
                    </p:spPr>
                  </p:pic>
                </p:oleObj>
              </mc:Fallback>
            </mc:AlternateContent>
          </a:graphicData>
        </a:graphic>
      </p:graphicFrame>
      <p:sp>
        <p:nvSpPr>
          <p:cNvPr id="8" name="Can 7">
            <a:extLst>
              <a:ext uri="{FF2B5EF4-FFF2-40B4-BE49-F238E27FC236}">
                <a16:creationId xmlns:a16="http://schemas.microsoft.com/office/drawing/2014/main" id="{B52471E7-2BAA-487E-868A-20A16654FCC6}"/>
              </a:ext>
            </a:extLst>
          </p:cNvPr>
          <p:cNvSpPr/>
          <p:nvPr/>
        </p:nvSpPr>
        <p:spPr>
          <a:xfrm>
            <a:off x="6248400" y="762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ED1503D6-6443-47CE-AD69-92ACB674666F}"/>
              </a:ext>
            </a:extLst>
          </p:cNvPr>
          <p:cNvCxnSpPr/>
          <p:nvPr/>
        </p:nvCxnSpPr>
        <p:spPr>
          <a:xfrm flipV="1">
            <a:off x="6858000" y="762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46C4C43-B69D-4267-BB3A-51C0CEE01FF4}"/>
              </a:ext>
            </a:extLst>
          </p:cNvPr>
          <p:cNvSpPr txBox="1"/>
          <p:nvPr/>
        </p:nvSpPr>
        <p:spPr>
          <a:xfrm>
            <a:off x="6934200" y="762000"/>
            <a:ext cx="381000" cy="461665"/>
          </a:xfrm>
          <a:prstGeom prst="rect">
            <a:avLst/>
          </a:prstGeom>
          <a:noFill/>
        </p:spPr>
        <p:txBody>
          <a:bodyPr wrap="square" rtlCol="0">
            <a:spAutoFit/>
          </a:bodyPr>
          <a:lstStyle/>
          <a:p>
            <a:r>
              <a:rPr lang="en-US" sz="2400" i="1" dirty="0">
                <a:latin typeface="+mj-lt"/>
              </a:rPr>
              <a:t>R</a:t>
            </a:r>
          </a:p>
        </p:txBody>
      </p:sp>
      <p:cxnSp>
        <p:nvCxnSpPr>
          <p:cNvPr id="11" name="Straight Arrow Connector 10">
            <a:extLst>
              <a:ext uri="{FF2B5EF4-FFF2-40B4-BE49-F238E27FC236}">
                <a16:creationId xmlns:a16="http://schemas.microsoft.com/office/drawing/2014/main" id="{D5D538F2-1A3A-4A06-AEF9-C3DC33791012}"/>
              </a:ext>
            </a:extLst>
          </p:cNvPr>
          <p:cNvCxnSpPr/>
          <p:nvPr/>
        </p:nvCxnSpPr>
        <p:spPr>
          <a:xfrm flipH="1">
            <a:off x="6629400" y="1676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F85BE04-A7D0-455A-B658-56182B8AE7DF}"/>
              </a:ext>
            </a:extLst>
          </p:cNvPr>
          <p:cNvSpPr txBox="1"/>
          <p:nvPr/>
        </p:nvSpPr>
        <p:spPr>
          <a:xfrm>
            <a:off x="6553200" y="1828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sp>
        <p:nvSpPr>
          <p:cNvPr id="13" name="Right Brace 12">
            <a:extLst>
              <a:ext uri="{FF2B5EF4-FFF2-40B4-BE49-F238E27FC236}">
                <a16:creationId xmlns:a16="http://schemas.microsoft.com/office/drawing/2014/main" id="{5931B841-BABF-4EA7-98EC-1A50AB28D0EB}"/>
              </a:ext>
            </a:extLst>
          </p:cNvPr>
          <p:cNvSpPr/>
          <p:nvPr/>
        </p:nvSpPr>
        <p:spPr>
          <a:xfrm>
            <a:off x="7620000" y="914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96DF4104-D5FA-4C43-93DA-613AF18EE801}"/>
              </a:ext>
            </a:extLst>
          </p:cNvPr>
          <p:cNvSpPr txBox="1"/>
          <p:nvPr/>
        </p:nvSpPr>
        <p:spPr>
          <a:xfrm>
            <a:off x="7924800" y="1676400"/>
            <a:ext cx="457200" cy="461665"/>
          </a:xfrm>
          <a:prstGeom prst="rect">
            <a:avLst/>
          </a:prstGeom>
          <a:noFill/>
        </p:spPr>
        <p:txBody>
          <a:bodyPr wrap="square" rtlCol="0">
            <a:spAutoFit/>
          </a:bodyPr>
          <a:lstStyle/>
          <a:p>
            <a:r>
              <a:rPr lang="en-US" sz="2400" i="1" dirty="0">
                <a:latin typeface="+mj-lt"/>
              </a:rPr>
              <a:t>L</a:t>
            </a:r>
          </a:p>
        </p:txBody>
      </p:sp>
      <p:sp>
        <p:nvSpPr>
          <p:cNvPr id="15" name="Cylinder 14">
            <a:extLst>
              <a:ext uri="{FF2B5EF4-FFF2-40B4-BE49-F238E27FC236}">
                <a16:creationId xmlns:a16="http://schemas.microsoft.com/office/drawing/2014/main" id="{1C7BB8C4-FB81-4EE4-86DD-74E65F45F747}"/>
              </a:ext>
            </a:extLst>
          </p:cNvPr>
          <p:cNvSpPr/>
          <p:nvPr/>
        </p:nvSpPr>
        <p:spPr>
          <a:xfrm>
            <a:off x="1270759" y="2590800"/>
            <a:ext cx="4368042" cy="3048000"/>
          </a:xfrm>
          <a:prstGeom prst="can">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C3E9F516-C6A9-4C6A-BC66-0A1767F3A611}"/>
              </a:ext>
            </a:extLst>
          </p:cNvPr>
          <p:cNvCxnSpPr>
            <a:cxnSpLocks/>
          </p:cNvCxnSpPr>
          <p:nvPr/>
        </p:nvCxnSpPr>
        <p:spPr>
          <a:xfrm flipH="1">
            <a:off x="1981201" y="3847166"/>
            <a:ext cx="1" cy="4572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3D7FD4-1A2E-496F-BD0B-85A386CDA5A8}"/>
              </a:ext>
            </a:extLst>
          </p:cNvPr>
          <p:cNvCxnSpPr>
            <a:cxnSpLocks/>
          </p:cNvCxnSpPr>
          <p:nvPr/>
        </p:nvCxnSpPr>
        <p:spPr>
          <a:xfrm>
            <a:off x="2362200" y="3850341"/>
            <a:ext cx="0" cy="5715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557A79B-DFBA-4E29-AADA-E811185B5E05}"/>
              </a:ext>
            </a:extLst>
          </p:cNvPr>
          <p:cNvCxnSpPr>
            <a:cxnSpLocks/>
          </p:cNvCxnSpPr>
          <p:nvPr/>
        </p:nvCxnSpPr>
        <p:spPr>
          <a:xfrm>
            <a:off x="2895600" y="3850341"/>
            <a:ext cx="0" cy="9080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CCBEF8C-FEEA-473F-998B-B7BEAEAE3F8F}"/>
              </a:ext>
            </a:extLst>
          </p:cNvPr>
          <p:cNvCxnSpPr>
            <a:cxnSpLocks/>
          </p:cNvCxnSpPr>
          <p:nvPr/>
        </p:nvCxnSpPr>
        <p:spPr>
          <a:xfrm>
            <a:off x="3505200" y="3850341"/>
            <a:ext cx="0" cy="11747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020C758-4F70-415D-ACF5-1EC26EE06889}"/>
              </a:ext>
            </a:extLst>
          </p:cNvPr>
          <p:cNvCxnSpPr/>
          <p:nvPr/>
        </p:nvCxnSpPr>
        <p:spPr>
          <a:xfrm flipH="1">
            <a:off x="1270759" y="2895600"/>
            <a:ext cx="2184021" cy="76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8F8F736-7E39-4C32-9A6A-8E3CF27DDA9C}"/>
              </a:ext>
            </a:extLst>
          </p:cNvPr>
          <p:cNvSpPr txBox="1"/>
          <p:nvPr/>
        </p:nvSpPr>
        <p:spPr>
          <a:xfrm>
            <a:off x="2438400" y="2890557"/>
            <a:ext cx="838196" cy="462243"/>
          </a:xfrm>
          <a:prstGeom prst="rect">
            <a:avLst/>
          </a:prstGeom>
          <a:noFill/>
        </p:spPr>
        <p:txBody>
          <a:bodyPr wrap="square" rtlCol="0">
            <a:spAutoFit/>
          </a:bodyPr>
          <a:lstStyle/>
          <a:p>
            <a:r>
              <a:rPr lang="en-US" sz="2400" i="1" dirty="0">
                <a:latin typeface="+mj-lt"/>
              </a:rPr>
              <a:t>R</a:t>
            </a:r>
          </a:p>
        </p:txBody>
      </p:sp>
      <p:cxnSp>
        <p:nvCxnSpPr>
          <p:cNvPr id="32" name="Straight Arrow Connector 31">
            <a:extLst>
              <a:ext uri="{FF2B5EF4-FFF2-40B4-BE49-F238E27FC236}">
                <a16:creationId xmlns:a16="http://schemas.microsoft.com/office/drawing/2014/main" id="{ACB6BEB5-9566-48E8-9C3B-E5D7E6ED9E81}"/>
              </a:ext>
            </a:extLst>
          </p:cNvPr>
          <p:cNvCxnSpPr>
            <a:cxnSpLocks/>
          </p:cNvCxnSpPr>
          <p:nvPr/>
        </p:nvCxnSpPr>
        <p:spPr>
          <a:xfrm flipH="1">
            <a:off x="1600200" y="3886200"/>
            <a:ext cx="1" cy="26481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Arrow: Curved Right 33">
            <a:extLst>
              <a:ext uri="{FF2B5EF4-FFF2-40B4-BE49-F238E27FC236}">
                <a16:creationId xmlns:a16="http://schemas.microsoft.com/office/drawing/2014/main" id="{184266B3-7D21-42F4-A8CF-3EE23D14DACF}"/>
              </a:ext>
            </a:extLst>
          </p:cNvPr>
          <p:cNvSpPr/>
          <p:nvPr/>
        </p:nvSpPr>
        <p:spPr>
          <a:xfrm>
            <a:off x="76195" y="1981200"/>
            <a:ext cx="1143005" cy="186596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a:extLst>
              <a:ext uri="{FF2B5EF4-FFF2-40B4-BE49-F238E27FC236}">
                <a16:creationId xmlns:a16="http://schemas.microsoft.com/office/drawing/2014/main" id="{37852895-F080-4C8F-ACFA-2C0D6BF69022}"/>
              </a:ext>
            </a:extLst>
          </p:cNvPr>
          <p:cNvSpPr txBox="1"/>
          <p:nvPr/>
        </p:nvSpPr>
        <p:spPr>
          <a:xfrm>
            <a:off x="1447802" y="1828800"/>
            <a:ext cx="4368040" cy="830997"/>
          </a:xfrm>
          <a:prstGeom prst="rect">
            <a:avLst/>
          </a:prstGeom>
          <a:noFill/>
        </p:spPr>
        <p:txBody>
          <a:bodyPr wrap="square" rtlCol="0">
            <a:spAutoFit/>
          </a:bodyPr>
          <a:lstStyle/>
          <a:p>
            <a:r>
              <a:rPr lang="en-US" sz="2400" dirty="0">
                <a:latin typeface="+mj-lt"/>
              </a:rPr>
              <a:t>Fluid approximately stationary at boundary</a:t>
            </a:r>
          </a:p>
        </p:txBody>
      </p:sp>
    </p:spTree>
    <p:extLst>
      <p:ext uri="{BB962C8B-B14F-4D97-AF65-F5344CB8AC3E}">
        <p14:creationId xmlns:p14="http://schemas.microsoft.com/office/powerpoint/2010/main" val="94097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506536315"/>
              </p:ext>
            </p:extLst>
          </p:nvPr>
        </p:nvGraphicFramePr>
        <p:xfrm>
          <a:off x="568325" y="1538288"/>
          <a:ext cx="4548188" cy="2417762"/>
        </p:xfrm>
        <a:graphic>
          <a:graphicData uri="http://schemas.openxmlformats.org/presentationml/2006/ole">
            <mc:AlternateContent xmlns:mc="http://schemas.openxmlformats.org/markup-compatibility/2006">
              <mc:Choice xmlns:v="urn:schemas-microsoft-com:vml" Requires="v">
                <p:oleObj name="Equation" r:id="rId3" imgW="3073320" imgH="1638000" progId="Equation.DSMT4">
                  <p:embed/>
                </p:oleObj>
              </mc:Choice>
              <mc:Fallback>
                <p:oleObj name="Equation" r:id="rId3" imgW="3073320" imgH="1638000" progId="Equation.DSMT4">
                  <p:embed/>
                  <p:pic>
                    <p:nvPicPr>
                      <p:cNvPr id="0" name=""/>
                      <p:cNvPicPr/>
                      <p:nvPr/>
                    </p:nvPicPr>
                    <p:blipFill>
                      <a:blip r:embed="rId4"/>
                      <a:stretch>
                        <a:fillRect/>
                      </a:stretch>
                    </p:blipFill>
                    <p:spPr>
                      <a:xfrm>
                        <a:off x="568325" y="1538288"/>
                        <a:ext cx="4548188" cy="2417762"/>
                      </a:xfrm>
                      <a:prstGeom prst="rect">
                        <a:avLst/>
                      </a:prstGeom>
                      <a:noFill/>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
        <p:nvSpPr>
          <p:cNvPr id="6" name="TextBox 5"/>
          <p:cNvSpPr txBox="1"/>
          <p:nvPr/>
        </p:nvSpPr>
        <p:spPr>
          <a:xfrm>
            <a:off x="914400" y="4419600"/>
            <a:ext cx="5105400" cy="830997"/>
          </a:xfrm>
          <a:prstGeom prst="rect">
            <a:avLst/>
          </a:prstGeom>
          <a:noFill/>
        </p:spPr>
        <p:txBody>
          <a:bodyPr wrap="square" rtlCol="0">
            <a:spAutoFit/>
          </a:bodyPr>
          <a:lstStyle/>
          <a:p>
            <a:r>
              <a:rPr lang="en-US" sz="2400" dirty="0" err="1">
                <a:latin typeface="+mj-lt"/>
              </a:rPr>
              <a:t>Poiseuille</a:t>
            </a:r>
            <a:r>
              <a:rPr lang="en-US" sz="2400" dirty="0">
                <a:latin typeface="+mj-lt"/>
              </a:rPr>
              <a:t> formula;</a:t>
            </a:r>
          </a:p>
          <a:p>
            <a:r>
              <a:rPr lang="en-US" sz="2400" dirty="0">
                <a:latin typeface="+mj-lt"/>
              </a:rPr>
              <a:t>    </a:t>
            </a:r>
            <a:r>
              <a:rPr lang="en-US" sz="2400" dirty="0">
                <a:latin typeface="+mj-lt"/>
                <a:sym typeface="Wingdings" panose="05000000000000000000" pitchFamily="2" charset="2"/>
              </a:rPr>
              <a:t>Method for measuring </a:t>
            </a:r>
            <a:r>
              <a:rPr lang="en-US" sz="2400" dirty="0">
                <a:latin typeface="Symbol" panose="05050102010706020507" pitchFamily="18" charset="2"/>
                <a:sym typeface="Wingdings" panose="05000000000000000000" pitchFamily="2" charset="2"/>
              </a:rPr>
              <a:t>h</a:t>
            </a:r>
            <a:endParaRPr lang="en-US" sz="2400" dirty="0">
              <a:latin typeface="Symbol" panose="05050102010706020507" pitchFamily="18" charset="2"/>
            </a:endParaRPr>
          </a:p>
        </p:txBody>
      </p:sp>
    </p:spTree>
    <p:extLst>
      <p:ext uri="{BB962C8B-B14F-4D97-AF65-F5344CB8AC3E}">
        <p14:creationId xmlns:p14="http://schemas.microsoft.com/office/powerpoint/2010/main" val="2612321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81000" y="304800"/>
            <a:ext cx="8305800" cy="1200329"/>
          </a:xfrm>
          <a:prstGeom prst="rect">
            <a:avLst/>
          </a:prstGeom>
          <a:noFill/>
        </p:spPr>
        <p:txBody>
          <a:bodyPr wrap="square" rtlCol="0">
            <a:spAutoFit/>
          </a:bodyPr>
          <a:lstStyle/>
          <a:p>
            <a:r>
              <a:rPr lang="en-US" sz="2400" dirty="0">
                <a:latin typeface="+mj-lt"/>
              </a:rPr>
              <a:t>Example – steady flow of an incompressible fluid in a long tube with a circular cross section of outer radius </a:t>
            </a:r>
            <a:r>
              <a:rPr lang="en-US" sz="2400" i="1" dirty="0">
                <a:latin typeface="+mj-lt"/>
              </a:rPr>
              <a:t>R </a:t>
            </a:r>
            <a:r>
              <a:rPr lang="en-US" sz="2400" dirty="0">
                <a:latin typeface="+mj-lt"/>
              </a:rPr>
              <a:t>and inner radius </a:t>
            </a:r>
            <a:r>
              <a:rPr lang="en-US" sz="2400" i="1" dirty="0" err="1">
                <a:latin typeface="Symbol" panose="05050102010706020507" pitchFamily="18" charset="2"/>
              </a:rPr>
              <a:t>k</a:t>
            </a:r>
            <a:r>
              <a:rPr lang="en-US" sz="2400" i="1" dirty="0" err="1">
                <a:latin typeface="+mj-lt"/>
              </a:rPr>
              <a:t>R</a:t>
            </a:r>
            <a:endParaRPr lang="en-US" sz="2400" dirty="0">
              <a:latin typeface="+mj-lt"/>
            </a:endParaRPr>
          </a:p>
        </p:txBody>
      </p:sp>
      <p:sp>
        <p:nvSpPr>
          <p:cNvPr id="6" name="Can 5"/>
          <p:cNvSpPr/>
          <p:nvPr/>
        </p:nvSpPr>
        <p:spPr>
          <a:xfrm>
            <a:off x="876300" y="2133599"/>
            <a:ext cx="2514600" cy="3352800"/>
          </a:xfrm>
          <a:prstGeom prst="can">
            <a:avLst>
              <a:gd name="adj" fmla="val 396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371600" y="2362200"/>
            <a:ext cx="15240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flipH="1">
            <a:off x="319045" y="2525247"/>
            <a:ext cx="478044" cy="2590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5356" y="3579167"/>
            <a:ext cx="457200" cy="461665"/>
          </a:xfrm>
          <a:prstGeom prst="rect">
            <a:avLst/>
          </a:prstGeom>
          <a:noFill/>
        </p:spPr>
        <p:txBody>
          <a:bodyPr wrap="square" rtlCol="0">
            <a:spAutoFit/>
          </a:bodyPr>
          <a:lstStyle/>
          <a:p>
            <a:r>
              <a:rPr lang="en-US" sz="2400" i="1" dirty="0">
                <a:latin typeface="+mj-lt"/>
              </a:rPr>
              <a:t>L</a:t>
            </a:r>
          </a:p>
        </p:txBody>
      </p:sp>
      <p:cxnSp>
        <p:nvCxnSpPr>
          <p:cNvPr id="12" name="Straight Arrow Connector 11"/>
          <p:cNvCxnSpPr/>
          <p:nvPr/>
        </p:nvCxnSpPr>
        <p:spPr>
          <a:xfrm flipV="1">
            <a:off x="2095500" y="2375079"/>
            <a:ext cx="1028700" cy="2538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8" idx="5"/>
          </p:cNvCxnSpPr>
          <p:nvPr/>
        </p:nvCxnSpPr>
        <p:spPr>
          <a:xfrm>
            <a:off x="2095500" y="2628900"/>
            <a:ext cx="576915" cy="1885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7400" y="2205335"/>
            <a:ext cx="381000" cy="461665"/>
          </a:xfrm>
          <a:prstGeom prst="rect">
            <a:avLst/>
          </a:prstGeom>
          <a:noFill/>
        </p:spPr>
        <p:txBody>
          <a:bodyPr wrap="square" rtlCol="0">
            <a:spAutoFit/>
          </a:bodyPr>
          <a:lstStyle/>
          <a:p>
            <a:r>
              <a:rPr lang="en-US" sz="2400" i="1" dirty="0">
                <a:latin typeface="+mj-lt"/>
              </a:rPr>
              <a:t>R</a:t>
            </a:r>
          </a:p>
        </p:txBody>
      </p:sp>
      <p:sp>
        <p:nvSpPr>
          <p:cNvPr id="16" name="TextBox 15"/>
          <p:cNvSpPr txBox="1"/>
          <p:nvPr/>
        </p:nvSpPr>
        <p:spPr>
          <a:xfrm>
            <a:off x="1937685" y="2514600"/>
            <a:ext cx="576915" cy="461665"/>
          </a:xfrm>
          <a:prstGeom prst="rect">
            <a:avLst/>
          </a:prstGeom>
          <a:noFill/>
        </p:spPr>
        <p:txBody>
          <a:bodyPr wrap="square" rtlCol="0">
            <a:spAutoFit/>
          </a:bodyPr>
          <a:lstStyle/>
          <a:p>
            <a:r>
              <a:rPr lang="en-US" sz="2400" i="1" dirty="0" err="1">
                <a:latin typeface="Symbol" panose="05050102010706020507" pitchFamily="18" charset="2"/>
              </a:rPr>
              <a:t>k</a:t>
            </a:r>
            <a:r>
              <a:rPr lang="en-US" sz="2400" i="1" dirty="0" err="1">
                <a:latin typeface="+mj-lt"/>
              </a:rPr>
              <a:t>R</a:t>
            </a:r>
            <a:endParaRPr lang="en-US" sz="2400" i="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383242561"/>
              </p:ext>
            </p:extLst>
          </p:nvPr>
        </p:nvGraphicFramePr>
        <p:xfrm>
          <a:off x="3584547" y="1437597"/>
          <a:ext cx="5449888" cy="4953000"/>
        </p:xfrm>
        <a:graphic>
          <a:graphicData uri="http://schemas.openxmlformats.org/presentationml/2006/ole">
            <mc:AlternateContent xmlns:mc="http://schemas.openxmlformats.org/markup-compatibility/2006">
              <mc:Choice xmlns:v="urn:schemas-microsoft-com:vml" Requires="v">
                <p:oleObj name="Equation" r:id="rId3" imgW="3682800" imgH="3352680" progId="Equation.DSMT4">
                  <p:embed/>
                </p:oleObj>
              </mc:Choice>
              <mc:Fallback>
                <p:oleObj name="Equation" r:id="rId3" imgW="3682800" imgH="3352680" progId="Equation.DSMT4">
                  <p:embed/>
                  <p:pic>
                    <p:nvPicPr>
                      <p:cNvPr id="0" name=""/>
                      <p:cNvPicPr/>
                      <p:nvPr/>
                    </p:nvPicPr>
                    <p:blipFill>
                      <a:blip r:embed="rId4"/>
                      <a:stretch>
                        <a:fillRect/>
                      </a:stretch>
                    </p:blipFill>
                    <p:spPr>
                      <a:xfrm>
                        <a:off x="3584547" y="1437597"/>
                        <a:ext cx="5449888" cy="4953000"/>
                      </a:xfrm>
                      <a:prstGeom prst="rect">
                        <a:avLst/>
                      </a:prstGeom>
                    </p:spPr>
                  </p:pic>
                </p:oleObj>
              </mc:Fallback>
            </mc:AlternateContent>
          </a:graphicData>
        </a:graphic>
      </p:graphicFrame>
    </p:spTree>
    <p:extLst>
      <p:ext uri="{BB962C8B-B14F-4D97-AF65-F5344CB8AC3E}">
        <p14:creationId xmlns:p14="http://schemas.microsoft.com/office/powerpoint/2010/main" val="662253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81000" y="304800"/>
            <a:ext cx="8305800" cy="1200329"/>
          </a:xfrm>
          <a:prstGeom prst="rect">
            <a:avLst/>
          </a:prstGeom>
          <a:noFill/>
        </p:spPr>
        <p:txBody>
          <a:bodyPr wrap="square" rtlCol="0">
            <a:spAutoFit/>
          </a:bodyPr>
          <a:lstStyle/>
          <a:p>
            <a:r>
              <a:rPr lang="en-US" sz="2400" dirty="0">
                <a:latin typeface="+mj-lt"/>
              </a:rPr>
              <a:t>Example – steady flow of an incompressible fluid in a long tube with a circular cross section of outer radius </a:t>
            </a:r>
            <a:r>
              <a:rPr lang="en-US" sz="2400" i="1" dirty="0">
                <a:latin typeface="+mj-lt"/>
              </a:rPr>
              <a:t>R </a:t>
            </a:r>
            <a:r>
              <a:rPr lang="en-US" sz="2400" dirty="0">
                <a:latin typeface="+mj-lt"/>
              </a:rPr>
              <a:t>and inner radius </a:t>
            </a:r>
            <a:r>
              <a:rPr lang="en-US" sz="2400" i="1" dirty="0" err="1">
                <a:latin typeface="Symbol" panose="05050102010706020507" pitchFamily="18" charset="2"/>
              </a:rPr>
              <a:t>k</a:t>
            </a:r>
            <a:r>
              <a:rPr lang="en-US" sz="2400" i="1" dirty="0" err="1">
                <a:latin typeface="+mj-lt"/>
              </a:rPr>
              <a:t>R</a:t>
            </a:r>
            <a:r>
              <a:rPr lang="en-US" sz="2400" i="1" dirty="0">
                <a:latin typeface="+mj-lt"/>
              </a:rPr>
              <a:t> </a:t>
            </a:r>
            <a:r>
              <a:rPr lang="en-US" sz="2400" dirty="0">
                <a:latin typeface="+mj-lt"/>
              </a:rPr>
              <a:t> -- continued</a:t>
            </a:r>
          </a:p>
        </p:txBody>
      </p:sp>
      <p:sp>
        <p:nvSpPr>
          <p:cNvPr id="6" name="Can 5"/>
          <p:cNvSpPr/>
          <p:nvPr/>
        </p:nvSpPr>
        <p:spPr>
          <a:xfrm>
            <a:off x="876300" y="2133599"/>
            <a:ext cx="2514600" cy="3352800"/>
          </a:xfrm>
          <a:prstGeom prst="can">
            <a:avLst>
              <a:gd name="adj" fmla="val 396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371600" y="2362200"/>
            <a:ext cx="15240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flipH="1">
            <a:off x="319045" y="2525247"/>
            <a:ext cx="478044" cy="2590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5356" y="3579167"/>
            <a:ext cx="457200" cy="461665"/>
          </a:xfrm>
          <a:prstGeom prst="rect">
            <a:avLst/>
          </a:prstGeom>
          <a:noFill/>
        </p:spPr>
        <p:txBody>
          <a:bodyPr wrap="square" rtlCol="0">
            <a:spAutoFit/>
          </a:bodyPr>
          <a:lstStyle/>
          <a:p>
            <a:r>
              <a:rPr lang="en-US" sz="2400" i="1" dirty="0">
                <a:latin typeface="+mj-lt"/>
              </a:rPr>
              <a:t>L</a:t>
            </a:r>
          </a:p>
        </p:txBody>
      </p:sp>
      <p:cxnSp>
        <p:nvCxnSpPr>
          <p:cNvPr id="12" name="Straight Arrow Connector 11"/>
          <p:cNvCxnSpPr/>
          <p:nvPr/>
        </p:nvCxnSpPr>
        <p:spPr>
          <a:xfrm flipV="1">
            <a:off x="2095500" y="2375079"/>
            <a:ext cx="1028700" cy="2538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8" idx="5"/>
          </p:cNvCxnSpPr>
          <p:nvPr/>
        </p:nvCxnSpPr>
        <p:spPr>
          <a:xfrm>
            <a:off x="2095500" y="2628900"/>
            <a:ext cx="576915" cy="1885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7400" y="2205335"/>
            <a:ext cx="381000" cy="461665"/>
          </a:xfrm>
          <a:prstGeom prst="rect">
            <a:avLst/>
          </a:prstGeom>
          <a:noFill/>
        </p:spPr>
        <p:txBody>
          <a:bodyPr wrap="square" rtlCol="0">
            <a:spAutoFit/>
          </a:bodyPr>
          <a:lstStyle/>
          <a:p>
            <a:r>
              <a:rPr lang="en-US" sz="2400" i="1" dirty="0">
                <a:latin typeface="+mj-lt"/>
              </a:rPr>
              <a:t>R</a:t>
            </a:r>
          </a:p>
        </p:txBody>
      </p:sp>
      <p:sp>
        <p:nvSpPr>
          <p:cNvPr id="16" name="TextBox 15"/>
          <p:cNvSpPr txBox="1"/>
          <p:nvPr/>
        </p:nvSpPr>
        <p:spPr>
          <a:xfrm>
            <a:off x="1937685" y="2514600"/>
            <a:ext cx="576915" cy="461665"/>
          </a:xfrm>
          <a:prstGeom prst="rect">
            <a:avLst/>
          </a:prstGeom>
          <a:noFill/>
        </p:spPr>
        <p:txBody>
          <a:bodyPr wrap="square" rtlCol="0">
            <a:spAutoFit/>
          </a:bodyPr>
          <a:lstStyle/>
          <a:p>
            <a:r>
              <a:rPr lang="en-US" sz="2400" i="1" dirty="0" err="1">
                <a:latin typeface="Symbol" panose="05050102010706020507" pitchFamily="18" charset="2"/>
              </a:rPr>
              <a:t>k</a:t>
            </a:r>
            <a:r>
              <a:rPr lang="en-US" sz="2400" i="1" dirty="0" err="1">
                <a:latin typeface="+mj-lt"/>
              </a:rPr>
              <a:t>R</a:t>
            </a:r>
            <a:endParaRPr lang="en-US" sz="2400" i="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548728316"/>
              </p:ext>
            </p:extLst>
          </p:nvPr>
        </p:nvGraphicFramePr>
        <p:xfrm>
          <a:off x="3509963" y="1620838"/>
          <a:ext cx="5486400" cy="1631950"/>
        </p:xfrm>
        <a:graphic>
          <a:graphicData uri="http://schemas.openxmlformats.org/presentationml/2006/ole">
            <mc:AlternateContent xmlns:mc="http://schemas.openxmlformats.org/markup-compatibility/2006">
              <mc:Choice xmlns:v="urn:schemas-microsoft-com:vml" Requires="v">
                <p:oleObj name="Equation" r:id="rId3" imgW="3708360" imgH="1104840" progId="Equation.DSMT4">
                  <p:embed/>
                </p:oleObj>
              </mc:Choice>
              <mc:Fallback>
                <p:oleObj name="Equation" r:id="rId3" imgW="3708360" imgH="1104840" progId="Equation.DSMT4">
                  <p:embed/>
                  <p:pic>
                    <p:nvPicPr>
                      <p:cNvPr id="0" name=""/>
                      <p:cNvPicPr/>
                      <p:nvPr/>
                    </p:nvPicPr>
                    <p:blipFill>
                      <a:blip r:embed="rId4"/>
                      <a:stretch>
                        <a:fillRect/>
                      </a:stretch>
                    </p:blipFill>
                    <p:spPr>
                      <a:xfrm>
                        <a:off x="3509963" y="1620838"/>
                        <a:ext cx="5486400" cy="163195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383492732"/>
              </p:ext>
            </p:extLst>
          </p:nvPr>
        </p:nvGraphicFramePr>
        <p:xfrm>
          <a:off x="1407184" y="4787900"/>
          <a:ext cx="7310438" cy="1854200"/>
        </p:xfrm>
        <a:graphic>
          <a:graphicData uri="http://schemas.openxmlformats.org/presentationml/2006/ole">
            <mc:AlternateContent xmlns:mc="http://schemas.openxmlformats.org/markup-compatibility/2006">
              <mc:Choice xmlns:v="urn:schemas-microsoft-com:vml" Requires="v">
                <p:oleObj name="Equation" r:id="rId5" imgW="4940280" imgH="1257120" progId="Equation.DSMT4">
                  <p:embed/>
                </p:oleObj>
              </mc:Choice>
              <mc:Fallback>
                <p:oleObj name="Equation" r:id="rId5" imgW="4940280" imgH="1257120" progId="Equation.DSMT4">
                  <p:embed/>
                  <p:pic>
                    <p:nvPicPr>
                      <p:cNvPr id="0" name=""/>
                      <p:cNvPicPr/>
                      <p:nvPr/>
                    </p:nvPicPr>
                    <p:blipFill>
                      <a:blip r:embed="rId6"/>
                      <a:stretch>
                        <a:fillRect/>
                      </a:stretch>
                    </p:blipFill>
                    <p:spPr>
                      <a:xfrm>
                        <a:off x="1407184" y="4787900"/>
                        <a:ext cx="7310438" cy="1854200"/>
                      </a:xfrm>
                      <a:prstGeom prst="rect">
                        <a:avLst/>
                      </a:prstGeom>
                      <a:noFill/>
                    </p:spPr>
                  </p:pic>
                </p:oleObj>
              </mc:Fallback>
            </mc:AlternateContent>
          </a:graphicData>
        </a:graphic>
      </p:graphicFrame>
    </p:spTree>
    <p:extLst>
      <p:ext uri="{BB962C8B-B14F-4D97-AF65-F5344CB8AC3E}">
        <p14:creationId xmlns:p14="http://schemas.microsoft.com/office/powerpoint/2010/main" val="4193957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228600" y="533400"/>
            <a:ext cx="8534400" cy="461665"/>
          </a:xfrm>
          <a:prstGeom prst="rect">
            <a:avLst/>
          </a:prstGeom>
          <a:noFill/>
        </p:spPr>
        <p:txBody>
          <a:bodyPr wrap="square" rtlCol="0">
            <a:spAutoFit/>
          </a:bodyPr>
          <a:lstStyle/>
          <a:p>
            <a:r>
              <a:rPr lang="en-US" sz="2400" dirty="0">
                <a:latin typeface="+mj-lt"/>
              </a:rPr>
              <a:t>More discussion of  viscous effects in incompressible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2815656158"/>
              </p:ext>
            </p:extLst>
          </p:nvPr>
        </p:nvGraphicFramePr>
        <p:xfrm>
          <a:off x="196850" y="1166813"/>
          <a:ext cx="8689975" cy="1762125"/>
        </p:xfrm>
        <a:graphic>
          <a:graphicData uri="http://schemas.openxmlformats.org/presentationml/2006/ole">
            <mc:AlternateContent xmlns:mc="http://schemas.openxmlformats.org/markup-compatibility/2006">
              <mc:Choice xmlns:v="urn:schemas-microsoft-com:vml" Requires="v">
                <p:oleObj name="Equation" r:id="rId3" imgW="3390840" imgH="685800" progId="Equation.DSMT4">
                  <p:embed/>
                </p:oleObj>
              </mc:Choice>
              <mc:Fallback>
                <p:oleObj name="Equation" r:id="rId3" imgW="3390840" imgH="685800" progId="Equation.DSMT4">
                  <p:embed/>
                  <p:pic>
                    <p:nvPicPr>
                      <p:cNvPr id="0" name=""/>
                      <p:cNvPicPr>
                        <a:picLocks noChangeAspect="1" noChangeArrowheads="1"/>
                      </p:cNvPicPr>
                      <p:nvPr/>
                    </p:nvPicPr>
                    <p:blipFill>
                      <a:blip r:embed="rId4"/>
                      <a:srcRect/>
                      <a:stretch>
                        <a:fillRect/>
                      </a:stretch>
                    </p:blipFill>
                    <p:spPr bwMode="auto">
                      <a:xfrm>
                        <a:off x="196850" y="1166813"/>
                        <a:ext cx="8689975" cy="1762125"/>
                      </a:xfrm>
                      <a:prstGeom prst="rect">
                        <a:avLst/>
                      </a:prstGeom>
                      <a:noFill/>
                      <a:ln>
                        <a:noFill/>
                      </a:ln>
                    </p:spPr>
                  </p:pic>
                </p:oleObj>
              </mc:Fallback>
            </mc:AlternateContent>
          </a:graphicData>
        </a:graphic>
      </p:graphicFrame>
      <p:sp>
        <p:nvSpPr>
          <p:cNvPr id="7" name="TextBox 6"/>
          <p:cNvSpPr txBox="1"/>
          <p:nvPr/>
        </p:nvSpPr>
        <p:spPr>
          <a:xfrm>
            <a:off x="571500" y="3522722"/>
            <a:ext cx="7239000" cy="3046988"/>
          </a:xfrm>
          <a:prstGeom prst="rect">
            <a:avLst/>
          </a:prstGeom>
          <a:noFill/>
        </p:spPr>
        <p:txBody>
          <a:bodyPr wrap="square" rtlCol="0">
            <a:spAutoFit/>
          </a:bodyPr>
          <a:lstStyle/>
          <a:p>
            <a:r>
              <a:rPr lang="en-US" sz="2400" dirty="0">
                <a:latin typeface="+mj-lt"/>
              </a:rPr>
              <a:t>Plan:</a:t>
            </a:r>
          </a:p>
          <a:p>
            <a:pPr marL="457200" indent="-457200">
              <a:buFont typeface="+mj-lt"/>
              <a:buAutoNum type="arabicPeriod"/>
            </a:pPr>
            <a:r>
              <a:rPr lang="en-US" sz="2400" dirty="0">
                <a:latin typeface="+mj-lt"/>
              </a:rPr>
              <a:t>Consider the general effects of viscosity on fluid equations</a:t>
            </a:r>
          </a:p>
          <a:p>
            <a:pPr marL="457200" indent="-457200">
              <a:buFont typeface="+mj-lt"/>
              <a:buAutoNum type="arabicPeriod"/>
            </a:pPr>
            <a:r>
              <a:rPr lang="en-US" sz="2400" dirty="0">
                <a:latin typeface="+mj-lt"/>
              </a:rPr>
              <a:t>Consider the solution to the linearized equations for the case of steady-state flow of a sphere of radius R</a:t>
            </a:r>
          </a:p>
          <a:p>
            <a:pPr marL="457200" indent="-457200">
              <a:buFont typeface="+mj-lt"/>
              <a:buAutoNum type="arabicPeriod"/>
            </a:pPr>
            <a:r>
              <a:rPr lang="en-US" sz="2400" dirty="0">
                <a:latin typeface="+mj-lt"/>
              </a:rPr>
              <a:t>Infer the drag force needed to maintain the steady-state flow</a:t>
            </a:r>
          </a:p>
        </p:txBody>
      </p:sp>
      <p:grpSp>
        <p:nvGrpSpPr>
          <p:cNvPr id="9" name="Group 8"/>
          <p:cNvGrpSpPr/>
          <p:nvPr/>
        </p:nvGrpSpPr>
        <p:grpSpPr>
          <a:xfrm>
            <a:off x="3200400" y="2514600"/>
            <a:ext cx="3429000" cy="1447800"/>
            <a:chOff x="3200400" y="2514600"/>
            <a:chExt cx="3429000" cy="1447800"/>
          </a:xfrm>
        </p:grpSpPr>
        <p:sp>
          <p:nvSpPr>
            <p:cNvPr id="15" name="Rectangle 14"/>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3" name="Straight Arrow Connector 12"/>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spTree>
    <p:extLst>
      <p:ext uri="{BB962C8B-B14F-4D97-AF65-F5344CB8AC3E}">
        <p14:creationId xmlns:p14="http://schemas.microsoft.com/office/powerpoint/2010/main" val="3464804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08F8BA-4724-4590-8471-C168C463F277}"/>
              </a:ext>
            </a:extLst>
          </p:cNvPr>
          <p:cNvSpPr>
            <a:spLocks noGrp="1"/>
          </p:cNvSpPr>
          <p:nvPr>
            <p:ph type="dt" sz="half" idx="10"/>
          </p:nvPr>
        </p:nvSpPr>
        <p:spPr/>
        <p:txBody>
          <a:bodyPr/>
          <a:lstStyle/>
          <a:p>
            <a:r>
              <a:rPr lang="en-US"/>
              <a:t>11/15/2024</a:t>
            </a:r>
            <a:endParaRPr lang="en-US" dirty="0"/>
          </a:p>
        </p:txBody>
      </p:sp>
      <p:sp>
        <p:nvSpPr>
          <p:cNvPr id="3" name="Footer Placeholder 2">
            <a:extLst>
              <a:ext uri="{FF2B5EF4-FFF2-40B4-BE49-F238E27FC236}">
                <a16:creationId xmlns:a16="http://schemas.microsoft.com/office/drawing/2014/main" id="{CCDEF1C3-20CB-49CD-A1FC-404E57A06FE5}"/>
              </a:ext>
            </a:extLst>
          </p:cNvPr>
          <p:cNvSpPr>
            <a:spLocks noGrp="1"/>
          </p:cNvSpPr>
          <p:nvPr>
            <p:ph type="ftr" sz="quarter" idx="11"/>
          </p:nvPr>
        </p:nvSpPr>
        <p:spPr/>
        <p:txBody>
          <a:bodyPr/>
          <a:lstStyle/>
          <a:p>
            <a:r>
              <a:rPr lang="en-US"/>
              <a:t>PHY 711  Fall 2024 -- Lecture 35</a:t>
            </a:r>
            <a:endParaRPr lang="en-US" dirty="0"/>
          </a:p>
        </p:txBody>
      </p:sp>
      <p:sp>
        <p:nvSpPr>
          <p:cNvPr id="4" name="Slide Number Placeholder 3">
            <a:extLst>
              <a:ext uri="{FF2B5EF4-FFF2-40B4-BE49-F238E27FC236}">
                <a16:creationId xmlns:a16="http://schemas.microsoft.com/office/drawing/2014/main" id="{AC1BACD3-BF97-4FE5-AEFC-771900C1EB37}"/>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43443848-A44B-46C7-BEFF-055962DC7298}"/>
              </a:ext>
            </a:extLst>
          </p:cNvPr>
          <p:cNvSpPr txBox="1"/>
          <p:nvPr/>
        </p:nvSpPr>
        <p:spPr>
          <a:xfrm>
            <a:off x="457200" y="533400"/>
            <a:ext cx="7848600" cy="2308324"/>
          </a:xfrm>
          <a:prstGeom prst="rect">
            <a:avLst/>
          </a:prstGeom>
          <a:noFill/>
        </p:spPr>
        <p:txBody>
          <a:bodyPr wrap="square" rtlCol="0">
            <a:spAutoFit/>
          </a:bodyPr>
          <a:lstStyle/>
          <a:p>
            <a:r>
              <a:rPr lang="en-US" sz="2400" dirty="0">
                <a:latin typeface="+mj-lt"/>
              </a:rPr>
              <a:t>Have you ever encountered Stokes law in previous contexts?</a:t>
            </a:r>
          </a:p>
          <a:p>
            <a:pPr marL="457200" indent="-457200">
              <a:buFont typeface="+mj-lt"/>
              <a:buAutoNum type="alphaLcPeriod"/>
            </a:pPr>
            <a:r>
              <a:rPr lang="en-US" sz="2400" dirty="0">
                <a:latin typeface="+mj-lt"/>
              </a:rPr>
              <a:t>Milliken oil drop experiment</a:t>
            </a:r>
          </a:p>
          <a:p>
            <a:pPr marL="457200" indent="-457200">
              <a:buFont typeface="+mj-lt"/>
              <a:buAutoNum type="alphaLcPeriod"/>
            </a:pPr>
            <a:r>
              <a:rPr lang="en-US" sz="2400" dirty="0">
                <a:latin typeface="+mj-lt"/>
              </a:rPr>
              <a:t>A sphere falling due to gravity in a viscous fluid, reaching a terminal velocity</a:t>
            </a:r>
          </a:p>
          <a:p>
            <a:pPr marL="457200" indent="-457200">
              <a:buFont typeface="+mj-lt"/>
              <a:buAutoNum type="alphaLcPeriod"/>
            </a:pPr>
            <a:r>
              <a:rPr lang="en-US" sz="2400" dirty="0">
                <a:latin typeface="+mj-lt"/>
              </a:rPr>
              <a:t>Other? </a:t>
            </a:r>
          </a:p>
        </p:txBody>
      </p:sp>
    </p:spTree>
    <p:extLst>
      <p:ext uri="{BB962C8B-B14F-4D97-AF65-F5344CB8AC3E}">
        <p14:creationId xmlns:p14="http://schemas.microsoft.com/office/powerpoint/2010/main" val="3357673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64645173"/>
              </p:ext>
            </p:extLst>
          </p:nvPr>
        </p:nvGraphicFramePr>
        <p:xfrm>
          <a:off x="457200" y="533400"/>
          <a:ext cx="8471368" cy="2514600"/>
        </p:xfrm>
        <a:graphic>
          <a:graphicData uri="http://schemas.openxmlformats.org/presentationml/2006/ole">
            <mc:AlternateContent xmlns:mc="http://schemas.openxmlformats.org/markup-compatibility/2006">
              <mc:Choice xmlns:v="urn:schemas-microsoft-com:vml" Requires="v">
                <p:oleObj name="Equation" r:id="rId3" imgW="5448240" imgH="1612800" progId="Equation.DSMT4">
                  <p:embed/>
                </p:oleObj>
              </mc:Choice>
              <mc:Fallback>
                <p:oleObj name="Equation" r:id="rId3" imgW="5448240" imgH="1612800" progId="Equation.DSMT4">
                  <p:embed/>
                  <p:pic>
                    <p:nvPicPr>
                      <p:cNvPr id="0" name=""/>
                      <p:cNvPicPr>
                        <a:picLocks noChangeAspect="1" noChangeArrowheads="1"/>
                      </p:cNvPicPr>
                      <p:nvPr/>
                    </p:nvPicPr>
                    <p:blipFill>
                      <a:blip r:embed="rId4"/>
                      <a:srcRect/>
                      <a:stretch>
                        <a:fillRect/>
                      </a:stretch>
                    </p:blipFill>
                    <p:spPr bwMode="auto">
                      <a:xfrm>
                        <a:off x="457200" y="533400"/>
                        <a:ext cx="8471368" cy="2514600"/>
                      </a:xfrm>
                      <a:prstGeom prst="rect">
                        <a:avLst/>
                      </a:prstGeom>
                      <a:noFill/>
                      <a:ln>
                        <a:noFill/>
                      </a:ln>
                    </p:spPr>
                  </p:pic>
                </p:oleObj>
              </mc:Fallback>
            </mc:AlternateContent>
          </a:graphicData>
        </a:graphic>
      </p:graphicFrame>
      <p:sp>
        <p:nvSpPr>
          <p:cNvPr id="6" name="Right Brace 5"/>
          <p:cNvSpPr/>
          <p:nvPr/>
        </p:nvSpPr>
        <p:spPr>
          <a:xfrm rot="5400000">
            <a:off x="4648200" y="2362200"/>
            <a:ext cx="228600" cy="3810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970044008"/>
              </p:ext>
            </p:extLst>
          </p:nvPr>
        </p:nvGraphicFramePr>
        <p:xfrm>
          <a:off x="2525295" y="3927465"/>
          <a:ext cx="4064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tblGrid>
              <a:tr h="370840">
                <a:tc>
                  <a:txBody>
                    <a:bodyPr/>
                    <a:lstStyle/>
                    <a:p>
                      <a:pPr algn="ctr"/>
                      <a:r>
                        <a:rPr lang="en-US" dirty="0"/>
                        <a:t>Fluid</a:t>
                      </a:r>
                    </a:p>
                  </a:txBody>
                  <a:tcPr/>
                </a:tc>
                <a:tc>
                  <a:txBody>
                    <a:bodyPr/>
                    <a:lstStyle/>
                    <a:p>
                      <a:pPr algn="ctr"/>
                      <a:r>
                        <a:rPr lang="en-US" dirty="0">
                          <a:latin typeface="Symbol" panose="05050102010706020507" pitchFamily="18" charset="2"/>
                        </a:rPr>
                        <a:t>n</a:t>
                      </a:r>
                      <a:r>
                        <a:rPr lang="en-US" dirty="0"/>
                        <a:t> (m</a:t>
                      </a:r>
                      <a:r>
                        <a:rPr lang="en-US" baseline="30000" dirty="0"/>
                        <a:t>2</a:t>
                      </a:r>
                      <a:r>
                        <a:rPr lang="en-US" baseline="0" dirty="0"/>
                        <a:t>/s)</a:t>
                      </a:r>
                      <a:endParaRPr lang="en-US" dirty="0"/>
                    </a:p>
                  </a:txBody>
                  <a:tcPr/>
                </a:tc>
                <a:extLst>
                  <a:ext uri="{0D108BD9-81ED-4DB2-BD59-A6C34878D82A}">
                    <a16:rowId xmlns:a16="http://schemas.microsoft.com/office/drawing/2014/main" val="10000"/>
                  </a:ext>
                </a:extLst>
              </a:tr>
              <a:tr h="370840">
                <a:tc>
                  <a:txBody>
                    <a:bodyPr/>
                    <a:lstStyle/>
                    <a:p>
                      <a:r>
                        <a:rPr lang="en-US" dirty="0"/>
                        <a:t>Water</a:t>
                      </a:r>
                    </a:p>
                  </a:txBody>
                  <a:tcPr/>
                </a:tc>
                <a:tc>
                  <a:txBody>
                    <a:bodyPr/>
                    <a:lstStyle/>
                    <a:p>
                      <a:r>
                        <a:rPr lang="en-US" dirty="0"/>
                        <a:t>  1.00 x 10</a:t>
                      </a:r>
                      <a:r>
                        <a:rPr lang="en-US" baseline="30000" dirty="0"/>
                        <a:t>-6</a:t>
                      </a:r>
                      <a:endParaRPr lang="en-US" dirty="0"/>
                    </a:p>
                  </a:txBody>
                  <a:tcPr/>
                </a:tc>
                <a:extLst>
                  <a:ext uri="{0D108BD9-81ED-4DB2-BD59-A6C34878D82A}">
                    <a16:rowId xmlns:a16="http://schemas.microsoft.com/office/drawing/2014/main" val="10001"/>
                  </a:ext>
                </a:extLst>
              </a:tr>
              <a:tr h="370840">
                <a:tc>
                  <a:txBody>
                    <a:bodyPr/>
                    <a:lstStyle/>
                    <a:p>
                      <a:r>
                        <a:rPr lang="en-US" dirty="0"/>
                        <a:t>Air</a:t>
                      </a:r>
                    </a:p>
                  </a:txBody>
                  <a:tcPr/>
                </a:tc>
                <a:tc>
                  <a:txBody>
                    <a:bodyPr/>
                    <a:lstStyle/>
                    <a:p>
                      <a:r>
                        <a:rPr lang="en-US" dirty="0"/>
                        <a:t>14.9  x  10</a:t>
                      </a:r>
                      <a:r>
                        <a:rPr lang="en-US" baseline="30000" dirty="0"/>
                        <a:t>-6</a:t>
                      </a:r>
                      <a:endParaRPr lang="en-US" dirty="0"/>
                    </a:p>
                  </a:txBody>
                  <a:tcPr/>
                </a:tc>
                <a:extLst>
                  <a:ext uri="{0D108BD9-81ED-4DB2-BD59-A6C34878D82A}">
                    <a16:rowId xmlns:a16="http://schemas.microsoft.com/office/drawing/2014/main" val="10002"/>
                  </a:ext>
                </a:extLst>
              </a:tr>
              <a:tr h="370840">
                <a:tc>
                  <a:txBody>
                    <a:bodyPr/>
                    <a:lstStyle/>
                    <a:p>
                      <a:r>
                        <a:rPr lang="en-US" dirty="0"/>
                        <a:t>Ethyl alcohol</a:t>
                      </a:r>
                    </a:p>
                  </a:txBody>
                  <a:tcPr/>
                </a:tc>
                <a:tc>
                  <a:txBody>
                    <a:bodyPr/>
                    <a:lstStyle/>
                    <a:p>
                      <a:r>
                        <a:rPr lang="en-US" dirty="0"/>
                        <a:t>  1.52 x  10</a:t>
                      </a:r>
                      <a:r>
                        <a:rPr lang="en-US" baseline="30000" dirty="0"/>
                        <a:t>-6</a:t>
                      </a:r>
                      <a:endParaRPr lang="en-US" dirty="0"/>
                    </a:p>
                  </a:txBody>
                  <a:tcPr/>
                </a:tc>
                <a:extLst>
                  <a:ext uri="{0D108BD9-81ED-4DB2-BD59-A6C34878D82A}">
                    <a16:rowId xmlns:a16="http://schemas.microsoft.com/office/drawing/2014/main" val="10003"/>
                  </a:ext>
                </a:extLst>
              </a:tr>
              <a:tr h="370840">
                <a:tc>
                  <a:txBody>
                    <a:bodyPr/>
                    <a:lstStyle/>
                    <a:p>
                      <a:r>
                        <a:rPr lang="en-US" dirty="0" err="1"/>
                        <a:t>Glycerine</a:t>
                      </a:r>
                      <a:endParaRPr lang="en-US" dirty="0"/>
                    </a:p>
                  </a:txBody>
                  <a:tcPr/>
                </a:tc>
                <a:tc>
                  <a:txBody>
                    <a:bodyPr/>
                    <a:lstStyle/>
                    <a:p>
                      <a:r>
                        <a:rPr lang="en-US" dirty="0"/>
                        <a:t>1183  x  10</a:t>
                      </a:r>
                      <a:r>
                        <a:rPr lang="en-US" baseline="30000" dirty="0"/>
                        <a:t>-6</a:t>
                      </a:r>
                      <a:r>
                        <a:rPr lang="en-US" dirty="0"/>
                        <a:t> </a:t>
                      </a:r>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1143000" y="3200400"/>
            <a:ext cx="7162800" cy="523220"/>
          </a:xfrm>
          <a:prstGeom prst="rect">
            <a:avLst/>
          </a:prstGeom>
          <a:noFill/>
        </p:spPr>
        <p:txBody>
          <a:bodyPr wrap="square" rtlCol="0">
            <a:spAutoFit/>
          </a:bodyPr>
          <a:lstStyle/>
          <a:p>
            <a:r>
              <a:rPr lang="en-US" sz="2400" dirty="0">
                <a:latin typeface="+mj-lt"/>
              </a:rPr>
              <a:t>Typical kinematic viscosities at 20</a:t>
            </a:r>
            <a:r>
              <a:rPr lang="en-US" sz="2800" baseline="30000" dirty="0">
                <a:latin typeface="+mj-lt"/>
              </a:rPr>
              <a:t>o</a:t>
            </a:r>
            <a:r>
              <a:rPr lang="en-US" sz="2800" dirty="0">
                <a:latin typeface="+mj-lt"/>
              </a:rPr>
              <a:t> C and 1 </a:t>
            </a:r>
            <a:r>
              <a:rPr lang="en-US" sz="2800" dirty="0" err="1">
                <a:latin typeface="+mj-lt"/>
              </a:rPr>
              <a:t>atm</a:t>
            </a:r>
            <a:r>
              <a:rPr lang="en-US" sz="2800" dirty="0">
                <a:latin typeface="+mj-lt"/>
              </a:rPr>
              <a:t>:</a:t>
            </a:r>
            <a:endParaRPr lang="en-US" sz="2400" dirty="0">
              <a:latin typeface="+mj-lt"/>
            </a:endParaRPr>
          </a:p>
        </p:txBody>
      </p:sp>
    </p:spTree>
    <p:extLst>
      <p:ext uri="{BB962C8B-B14F-4D97-AF65-F5344CB8AC3E}">
        <p14:creationId xmlns:p14="http://schemas.microsoft.com/office/powerpoint/2010/main" val="4057596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10"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2</a:t>
            </a:fld>
            <a:endParaRPr lang="en-US" dirty="0"/>
          </a:p>
        </p:txBody>
      </p:sp>
      <p:pic>
        <p:nvPicPr>
          <p:cNvPr id="6" name="Picture 5">
            <a:extLst>
              <a:ext uri="{FF2B5EF4-FFF2-40B4-BE49-F238E27FC236}">
                <a16:creationId xmlns:a16="http://schemas.microsoft.com/office/drawing/2014/main" id="{42527F00-4FF8-1539-5526-81FBAC23412D}"/>
              </a:ext>
            </a:extLst>
          </p:cNvPr>
          <p:cNvPicPr>
            <a:picLocks noChangeAspect="1"/>
          </p:cNvPicPr>
          <p:nvPr/>
        </p:nvPicPr>
        <p:blipFill>
          <a:blip r:embed="rId3"/>
          <a:stretch>
            <a:fillRect/>
          </a:stretch>
        </p:blipFill>
        <p:spPr>
          <a:xfrm>
            <a:off x="377700" y="609600"/>
            <a:ext cx="8388600" cy="4441920"/>
          </a:xfrm>
          <a:prstGeom prst="rect">
            <a:avLst/>
          </a:prstGeom>
        </p:spPr>
      </p:pic>
      <p:sp>
        <p:nvSpPr>
          <p:cNvPr id="8" name="Rectangle 7">
            <a:extLst>
              <a:ext uri="{FF2B5EF4-FFF2-40B4-BE49-F238E27FC236}">
                <a16:creationId xmlns:a16="http://schemas.microsoft.com/office/drawing/2014/main" id="{295636E4-C635-AB39-142B-20EBBB3B13F8}"/>
              </a:ext>
            </a:extLst>
          </p:cNvPr>
          <p:cNvSpPr/>
          <p:nvPr/>
        </p:nvSpPr>
        <p:spPr>
          <a:xfrm>
            <a:off x="457200" y="2286000"/>
            <a:ext cx="8305800" cy="304800"/>
          </a:xfrm>
          <a:prstGeom prst="rect">
            <a:avLst/>
          </a:prstGeom>
          <a:solidFill>
            <a:srgbClr val="00B050">
              <a:alpha val="2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492843866"/>
              </p:ext>
            </p:extLst>
          </p:nvPr>
        </p:nvGraphicFramePr>
        <p:xfrm>
          <a:off x="228600" y="457200"/>
          <a:ext cx="8624888" cy="1697037"/>
        </p:xfrm>
        <a:graphic>
          <a:graphicData uri="http://schemas.openxmlformats.org/presentationml/2006/ole">
            <mc:AlternateContent xmlns:mc="http://schemas.openxmlformats.org/markup-compatibility/2006">
              <mc:Choice xmlns:v="urn:schemas-microsoft-com:vml" Requires="v">
                <p:oleObj name="数式" r:id="rId3" imgW="3365280" imgH="660240" progId="Equation.3">
                  <p:embed/>
                </p:oleObj>
              </mc:Choice>
              <mc:Fallback>
                <p:oleObj name="数式" r:id="rId3" imgW="3365280" imgH="660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57200"/>
                        <a:ext cx="8624888"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005451292"/>
              </p:ext>
            </p:extLst>
          </p:nvPr>
        </p:nvGraphicFramePr>
        <p:xfrm>
          <a:off x="622300" y="2923691"/>
          <a:ext cx="6997700" cy="3462337"/>
        </p:xfrm>
        <a:graphic>
          <a:graphicData uri="http://schemas.openxmlformats.org/presentationml/2006/ole">
            <mc:AlternateContent xmlns:mc="http://schemas.openxmlformats.org/markup-compatibility/2006">
              <mc:Choice xmlns:v="urn:schemas-microsoft-com:vml" Requires="v">
                <p:oleObj name="数式" r:id="rId5" imgW="2730240" imgH="1346040" progId="Equation.3">
                  <p:embed/>
                </p:oleObj>
              </mc:Choice>
              <mc:Fallback>
                <p:oleObj name="数式" r:id="rId5" imgW="2730240" imgH="1346040" progId="Equation.3">
                  <p:embed/>
                  <p:pic>
                    <p:nvPicPr>
                      <p:cNvPr id="0" name=""/>
                      <p:cNvPicPr>
                        <a:picLocks noChangeAspect="1" noChangeArrowheads="1"/>
                      </p:cNvPicPr>
                      <p:nvPr/>
                    </p:nvPicPr>
                    <p:blipFill>
                      <a:blip r:embed="rId6"/>
                      <a:srcRect/>
                      <a:stretch>
                        <a:fillRect/>
                      </a:stretch>
                    </p:blipFill>
                    <p:spPr bwMode="auto">
                      <a:xfrm>
                        <a:off x="622300" y="2923691"/>
                        <a:ext cx="6997700" cy="346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7" name="Group 6"/>
          <p:cNvGrpSpPr/>
          <p:nvPr/>
        </p:nvGrpSpPr>
        <p:grpSpPr>
          <a:xfrm>
            <a:off x="3581400" y="1524000"/>
            <a:ext cx="3429000" cy="1447800"/>
            <a:chOff x="3200400" y="2514600"/>
            <a:chExt cx="3429000" cy="1447800"/>
          </a:xfrm>
        </p:grpSpPr>
        <p:sp>
          <p:nvSpPr>
            <p:cNvPr id="8" name="Rectangle 7"/>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2" name="Straight Arrow Connector 11"/>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cxnSp>
        <p:nvCxnSpPr>
          <p:cNvPr id="14" name="Straight Arrow Connector 13"/>
          <p:cNvCxnSpPr/>
          <p:nvPr/>
        </p:nvCxnSpPr>
        <p:spPr>
          <a:xfrm>
            <a:off x="4474325" y="2118360"/>
            <a:ext cx="91440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779125" y="2037694"/>
            <a:ext cx="402475" cy="461665"/>
          </a:xfrm>
          <a:prstGeom prst="rect">
            <a:avLst/>
          </a:prstGeom>
          <a:noFill/>
        </p:spPr>
        <p:txBody>
          <a:bodyPr wrap="square" rtlCol="0">
            <a:spAutoFit/>
          </a:bodyPr>
          <a:lstStyle/>
          <a:p>
            <a:r>
              <a:rPr lang="en-US" sz="2400" i="1" dirty="0">
                <a:solidFill>
                  <a:srgbClr val="C00000"/>
                </a:solidFill>
                <a:latin typeface="+mj-lt"/>
              </a:rPr>
              <a:t>F</a:t>
            </a:r>
          </a:p>
        </p:txBody>
      </p:sp>
    </p:spTree>
    <p:extLst>
      <p:ext uri="{BB962C8B-B14F-4D97-AF65-F5344CB8AC3E}">
        <p14:creationId xmlns:p14="http://schemas.microsoft.com/office/powerpoint/2010/main" val="1656612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22833042"/>
              </p:ext>
            </p:extLst>
          </p:nvPr>
        </p:nvGraphicFramePr>
        <p:xfrm>
          <a:off x="228600" y="152400"/>
          <a:ext cx="6997700" cy="3462337"/>
        </p:xfrm>
        <a:graphic>
          <a:graphicData uri="http://schemas.openxmlformats.org/presentationml/2006/ole">
            <mc:AlternateContent xmlns:mc="http://schemas.openxmlformats.org/markup-compatibility/2006">
              <mc:Choice xmlns:v="urn:schemas-microsoft-com:vml" Requires="v">
                <p:oleObj name="数式" r:id="rId3" imgW="2730240" imgH="1346040" progId="Equation.3">
                  <p:embed/>
                </p:oleObj>
              </mc:Choice>
              <mc:Fallback>
                <p:oleObj name="数式" r:id="rId3" imgW="2730240" imgH="1346040" progId="Equation.3">
                  <p:embed/>
                  <p:pic>
                    <p:nvPicPr>
                      <p:cNvPr id="0" name=""/>
                      <p:cNvPicPr>
                        <a:picLocks noChangeAspect="1" noChangeArrowheads="1"/>
                      </p:cNvPicPr>
                      <p:nvPr/>
                    </p:nvPicPr>
                    <p:blipFill>
                      <a:blip r:embed="rId4"/>
                      <a:srcRect/>
                      <a:stretch>
                        <a:fillRect/>
                      </a:stretch>
                    </p:blipFill>
                    <p:spPr bwMode="auto">
                      <a:xfrm>
                        <a:off x="228600" y="152400"/>
                        <a:ext cx="6997700" cy="346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5"/>
          <p:cNvPicPr>
            <a:picLocks noChangeAspect="1"/>
          </p:cNvPicPr>
          <p:nvPr/>
        </p:nvPicPr>
        <p:blipFill>
          <a:blip r:embed="rId5"/>
          <a:stretch>
            <a:fillRect/>
          </a:stretch>
        </p:blipFill>
        <p:spPr>
          <a:xfrm>
            <a:off x="766813" y="3724881"/>
            <a:ext cx="6858000" cy="2521324"/>
          </a:xfrm>
          <a:prstGeom prst="rect">
            <a:avLst/>
          </a:prstGeom>
        </p:spPr>
      </p:pic>
      <p:sp>
        <p:nvSpPr>
          <p:cNvPr id="7" name="TextBox 6"/>
          <p:cNvSpPr txBox="1"/>
          <p:nvPr/>
        </p:nvSpPr>
        <p:spPr>
          <a:xfrm>
            <a:off x="4724400" y="6096000"/>
            <a:ext cx="381000" cy="461665"/>
          </a:xfrm>
          <a:prstGeom prst="rect">
            <a:avLst/>
          </a:prstGeom>
          <a:noFill/>
        </p:spPr>
        <p:txBody>
          <a:bodyPr wrap="square" rtlCol="0">
            <a:spAutoFit/>
          </a:bodyPr>
          <a:lstStyle/>
          <a:p>
            <a:r>
              <a:rPr lang="en-US" sz="2400" i="1" dirty="0">
                <a:latin typeface="+mj-lt"/>
              </a:rPr>
              <a:t>t</a:t>
            </a:r>
          </a:p>
        </p:txBody>
      </p:sp>
      <p:sp>
        <p:nvSpPr>
          <p:cNvPr id="9" name="TextBox 8"/>
          <p:cNvSpPr txBox="1"/>
          <p:nvPr/>
        </p:nvSpPr>
        <p:spPr>
          <a:xfrm>
            <a:off x="533400" y="4491335"/>
            <a:ext cx="381000" cy="461665"/>
          </a:xfrm>
          <a:prstGeom prst="rect">
            <a:avLst/>
          </a:prstGeom>
          <a:noFill/>
        </p:spPr>
        <p:txBody>
          <a:bodyPr wrap="square" rtlCol="0">
            <a:spAutoFit/>
          </a:bodyPr>
          <a:lstStyle/>
          <a:p>
            <a:r>
              <a:rPr lang="en-US" sz="2400" i="1" dirty="0">
                <a:latin typeface="+mj-lt"/>
              </a:rPr>
              <a:t>u</a:t>
            </a:r>
          </a:p>
        </p:txBody>
      </p:sp>
      <p:grpSp>
        <p:nvGrpSpPr>
          <p:cNvPr id="10" name="Group 9"/>
          <p:cNvGrpSpPr/>
          <p:nvPr/>
        </p:nvGrpSpPr>
        <p:grpSpPr>
          <a:xfrm>
            <a:off x="5257800" y="2133600"/>
            <a:ext cx="3429000" cy="1447800"/>
            <a:chOff x="3200400" y="2514600"/>
            <a:chExt cx="3429000" cy="1447800"/>
          </a:xfrm>
        </p:grpSpPr>
        <p:sp>
          <p:nvSpPr>
            <p:cNvPr id="11" name="Rectangle 10"/>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5" name="Straight Arrow Connector 14"/>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cxnSp>
        <p:nvCxnSpPr>
          <p:cNvPr id="17" name="Straight Arrow Connector 16"/>
          <p:cNvCxnSpPr/>
          <p:nvPr/>
        </p:nvCxnSpPr>
        <p:spPr>
          <a:xfrm>
            <a:off x="6172200" y="2743201"/>
            <a:ext cx="91440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477000" y="2662535"/>
            <a:ext cx="402475" cy="461665"/>
          </a:xfrm>
          <a:prstGeom prst="rect">
            <a:avLst/>
          </a:prstGeom>
          <a:noFill/>
        </p:spPr>
        <p:txBody>
          <a:bodyPr wrap="square" rtlCol="0">
            <a:spAutoFit/>
          </a:bodyPr>
          <a:lstStyle/>
          <a:p>
            <a:r>
              <a:rPr lang="en-US" sz="2400" i="1" dirty="0">
                <a:solidFill>
                  <a:srgbClr val="C00000"/>
                </a:solidFill>
                <a:latin typeface="+mj-lt"/>
              </a:rPr>
              <a:t>F</a:t>
            </a:r>
          </a:p>
        </p:txBody>
      </p:sp>
    </p:spTree>
    <p:extLst>
      <p:ext uri="{BB962C8B-B14F-4D97-AF65-F5344CB8AC3E}">
        <p14:creationId xmlns:p14="http://schemas.microsoft.com/office/powerpoint/2010/main" val="2362571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99511311"/>
              </p:ext>
            </p:extLst>
          </p:nvPr>
        </p:nvGraphicFramePr>
        <p:xfrm>
          <a:off x="59343" y="647315"/>
          <a:ext cx="9025313" cy="2752279"/>
        </p:xfrm>
        <a:graphic>
          <a:graphicData uri="http://schemas.openxmlformats.org/presentationml/2006/ole">
            <mc:AlternateContent xmlns:mc="http://schemas.openxmlformats.org/markup-compatibility/2006">
              <mc:Choice xmlns:v="urn:schemas-microsoft-com:vml" Requires="v">
                <p:oleObj name="Equation" r:id="rId3" imgW="5892480" imgH="1790640" progId="Equation.DSMT4">
                  <p:embed/>
                </p:oleObj>
              </mc:Choice>
              <mc:Fallback>
                <p:oleObj name="Equation" r:id="rId3" imgW="5892480" imgH="1790640" progId="Equation.DSMT4">
                  <p:embed/>
                  <p:pic>
                    <p:nvPicPr>
                      <p:cNvPr id="0" name=""/>
                      <p:cNvPicPr>
                        <a:picLocks noChangeAspect="1" noChangeArrowheads="1"/>
                      </p:cNvPicPr>
                      <p:nvPr/>
                    </p:nvPicPr>
                    <p:blipFill>
                      <a:blip r:embed="rId4"/>
                      <a:srcRect/>
                      <a:stretch>
                        <a:fillRect/>
                      </a:stretch>
                    </p:blipFill>
                    <p:spPr bwMode="auto">
                      <a:xfrm>
                        <a:off x="59343" y="647315"/>
                        <a:ext cx="9025313" cy="2752279"/>
                      </a:xfrm>
                      <a:prstGeom prst="rect">
                        <a:avLst/>
                      </a:prstGeom>
                      <a:noFill/>
                      <a:ln>
                        <a:noFill/>
                      </a:ln>
                    </p:spPr>
                  </p:pic>
                </p:oleObj>
              </mc:Fallback>
            </mc:AlternateContent>
          </a:graphicData>
        </a:graphic>
      </p:graphicFrame>
      <p:sp>
        <p:nvSpPr>
          <p:cNvPr id="7" name="TextBox 6"/>
          <p:cNvSpPr txBox="1"/>
          <p:nvPr/>
        </p:nvSpPr>
        <p:spPr>
          <a:xfrm>
            <a:off x="533400" y="4491335"/>
            <a:ext cx="381000" cy="461665"/>
          </a:xfrm>
          <a:prstGeom prst="rect">
            <a:avLst/>
          </a:prstGeom>
          <a:noFill/>
        </p:spPr>
        <p:txBody>
          <a:bodyPr wrap="square" rtlCol="0">
            <a:spAutoFit/>
          </a:bodyPr>
          <a:lstStyle/>
          <a:p>
            <a:r>
              <a:rPr lang="en-US" sz="2400" i="1" dirty="0">
                <a:latin typeface="+mj-lt"/>
              </a:rPr>
              <a:t>u</a:t>
            </a:r>
          </a:p>
        </p:txBody>
      </p:sp>
      <p:grpSp>
        <p:nvGrpSpPr>
          <p:cNvPr id="8" name="Group 7"/>
          <p:cNvGrpSpPr/>
          <p:nvPr/>
        </p:nvGrpSpPr>
        <p:grpSpPr>
          <a:xfrm>
            <a:off x="5257800" y="2133600"/>
            <a:ext cx="3429000" cy="1447800"/>
            <a:chOff x="3200400" y="2514600"/>
            <a:chExt cx="3429000" cy="1447800"/>
          </a:xfrm>
        </p:grpSpPr>
        <p:sp>
          <p:nvSpPr>
            <p:cNvPr id="9" name="Rectangle 8"/>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3" name="Straight Arrow Connector 12"/>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pic>
        <p:nvPicPr>
          <p:cNvPr id="18" name="Picture 17"/>
          <p:cNvPicPr>
            <a:picLocks noChangeAspect="1"/>
          </p:cNvPicPr>
          <p:nvPr/>
        </p:nvPicPr>
        <p:blipFill>
          <a:blip r:embed="rId5"/>
          <a:stretch>
            <a:fillRect/>
          </a:stretch>
        </p:blipFill>
        <p:spPr>
          <a:xfrm>
            <a:off x="914400" y="3551887"/>
            <a:ext cx="4648200" cy="2589527"/>
          </a:xfrm>
          <a:prstGeom prst="rect">
            <a:avLst/>
          </a:prstGeom>
        </p:spPr>
      </p:pic>
      <p:sp>
        <p:nvSpPr>
          <p:cNvPr id="19" name="TextBox 18"/>
          <p:cNvSpPr txBox="1"/>
          <p:nvPr/>
        </p:nvSpPr>
        <p:spPr>
          <a:xfrm>
            <a:off x="3200400" y="5862935"/>
            <a:ext cx="381000" cy="461665"/>
          </a:xfrm>
          <a:prstGeom prst="rect">
            <a:avLst/>
          </a:prstGeom>
          <a:noFill/>
        </p:spPr>
        <p:txBody>
          <a:bodyPr wrap="square" rtlCol="0">
            <a:spAutoFit/>
          </a:bodyPr>
          <a:lstStyle/>
          <a:p>
            <a:r>
              <a:rPr lang="en-US" sz="2400" i="1" dirty="0">
                <a:latin typeface="+mj-lt"/>
              </a:rPr>
              <a:t>t</a:t>
            </a:r>
          </a:p>
        </p:txBody>
      </p:sp>
    </p:spTree>
    <p:extLst>
      <p:ext uri="{BB962C8B-B14F-4D97-AF65-F5344CB8AC3E}">
        <p14:creationId xmlns:p14="http://schemas.microsoft.com/office/powerpoint/2010/main" val="2489003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152400" y="384711"/>
            <a:ext cx="7924800" cy="3416320"/>
          </a:xfrm>
          <a:prstGeom prst="rect">
            <a:avLst/>
          </a:prstGeom>
          <a:noFill/>
        </p:spPr>
        <p:txBody>
          <a:bodyPr wrap="square" rtlCol="0">
            <a:spAutoFit/>
          </a:bodyPr>
          <a:lstStyle/>
          <a:p>
            <a:r>
              <a:rPr lang="en-US" sz="2400" b="1" dirty="0"/>
              <a:t>Recall:  PHY 711 -- Assignment #21     </a:t>
            </a:r>
            <a:r>
              <a:rPr lang="en-US" sz="2400" dirty="0"/>
              <a:t>Oct. 30, 2024</a:t>
            </a:r>
          </a:p>
          <a:p>
            <a:endParaRPr lang="en-US" sz="2400" dirty="0"/>
          </a:p>
          <a:p>
            <a:r>
              <a:rPr lang="en-US" sz="2400" dirty="0"/>
              <a:t>Determine the form of the velocity potential for an incompressible fluid representing uniform velocity in the </a:t>
            </a:r>
            <a:r>
              <a:rPr lang="en-US" sz="2400" b="1" dirty="0"/>
              <a:t>z</a:t>
            </a:r>
            <a:r>
              <a:rPr lang="en-US" sz="2400" dirty="0"/>
              <a:t> direction at large distances from a spherical obstruction of radius </a:t>
            </a:r>
            <a:r>
              <a:rPr lang="en-US" sz="2400" i="1" dirty="0"/>
              <a:t>a</a:t>
            </a:r>
            <a:r>
              <a:rPr lang="en-US" sz="2400" dirty="0"/>
              <a:t>. Find the form of the velocity potential and the velocity field for all </a:t>
            </a:r>
            <a:r>
              <a:rPr lang="en-US" sz="2400" i="1" dirty="0"/>
              <a:t>r &gt; a</a:t>
            </a:r>
            <a:r>
              <a:rPr lang="en-US" sz="2400" dirty="0"/>
              <a:t>. Assume that for </a:t>
            </a:r>
            <a:r>
              <a:rPr lang="en-US" sz="2400" i="1" dirty="0"/>
              <a:t>r = a, </a:t>
            </a:r>
            <a:r>
              <a:rPr lang="en-US" sz="2400" dirty="0"/>
              <a:t>the velocity in the radial direction is 0 but the velocity in the azimuthal direction is not necessarily 0. </a:t>
            </a:r>
          </a:p>
        </p:txBody>
      </p:sp>
      <p:pic>
        <p:nvPicPr>
          <p:cNvPr id="390146" name="Picture 2" descr="http://urbana.mie.uc.edu/yliu/Images/Stokes_Flow_Around_A_Cylinder.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657600"/>
            <a:ext cx="3057143" cy="264285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p:cNvGraphicFramePr>
            <a:graphicFrameLocks noChangeAspect="1"/>
          </p:cNvGraphicFramePr>
          <p:nvPr>
            <p:extLst>
              <p:ext uri="{D42A27DB-BD31-4B8C-83A1-F6EECF244321}">
                <p14:modId xmlns:p14="http://schemas.microsoft.com/office/powerpoint/2010/main" val="2647531997"/>
              </p:ext>
            </p:extLst>
          </p:nvPr>
        </p:nvGraphicFramePr>
        <p:xfrm>
          <a:off x="347662" y="3856923"/>
          <a:ext cx="4486275" cy="1770062"/>
        </p:xfrm>
        <a:graphic>
          <a:graphicData uri="http://schemas.openxmlformats.org/presentationml/2006/ole">
            <mc:AlternateContent xmlns:mc="http://schemas.openxmlformats.org/markup-compatibility/2006">
              <mc:Choice xmlns:v="urn:schemas-microsoft-com:vml" Requires="v">
                <p:oleObj name="Equation" r:id="rId4" imgW="2679480" imgH="1054080" progId="Equation.DSMT4">
                  <p:embed/>
                </p:oleObj>
              </mc:Choice>
              <mc:Fallback>
                <p:oleObj name="Equation" r:id="rId4" imgW="2679480" imgH="1054080" progId="Equation.DSMT4">
                  <p:embed/>
                  <p:pic>
                    <p:nvPicPr>
                      <p:cNvPr id="0" name=""/>
                      <p:cNvPicPr>
                        <a:picLocks noChangeAspect="1" noChangeArrowheads="1"/>
                      </p:cNvPicPr>
                      <p:nvPr/>
                    </p:nvPicPr>
                    <p:blipFill>
                      <a:blip r:embed="rId5"/>
                      <a:srcRect/>
                      <a:stretch>
                        <a:fillRect/>
                      </a:stretch>
                    </p:blipFill>
                    <p:spPr bwMode="auto">
                      <a:xfrm>
                        <a:off x="347662" y="3856923"/>
                        <a:ext cx="4486275" cy="1770062"/>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F5077E25-FF31-4DC8-9470-7429E43C0101}"/>
              </a:ext>
            </a:extLst>
          </p:cNvPr>
          <p:cNvSpPr txBox="1"/>
          <p:nvPr/>
        </p:nvSpPr>
        <p:spPr>
          <a:xfrm>
            <a:off x="114019" y="5707915"/>
            <a:ext cx="4724400" cy="830997"/>
          </a:xfrm>
          <a:prstGeom prst="rect">
            <a:avLst/>
          </a:prstGeom>
          <a:noFill/>
        </p:spPr>
        <p:txBody>
          <a:bodyPr wrap="square" rtlCol="0">
            <a:spAutoFit/>
          </a:bodyPr>
          <a:lstStyle/>
          <a:p>
            <a:r>
              <a:rPr lang="en-US" sz="2400" dirty="0">
                <a:solidFill>
                  <a:srgbClr val="DA32AA"/>
                </a:solidFill>
                <a:latin typeface="+mj-lt"/>
              </a:rPr>
              <a:t>In the present viscous case, we will assume that </a:t>
            </a:r>
            <a:r>
              <a:rPr lang="en-US" sz="2400" b="1" dirty="0">
                <a:solidFill>
                  <a:srgbClr val="DA32AA"/>
                </a:solidFill>
                <a:latin typeface="+mj-lt"/>
              </a:rPr>
              <a:t>v</a:t>
            </a:r>
            <a:r>
              <a:rPr lang="en-US" sz="2400" dirty="0">
                <a:solidFill>
                  <a:srgbClr val="DA32AA"/>
                </a:solidFill>
                <a:latin typeface="+mj-lt"/>
              </a:rPr>
              <a:t>(</a:t>
            </a:r>
            <a:r>
              <a:rPr lang="en-US" sz="2400" i="1" dirty="0">
                <a:solidFill>
                  <a:srgbClr val="DA32AA"/>
                </a:solidFill>
                <a:latin typeface="+mj-lt"/>
              </a:rPr>
              <a:t>a</a:t>
            </a:r>
            <a:r>
              <a:rPr lang="en-US" sz="2400" dirty="0">
                <a:solidFill>
                  <a:srgbClr val="DA32AA"/>
                </a:solidFill>
                <a:latin typeface="+mj-lt"/>
              </a:rPr>
              <a:t>)=0.</a:t>
            </a:r>
          </a:p>
        </p:txBody>
      </p:sp>
    </p:spTree>
    <p:extLst>
      <p:ext uri="{BB962C8B-B14F-4D97-AF65-F5344CB8AC3E}">
        <p14:creationId xmlns:p14="http://schemas.microsoft.com/office/powerpoint/2010/main" val="1241038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284940062"/>
              </p:ext>
            </p:extLst>
          </p:nvPr>
        </p:nvGraphicFramePr>
        <p:xfrm>
          <a:off x="373380" y="801577"/>
          <a:ext cx="8397240" cy="2492597"/>
        </p:xfrm>
        <a:graphic>
          <a:graphicData uri="http://schemas.openxmlformats.org/presentationml/2006/ole">
            <mc:AlternateContent xmlns:mc="http://schemas.openxmlformats.org/markup-compatibility/2006">
              <mc:Choice xmlns:v="urn:schemas-microsoft-com:vml" Requires="v">
                <p:oleObj name="Equation" r:id="rId3" imgW="5448240" imgH="1612800" progId="Equation.DSMT4">
                  <p:embed/>
                </p:oleObj>
              </mc:Choice>
              <mc:Fallback>
                <p:oleObj name="Equation" r:id="rId3" imgW="5448240" imgH="1612800" progId="Equation.DSMT4">
                  <p:embed/>
                  <p:pic>
                    <p:nvPicPr>
                      <p:cNvPr id="0" name=""/>
                      <p:cNvPicPr>
                        <a:picLocks noChangeAspect="1" noChangeArrowheads="1"/>
                      </p:cNvPicPr>
                      <p:nvPr/>
                    </p:nvPicPr>
                    <p:blipFill>
                      <a:blip r:embed="rId4"/>
                      <a:srcRect/>
                      <a:stretch>
                        <a:fillRect/>
                      </a:stretch>
                    </p:blipFill>
                    <p:spPr bwMode="auto">
                      <a:xfrm>
                        <a:off x="373380" y="801577"/>
                        <a:ext cx="8397240" cy="2492597"/>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034914145"/>
              </p:ext>
            </p:extLst>
          </p:nvPr>
        </p:nvGraphicFramePr>
        <p:xfrm>
          <a:off x="609600" y="3363380"/>
          <a:ext cx="5154613" cy="2908300"/>
        </p:xfrm>
        <a:graphic>
          <a:graphicData uri="http://schemas.openxmlformats.org/presentationml/2006/ole">
            <mc:AlternateContent xmlns:mc="http://schemas.openxmlformats.org/markup-compatibility/2006">
              <mc:Choice xmlns:v="urn:schemas-microsoft-com:vml" Requires="v">
                <p:oleObj name="Equation" r:id="rId5" imgW="2958840" imgH="1663560" progId="Equation.DSMT4">
                  <p:embed/>
                </p:oleObj>
              </mc:Choice>
              <mc:Fallback>
                <p:oleObj name="Equation" r:id="rId5" imgW="2958840" imgH="1663560" progId="Equation.DSMT4">
                  <p:embed/>
                  <p:pic>
                    <p:nvPicPr>
                      <p:cNvPr id="0" name=""/>
                      <p:cNvPicPr>
                        <a:picLocks noChangeAspect="1" noChangeArrowheads="1"/>
                      </p:cNvPicPr>
                      <p:nvPr/>
                    </p:nvPicPr>
                    <p:blipFill>
                      <a:blip r:embed="rId6"/>
                      <a:srcRect/>
                      <a:stretch>
                        <a:fillRect/>
                      </a:stretch>
                    </p:blipFill>
                    <p:spPr bwMode="auto">
                      <a:xfrm>
                        <a:off x="609600" y="3363380"/>
                        <a:ext cx="5154613" cy="2908300"/>
                      </a:xfrm>
                      <a:prstGeom prst="rect">
                        <a:avLst/>
                      </a:prstGeom>
                      <a:noFill/>
                      <a:ln>
                        <a:noFill/>
                      </a:ln>
                    </p:spPr>
                  </p:pic>
                </p:oleObj>
              </mc:Fallback>
            </mc:AlternateContent>
          </a:graphicData>
        </a:graphic>
      </p:graphicFrame>
      <p:sp>
        <p:nvSpPr>
          <p:cNvPr id="7" name="Curved Left Arrow 6"/>
          <p:cNvSpPr/>
          <p:nvPr/>
        </p:nvSpPr>
        <p:spPr>
          <a:xfrm>
            <a:off x="3771669" y="2047875"/>
            <a:ext cx="5011420" cy="4452621"/>
          </a:xfrm>
          <a:prstGeom prst="curvedLeftArrow">
            <a:avLst>
              <a:gd name="adj1" fmla="val 10298"/>
              <a:gd name="adj2" fmla="val 22473"/>
              <a:gd name="adj3" fmla="val 23377"/>
            </a:avLst>
          </a:prstGeom>
          <a:solidFill>
            <a:srgbClr val="DA32AA">
              <a:alpha val="31000"/>
            </a:srgbClr>
          </a:solidFill>
          <a:ln>
            <a:solidFill>
              <a:schemeClr val="accent1">
                <a:shade val="5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67EDFA3E-F7C7-4D78-FC0D-175CB4DA4E16}"/>
              </a:ext>
            </a:extLst>
          </p:cNvPr>
          <p:cNvSpPr txBox="1"/>
          <p:nvPr/>
        </p:nvSpPr>
        <p:spPr>
          <a:xfrm>
            <a:off x="85090" y="33540"/>
            <a:ext cx="8973820" cy="461665"/>
          </a:xfrm>
          <a:prstGeom prst="rect">
            <a:avLst/>
          </a:prstGeom>
          <a:noFill/>
        </p:spPr>
        <p:txBody>
          <a:bodyPr wrap="square" rtlCol="0">
            <a:spAutoFit/>
          </a:bodyPr>
          <a:lstStyle/>
          <a:p>
            <a:r>
              <a:rPr lang="en-US" sz="2400" dirty="0">
                <a:latin typeface="+mj-lt"/>
              </a:rPr>
              <a:t>This treatment follows Landau &amp; </a:t>
            </a:r>
            <a:r>
              <a:rPr lang="en-US" sz="2400" dirty="0" err="1">
                <a:latin typeface="+mj-lt"/>
              </a:rPr>
              <a:t>Lifshitz</a:t>
            </a:r>
            <a:r>
              <a:rPr lang="en-US" sz="2400" dirty="0">
                <a:latin typeface="+mj-lt"/>
              </a:rPr>
              <a:t>, </a:t>
            </a:r>
            <a:r>
              <a:rPr lang="en-US" sz="2400" b="1" i="1" dirty="0">
                <a:latin typeface="+mj-lt"/>
              </a:rPr>
              <a:t>Fluid Mechanics</a:t>
            </a:r>
          </a:p>
        </p:txBody>
      </p:sp>
    </p:spTree>
    <p:extLst>
      <p:ext uri="{BB962C8B-B14F-4D97-AF65-F5344CB8AC3E}">
        <p14:creationId xmlns:p14="http://schemas.microsoft.com/office/powerpoint/2010/main" val="890124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64716477"/>
              </p:ext>
            </p:extLst>
          </p:nvPr>
        </p:nvGraphicFramePr>
        <p:xfrm>
          <a:off x="685800" y="227807"/>
          <a:ext cx="5684838" cy="1865312"/>
        </p:xfrm>
        <a:graphic>
          <a:graphicData uri="http://schemas.openxmlformats.org/presentationml/2006/ole">
            <mc:AlternateContent xmlns:mc="http://schemas.openxmlformats.org/markup-compatibility/2006">
              <mc:Choice xmlns:v="urn:schemas-microsoft-com:vml" Requires="v">
                <p:oleObj name="Equation" r:id="rId3" imgW="3263760" imgH="1066680" progId="Equation.DSMT4">
                  <p:embed/>
                </p:oleObj>
              </mc:Choice>
              <mc:Fallback>
                <p:oleObj name="Equation" r:id="rId3" imgW="3263760" imgH="1066680" progId="Equation.DSMT4">
                  <p:embed/>
                  <p:pic>
                    <p:nvPicPr>
                      <p:cNvPr id="0" name=""/>
                      <p:cNvPicPr>
                        <a:picLocks noChangeAspect="1" noChangeArrowheads="1"/>
                      </p:cNvPicPr>
                      <p:nvPr/>
                    </p:nvPicPr>
                    <p:blipFill>
                      <a:blip r:embed="rId4"/>
                      <a:srcRect/>
                      <a:stretch>
                        <a:fillRect/>
                      </a:stretch>
                    </p:blipFill>
                    <p:spPr bwMode="auto">
                      <a:xfrm>
                        <a:off x="685800" y="227807"/>
                        <a:ext cx="5684838" cy="1865312"/>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982142356"/>
              </p:ext>
            </p:extLst>
          </p:nvPr>
        </p:nvGraphicFramePr>
        <p:xfrm>
          <a:off x="601663" y="4138613"/>
          <a:ext cx="4508500" cy="1093787"/>
        </p:xfrm>
        <a:graphic>
          <a:graphicData uri="http://schemas.openxmlformats.org/presentationml/2006/ole">
            <mc:AlternateContent xmlns:mc="http://schemas.openxmlformats.org/markup-compatibility/2006">
              <mc:Choice xmlns:v="urn:schemas-microsoft-com:vml" Requires="v">
                <p:oleObj name="Equation" r:id="rId5" imgW="2781000" imgH="672840" progId="Equation.DSMT4">
                  <p:embed/>
                </p:oleObj>
              </mc:Choice>
              <mc:Fallback>
                <p:oleObj name="Equation" r:id="rId5" imgW="2781000" imgH="672840" progId="Equation.DSMT4">
                  <p:embed/>
                  <p:pic>
                    <p:nvPicPr>
                      <p:cNvPr id="0" name=""/>
                      <p:cNvPicPr>
                        <a:picLocks noChangeAspect="1" noChangeArrowheads="1"/>
                      </p:cNvPicPr>
                      <p:nvPr/>
                    </p:nvPicPr>
                    <p:blipFill>
                      <a:blip r:embed="rId6"/>
                      <a:srcRect/>
                      <a:stretch>
                        <a:fillRect/>
                      </a:stretch>
                    </p:blipFill>
                    <p:spPr bwMode="auto">
                      <a:xfrm>
                        <a:off x="601663" y="4138613"/>
                        <a:ext cx="4508500" cy="1093787"/>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315644136"/>
              </p:ext>
            </p:extLst>
          </p:nvPr>
        </p:nvGraphicFramePr>
        <p:xfrm>
          <a:off x="708025" y="2399429"/>
          <a:ext cx="6356350" cy="1638300"/>
        </p:xfrm>
        <a:graphic>
          <a:graphicData uri="http://schemas.openxmlformats.org/presentationml/2006/ole">
            <mc:AlternateContent xmlns:mc="http://schemas.openxmlformats.org/markup-compatibility/2006">
              <mc:Choice xmlns:v="urn:schemas-microsoft-com:vml" Requires="v">
                <p:oleObj name="Equation" r:id="rId7" imgW="4152600" imgH="1066680" progId="Equation.DSMT4">
                  <p:embed/>
                </p:oleObj>
              </mc:Choice>
              <mc:Fallback>
                <p:oleObj name="Equation" r:id="rId7" imgW="4152600" imgH="1066680" progId="Equation.DSMT4">
                  <p:embed/>
                  <p:pic>
                    <p:nvPicPr>
                      <p:cNvPr id="0" name=""/>
                      <p:cNvPicPr>
                        <a:picLocks noChangeAspect="1" noChangeArrowheads="1"/>
                      </p:cNvPicPr>
                      <p:nvPr/>
                    </p:nvPicPr>
                    <p:blipFill>
                      <a:blip r:embed="rId8"/>
                      <a:srcRect/>
                      <a:stretch>
                        <a:fillRect/>
                      </a:stretch>
                    </p:blipFill>
                    <p:spPr bwMode="auto">
                      <a:xfrm>
                        <a:off x="708025" y="2399429"/>
                        <a:ext cx="6356350" cy="16383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87929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Digression</a:t>
            </a:r>
          </a:p>
        </p:txBody>
      </p:sp>
      <p:graphicFrame>
        <p:nvGraphicFramePr>
          <p:cNvPr id="6" name="Object 5"/>
          <p:cNvGraphicFramePr>
            <a:graphicFrameLocks noChangeAspect="1"/>
          </p:cNvGraphicFramePr>
          <p:nvPr>
            <p:extLst>
              <p:ext uri="{D42A27DB-BD31-4B8C-83A1-F6EECF244321}">
                <p14:modId xmlns:p14="http://schemas.microsoft.com/office/powerpoint/2010/main" val="3867991733"/>
              </p:ext>
            </p:extLst>
          </p:nvPr>
        </p:nvGraphicFramePr>
        <p:xfrm>
          <a:off x="387350" y="381000"/>
          <a:ext cx="8604250" cy="3181205"/>
        </p:xfrm>
        <a:graphic>
          <a:graphicData uri="http://schemas.openxmlformats.org/presentationml/2006/ole">
            <mc:AlternateContent xmlns:mc="http://schemas.openxmlformats.org/markup-compatibility/2006">
              <mc:Choice xmlns:v="urn:schemas-microsoft-com:vml" Requires="v">
                <p:oleObj name="Equation" r:id="rId3" imgW="5308560" imgH="1955520" progId="Equation.DSMT4">
                  <p:embed/>
                </p:oleObj>
              </mc:Choice>
              <mc:Fallback>
                <p:oleObj name="Equation" r:id="rId3" imgW="5308560" imgH="1955520" progId="Equation.DSMT4">
                  <p:embed/>
                  <p:pic>
                    <p:nvPicPr>
                      <p:cNvPr id="0" name=""/>
                      <p:cNvPicPr>
                        <a:picLocks noChangeAspect="1" noChangeArrowheads="1"/>
                      </p:cNvPicPr>
                      <p:nvPr/>
                    </p:nvPicPr>
                    <p:blipFill>
                      <a:blip r:embed="rId4"/>
                      <a:srcRect/>
                      <a:stretch>
                        <a:fillRect/>
                      </a:stretch>
                    </p:blipFill>
                    <p:spPr bwMode="auto">
                      <a:xfrm>
                        <a:off x="387350" y="381000"/>
                        <a:ext cx="8604250" cy="3181205"/>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67111999"/>
              </p:ext>
            </p:extLst>
          </p:nvPr>
        </p:nvGraphicFramePr>
        <p:xfrm>
          <a:off x="360363" y="3632200"/>
          <a:ext cx="7661275" cy="1930400"/>
        </p:xfrm>
        <a:graphic>
          <a:graphicData uri="http://schemas.openxmlformats.org/presentationml/2006/ole">
            <mc:AlternateContent xmlns:mc="http://schemas.openxmlformats.org/markup-compatibility/2006">
              <mc:Choice xmlns:v="urn:schemas-microsoft-com:vml" Requires="v">
                <p:oleObj name="Equation" r:id="rId5" imgW="3187440" imgH="799920" progId="Equation.DSMT4">
                  <p:embed/>
                </p:oleObj>
              </mc:Choice>
              <mc:Fallback>
                <p:oleObj name="Equation" r:id="rId5" imgW="3187440" imgH="799920" progId="Equation.DSMT4">
                  <p:embed/>
                  <p:pic>
                    <p:nvPicPr>
                      <p:cNvPr id="0" name=""/>
                      <p:cNvPicPr>
                        <a:picLocks noChangeAspect="1" noChangeArrowheads="1"/>
                      </p:cNvPicPr>
                      <p:nvPr/>
                    </p:nvPicPr>
                    <p:blipFill>
                      <a:blip r:embed="rId6"/>
                      <a:srcRect/>
                      <a:stretch>
                        <a:fillRect/>
                      </a:stretch>
                    </p:blipFill>
                    <p:spPr bwMode="auto">
                      <a:xfrm>
                        <a:off x="360363" y="3632200"/>
                        <a:ext cx="7661275"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54738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77984658"/>
              </p:ext>
            </p:extLst>
          </p:nvPr>
        </p:nvGraphicFramePr>
        <p:xfrm>
          <a:off x="304800" y="228600"/>
          <a:ext cx="8662988" cy="2847975"/>
        </p:xfrm>
        <a:graphic>
          <a:graphicData uri="http://schemas.openxmlformats.org/presentationml/2006/ole">
            <mc:AlternateContent xmlns:mc="http://schemas.openxmlformats.org/markup-compatibility/2006">
              <mc:Choice xmlns:v="urn:schemas-microsoft-com:vml" Requires="v">
                <p:oleObj name="数式" r:id="rId3" imgW="3606480" imgH="1180800" progId="Equation.3">
                  <p:embed/>
                </p:oleObj>
              </mc:Choice>
              <mc:Fallback>
                <p:oleObj name="数式" r:id="rId3" imgW="3606480" imgH="1180800" progId="Equation.3">
                  <p:embed/>
                  <p:pic>
                    <p:nvPicPr>
                      <p:cNvPr id="0" name=""/>
                      <p:cNvPicPr>
                        <a:picLocks noChangeAspect="1" noChangeArrowheads="1"/>
                      </p:cNvPicPr>
                      <p:nvPr/>
                    </p:nvPicPr>
                    <p:blipFill>
                      <a:blip r:embed="rId4"/>
                      <a:srcRect/>
                      <a:stretch>
                        <a:fillRect/>
                      </a:stretch>
                    </p:blipFill>
                    <p:spPr bwMode="auto">
                      <a:xfrm>
                        <a:off x="304800" y="228600"/>
                        <a:ext cx="8662988"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14440077"/>
              </p:ext>
            </p:extLst>
          </p:nvPr>
        </p:nvGraphicFramePr>
        <p:xfrm>
          <a:off x="330200" y="3186113"/>
          <a:ext cx="8483600" cy="3060700"/>
        </p:xfrm>
        <a:graphic>
          <a:graphicData uri="http://schemas.openxmlformats.org/presentationml/2006/ole">
            <mc:AlternateContent xmlns:mc="http://schemas.openxmlformats.org/markup-compatibility/2006">
              <mc:Choice xmlns:v="urn:schemas-microsoft-com:vml" Requires="v">
                <p:oleObj name="Equation" r:id="rId5" imgW="5473440" imgH="1968480" progId="Equation.DSMT4">
                  <p:embed/>
                </p:oleObj>
              </mc:Choice>
              <mc:Fallback>
                <p:oleObj name="Equation" r:id="rId5" imgW="5473440" imgH="1968480" progId="Equation.DSMT4">
                  <p:embed/>
                  <p:pic>
                    <p:nvPicPr>
                      <p:cNvPr id="0" name=""/>
                      <p:cNvPicPr>
                        <a:picLocks noChangeAspect="1" noChangeArrowheads="1"/>
                      </p:cNvPicPr>
                      <p:nvPr/>
                    </p:nvPicPr>
                    <p:blipFill>
                      <a:blip r:embed="rId6"/>
                      <a:srcRect/>
                      <a:stretch>
                        <a:fillRect/>
                      </a:stretch>
                    </p:blipFill>
                    <p:spPr bwMode="auto">
                      <a:xfrm>
                        <a:off x="330200" y="3186113"/>
                        <a:ext cx="8483600" cy="3060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50661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46433492"/>
              </p:ext>
            </p:extLst>
          </p:nvPr>
        </p:nvGraphicFramePr>
        <p:xfrm>
          <a:off x="367748" y="33130"/>
          <a:ext cx="6749567" cy="2867581"/>
        </p:xfrm>
        <a:graphic>
          <a:graphicData uri="http://schemas.openxmlformats.org/presentationml/2006/ole">
            <mc:AlternateContent xmlns:mc="http://schemas.openxmlformats.org/markup-compatibility/2006">
              <mc:Choice xmlns:v="urn:schemas-microsoft-com:vml" Requires="v">
                <p:oleObj name="Equation" r:id="rId3" imgW="3962160" imgH="1676160" progId="Equation.DSMT4">
                  <p:embed/>
                </p:oleObj>
              </mc:Choice>
              <mc:Fallback>
                <p:oleObj name="Equation" r:id="rId3" imgW="3962160" imgH="1676160" progId="Equation.DSMT4">
                  <p:embed/>
                  <p:pic>
                    <p:nvPicPr>
                      <p:cNvPr id="0" name=""/>
                      <p:cNvPicPr>
                        <a:picLocks noChangeAspect="1" noChangeArrowheads="1"/>
                      </p:cNvPicPr>
                      <p:nvPr/>
                    </p:nvPicPr>
                    <p:blipFill>
                      <a:blip r:embed="rId4"/>
                      <a:srcRect/>
                      <a:stretch>
                        <a:fillRect/>
                      </a:stretch>
                    </p:blipFill>
                    <p:spPr bwMode="auto">
                      <a:xfrm>
                        <a:off x="367748" y="33130"/>
                        <a:ext cx="6749567" cy="2867581"/>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9996474"/>
              </p:ext>
            </p:extLst>
          </p:nvPr>
        </p:nvGraphicFramePr>
        <p:xfrm>
          <a:off x="457200" y="2900711"/>
          <a:ext cx="8478838" cy="3973512"/>
        </p:xfrm>
        <a:graphic>
          <a:graphicData uri="http://schemas.openxmlformats.org/presentationml/2006/ole">
            <mc:AlternateContent xmlns:mc="http://schemas.openxmlformats.org/markup-compatibility/2006">
              <mc:Choice xmlns:v="urn:schemas-microsoft-com:vml" Requires="v">
                <p:oleObj name="Equation" r:id="rId5" imgW="4978080" imgH="2323800" progId="Equation.DSMT4">
                  <p:embed/>
                </p:oleObj>
              </mc:Choice>
              <mc:Fallback>
                <p:oleObj name="Equation" r:id="rId5" imgW="4978080" imgH="2323800" progId="Equation.DSMT4">
                  <p:embed/>
                  <p:pic>
                    <p:nvPicPr>
                      <p:cNvPr id="0" name=""/>
                      <p:cNvPicPr>
                        <a:picLocks noChangeAspect="1" noChangeArrowheads="1"/>
                      </p:cNvPicPr>
                      <p:nvPr/>
                    </p:nvPicPr>
                    <p:blipFill>
                      <a:blip r:embed="rId6"/>
                      <a:srcRect/>
                      <a:stretch>
                        <a:fillRect/>
                      </a:stretch>
                    </p:blipFill>
                    <p:spPr bwMode="auto">
                      <a:xfrm>
                        <a:off x="457200" y="2900711"/>
                        <a:ext cx="8478838" cy="39735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21781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71263007"/>
              </p:ext>
            </p:extLst>
          </p:nvPr>
        </p:nvGraphicFramePr>
        <p:xfrm>
          <a:off x="374650" y="552450"/>
          <a:ext cx="8262938" cy="5327650"/>
        </p:xfrm>
        <a:graphic>
          <a:graphicData uri="http://schemas.openxmlformats.org/presentationml/2006/ole">
            <mc:AlternateContent xmlns:mc="http://schemas.openxmlformats.org/markup-compatibility/2006">
              <mc:Choice xmlns:v="urn:schemas-microsoft-com:vml" Requires="v">
                <p:oleObj name="Equation" r:id="rId3" imgW="5473440" imgH="3517560" progId="Equation.DSMT4">
                  <p:embed/>
                </p:oleObj>
              </mc:Choice>
              <mc:Fallback>
                <p:oleObj name="Equation" r:id="rId3" imgW="5473440" imgH="3517560" progId="Equation.DSMT4">
                  <p:embed/>
                  <p:pic>
                    <p:nvPicPr>
                      <p:cNvPr id="0" name=""/>
                      <p:cNvPicPr>
                        <a:picLocks noChangeAspect="1" noChangeArrowheads="1"/>
                      </p:cNvPicPr>
                      <p:nvPr/>
                    </p:nvPicPr>
                    <p:blipFill>
                      <a:blip r:embed="rId4"/>
                      <a:srcRect/>
                      <a:stretch>
                        <a:fillRect/>
                      </a:stretch>
                    </p:blipFill>
                    <p:spPr bwMode="auto">
                      <a:xfrm>
                        <a:off x="374650" y="552450"/>
                        <a:ext cx="8262938" cy="53276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66225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8BDA0C-0D8F-52A1-3FF3-261160BC9FB1}"/>
              </a:ext>
            </a:extLst>
          </p:cNvPr>
          <p:cNvSpPr>
            <a:spLocks noGrp="1"/>
          </p:cNvSpPr>
          <p:nvPr>
            <p:ph type="dt" sz="half" idx="10"/>
          </p:nvPr>
        </p:nvSpPr>
        <p:spPr/>
        <p:txBody>
          <a:bodyPr/>
          <a:lstStyle/>
          <a:p>
            <a:r>
              <a:rPr lang="en-US"/>
              <a:t>11/15/2024</a:t>
            </a:r>
            <a:endParaRPr lang="en-US" dirty="0"/>
          </a:p>
        </p:txBody>
      </p:sp>
      <p:sp>
        <p:nvSpPr>
          <p:cNvPr id="3" name="Footer Placeholder 2">
            <a:extLst>
              <a:ext uri="{FF2B5EF4-FFF2-40B4-BE49-F238E27FC236}">
                <a16:creationId xmlns:a16="http://schemas.microsoft.com/office/drawing/2014/main" id="{448BBEBC-AD5D-6678-6E76-E2B9FC994345}"/>
              </a:ext>
            </a:extLst>
          </p:cNvPr>
          <p:cNvSpPr>
            <a:spLocks noGrp="1"/>
          </p:cNvSpPr>
          <p:nvPr>
            <p:ph type="ftr" sz="quarter" idx="11"/>
          </p:nvPr>
        </p:nvSpPr>
        <p:spPr/>
        <p:txBody>
          <a:bodyPr/>
          <a:lstStyle/>
          <a:p>
            <a:r>
              <a:rPr lang="en-US"/>
              <a:t>PHY 711  Fall 2024 -- Lecture 35</a:t>
            </a:r>
            <a:endParaRPr lang="en-US" dirty="0"/>
          </a:p>
        </p:txBody>
      </p:sp>
      <p:sp>
        <p:nvSpPr>
          <p:cNvPr id="4" name="Slide Number Placeholder 3">
            <a:extLst>
              <a:ext uri="{FF2B5EF4-FFF2-40B4-BE49-F238E27FC236}">
                <a16:creationId xmlns:a16="http://schemas.microsoft.com/office/drawing/2014/main" id="{1593DF2D-4A05-0C6A-6299-D98C53DCD749}"/>
              </a:ext>
            </a:extLst>
          </p:cNvPr>
          <p:cNvSpPr>
            <a:spLocks noGrp="1"/>
          </p:cNvSpPr>
          <p:nvPr>
            <p:ph type="sldNum" sz="quarter" idx="12"/>
          </p:nvPr>
        </p:nvSpPr>
        <p:spPr/>
        <p:txBody>
          <a:bodyPr/>
          <a:lstStyle/>
          <a:p>
            <a:fld id="{CE368B07-CEBF-4C80-90AF-53B34FA04CF3}" type="slidenum">
              <a:rPr lang="en-US" smtClean="0"/>
              <a:pPr/>
              <a:t>3</a:t>
            </a:fld>
            <a:endParaRPr lang="en-US" dirty="0"/>
          </a:p>
        </p:txBody>
      </p:sp>
      <p:pic>
        <p:nvPicPr>
          <p:cNvPr id="5" name="Picture 4">
            <a:extLst>
              <a:ext uri="{FF2B5EF4-FFF2-40B4-BE49-F238E27FC236}">
                <a16:creationId xmlns:a16="http://schemas.microsoft.com/office/drawing/2014/main" id="{645382ED-86D3-6B39-D902-57BC9EF8786C}"/>
              </a:ext>
            </a:extLst>
          </p:cNvPr>
          <p:cNvPicPr>
            <a:picLocks noChangeAspect="1"/>
          </p:cNvPicPr>
          <p:nvPr/>
        </p:nvPicPr>
        <p:blipFill rotWithShape="1">
          <a:blip r:embed="rId2"/>
          <a:srcRect l="870"/>
          <a:stretch/>
        </p:blipFill>
        <p:spPr>
          <a:xfrm>
            <a:off x="381000" y="1219201"/>
            <a:ext cx="8686800" cy="3079794"/>
          </a:xfrm>
          <a:prstGeom prst="rect">
            <a:avLst/>
          </a:prstGeom>
        </p:spPr>
      </p:pic>
    </p:spTree>
    <p:extLst>
      <p:ext uri="{BB962C8B-B14F-4D97-AF65-F5344CB8AC3E}">
        <p14:creationId xmlns:p14="http://schemas.microsoft.com/office/powerpoint/2010/main" val="22557576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728031328"/>
              </p:ext>
            </p:extLst>
          </p:nvPr>
        </p:nvGraphicFramePr>
        <p:xfrm>
          <a:off x="1798638" y="625475"/>
          <a:ext cx="5062537" cy="5080000"/>
        </p:xfrm>
        <a:graphic>
          <a:graphicData uri="http://schemas.openxmlformats.org/presentationml/2006/ole">
            <mc:AlternateContent xmlns:mc="http://schemas.openxmlformats.org/markup-compatibility/2006">
              <mc:Choice xmlns:v="urn:schemas-microsoft-com:vml" Requires="v">
                <p:oleObj name="Equation" r:id="rId3" imgW="2108160" imgH="2108160" progId="Equation.DSMT4">
                  <p:embed/>
                </p:oleObj>
              </mc:Choice>
              <mc:Fallback>
                <p:oleObj name="Equation" r:id="rId3" imgW="2108160" imgH="2108160" progId="Equation.DSMT4">
                  <p:embed/>
                  <p:pic>
                    <p:nvPicPr>
                      <p:cNvPr id="0" name=""/>
                      <p:cNvPicPr>
                        <a:picLocks noChangeAspect="1" noChangeArrowheads="1"/>
                      </p:cNvPicPr>
                      <p:nvPr/>
                    </p:nvPicPr>
                    <p:blipFill>
                      <a:blip r:embed="rId4"/>
                      <a:srcRect/>
                      <a:stretch>
                        <a:fillRect/>
                      </a:stretch>
                    </p:blipFill>
                    <p:spPr bwMode="auto">
                      <a:xfrm>
                        <a:off x="1798638" y="625475"/>
                        <a:ext cx="5062537" cy="5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89186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14879258"/>
              </p:ext>
            </p:extLst>
          </p:nvPr>
        </p:nvGraphicFramePr>
        <p:xfrm>
          <a:off x="381000" y="500538"/>
          <a:ext cx="7869238" cy="3278188"/>
        </p:xfrm>
        <a:graphic>
          <a:graphicData uri="http://schemas.openxmlformats.org/presentationml/2006/ole">
            <mc:AlternateContent xmlns:mc="http://schemas.openxmlformats.org/markup-compatibility/2006">
              <mc:Choice xmlns:v="urn:schemas-microsoft-com:vml" Requires="v">
                <p:oleObj name="Equation" r:id="rId3" imgW="4254480" imgH="1765080" progId="Equation.DSMT4">
                  <p:embed/>
                </p:oleObj>
              </mc:Choice>
              <mc:Fallback>
                <p:oleObj name="Equation" r:id="rId3" imgW="4254480" imgH="1765080" progId="Equation.DSMT4">
                  <p:embed/>
                  <p:pic>
                    <p:nvPicPr>
                      <p:cNvPr id="0" name=""/>
                      <p:cNvPicPr>
                        <a:picLocks noChangeAspect="1" noChangeArrowheads="1"/>
                      </p:cNvPicPr>
                      <p:nvPr/>
                    </p:nvPicPr>
                    <p:blipFill>
                      <a:blip r:embed="rId4"/>
                      <a:srcRect/>
                      <a:stretch>
                        <a:fillRect/>
                      </a:stretch>
                    </p:blipFill>
                    <p:spPr bwMode="auto">
                      <a:xfrm>
                        <a:off x="381000" y="500538"/>
                        <a:ext cx="7869238" cy="3278188"/>
                      </a:xfrm>
                      <a:prstGeom prst="rect">
                        <a:avLst/>
                      </a:prstGeom>
                      <a:noFill/>
                      <a:ln>
                        <a:noFill/>
                      </a:ln>
                    </p:spPr>
                  </p:pic>
                </p:oleObj>
              </mc:Fallback>
            </mc:AlternateContent>
          </a:graphicData>
        </a:graphic>
      </p:graphicFrame>
      <p:grpSp>
        <p:nvGrpSpPr>
          <p:cNvPr id="6" name="Group 5"/>
          <p:cNvGrpSpPr/>
          <p:nvPr/>
        </p:nvGrpSpPr>
        <p:grpSpPr>
          <a:xfrm>
            <a:off x="1371600" y="4648200"/>
            <a:ext cx="3429000" cy="1447800"/>
            <a:chOff x="3200400" y="2514600"/>
            <a:chExt cx="3429000" cy="1447800"/>
          </a:xfrm>
        </p:grpSpPr>
        <p:sp>
          <p:nvSpPr>
            <p:cNvPr id="7" name="Rectangle 6"/>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1" name="Straight Arrow Connector 10"/>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spTree>
    <p:extLst>
      <p:ext uri="{BB962C8B-B14F-4D97-AF65-F5344CB8AC3E}">
        <p14:creationId xmlns:p14="http://schemas.microsoft.com/office/powerpoint/2010/main" val="383932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7" name="TextBox 6"/>
          <p:cNvSpPr txBox="1"/>
          <p:nvPr/>
        </p:nvSpPr>
        <p:spPr>
          <a:xfrm>
            <a:off x="381000" y="152400"/>
            <a:ext cx="7620000" cy="461665"/>
          </a:xfrm>
          <a:prstGeom prst="rect">
            <a:avLst/>
          </a:prstGeom>
          <a:noFill/>
        </p:spPr>
        <p:txBody>
          <a:bodyPr wrap="square" rtlCol="0">
            <a:spAutoFit/>
          </a:bodyPr>
          <a:lstStyle/>
          <a:p>
            <a:r>
              <a:rPr lang="en-US" sz="2400" dirty="0">
                <a:latin typeface="+mj-lt"/>
              </a:rPr>
              <a:t>Equations for motion of non-viscous fluid</a:t>
            </a:r>
          </a:p>
        </p:txBody>
      </p:sp>
      <p:graphicFrame>
        <p:nvGraphicFramePr>
          <p:cNvPr id="8" name="Object 7"/>
          <p:cNvGraphicFramePr>
            <a:graphicFrameLocks noChangeAspect="1"/>
          </p:cNvGraphicFramePr>
          <p:nvPr>
            <p:extLst>
              <p:ext uri="{D42A27DB-BD31-4B8C-83A1-F6EECF244321}">
                <p14:modId xmlns:p14="http://schemas.microsoft.com/office/powerpoint/2010/main" val="2798684535"/>
              </p:ext>
            </p:extLst>
          </p:nvPr>
        </p:nvGraphicFramePr>
        <p:xfrm>
          <a:off x="954088" y="777875"/>
          <a:ext cx="6015037" cy="4108450"/>
        </p:xfrm>
        <a:graphic>
          <a:graphicData uri="http://schemas.openxmlformats.org/presentationml/2006/ole">
            <mc:AlternateContent xmlns:mc="http://schemas.openxmlformats.org/markup-compatibility/2006">
              <mc:Choice xmlns:v="urn:schemas-microsoft-com:vml" Requires="v">
                <p:oleObj name="Equation" r:id="rId3" imgW="4686120" imgH="3200400" progId="Equation.DSMT4">
                  <p:embed/>
                </p:oleObj>
              </mc:Choice>
              <mc:Fallback>
                <p:oleObj name="Equation" r:id="rId3" imgW="4686120" imgH="3200400" progId="Equation.DSMT4">
                  <p:embed/>
                  <p:pic>
                    <p:nvPicPr>
                      <p:cNvPr id="0" name=""/>
                      <p:cNvPicPr/>
                      <p:nvPr/>
                    </p:nvPicPr>
                    <p:blipFill>
                      <a:blip r:embed="rId4"/>
                      <a:stretch>
                        <a:fillRect/>
                      </a:stretch>
                    </p:blipFill>
                    <p:spPr>
                      <a:xfrm>
                        <a:off x="954088" y="777875"/>
                        <a:ext cx="6015037" cy="4108450"/>
                      </a:xfrm>
                      <a:prstGeom prst="rect">
                        <a:avLst/>
                      </a:prstGeom>
                    </p:spPr>
                  </p:pic>
                </p:oleObj>
              </mc:Fallback>
            </mc:AlternateContent>
          </a:graphicData>
        </a:graphic>
      </p:graphicFrame>
      <p:sp>
        <p:nvSpPr>
          <p:cNvPr id="9" name="Right Brace 8"/>
          <p:cNvSpPr/>
          <p:nvPr/>
        </p:nvSpPr>
        <p:spPr>
          <a:xfrm rot="5400000">
            <a:off x="1447800" y="4343400"/>
            <a:ext cx="457200" cy="13716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2671292852"/>
              </p:ext>
            </p:extLst>
          </p:nvPr>
        </p:nvGraphicFramePr>
        <p:xfrm>
          <a:off x="1062484" y="5300008"/>
          <a:ext cx="1151631" cy="1042987"/>
        </p:xfrm>
        <a:graphic>
          <a:graphicData uri="http://schemas.openxmlformats.org/presentationml/2006/ole">
            <mc:AlternateContent xmlns:mc="http://schemas.openxmlformats.org/markup-compatibility/2006">
              <mc:Choice xmlns:v="urn:schemas-microsoft-com:vml" Requires="v">
                <p:oleObj name="Equation" r:id="rId5" imgW="672840" imgH="609480" progId="Equation.DSMT4">
                  <p:embed/>
                </p:oleObj>
              </mc:Choice>
              <mc:Fallback>
                <p:oleObj name="Equation" r:id="rId5" imgW="672840" imgH="609480" progId="Equation.DSMT4">
                  <p:embed/>
                  <p:pic>
                    <p:nvPicPr>
                      <p:cNvPr id="0" name=""/>
                      <p:cNvPicPr/>
                      <p:nvPr/>
                    </p:nvPicPr>
                    <p:blipFill>
                      <a:blip r:embed="rId6"/>
                      <a:stretch>
                        <a:fillRect/>
                      </a:stretch>
                    </p:blipFill>
                    <p:spPr>
                      <a:xfrm>
                        <a:off x="1062484" y="5300008"/>
                        <a:ext cx="1151631" cy="1042987"/>
                      </a:xfrm>
                      <a:prstGeom prst="rect">
                        <a:avLst/>
                      </a:prstGeom>
                    </p:spPr>
                  </p:pic>
                </p:oleObj>
              </mc:Fallback>
            </mc:AlternateContent>
          </a:graphicData>
        </a:graphic>
      </p:graphicFrame>
      <p:sp>
        <p:nvSpPr>
          <p:cNvPr id="11" name="Right Brace 10"/>
          <p:cNvSpPr/>
          <p:nvPr/>
        </p:nvSpPr>
        <p:spPr>
          <a:xfrm rot="5400000">
            <a:off x="3657600" y="3810000"/>
            <a:ext cx="457200" cy="24384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569737809"/>
              </p:ext>
            </p:extLst>
          </p:nvPr>
        </p:nvGraphicFramePr>
        <p:xfrm>
          <a:off x="3041650" y="5010150"/>
          <a:ext cx="1911350" cy="1282700"/>
        </p:xfrm>
        <a:graphic>
          <a:graphicData uri="http://schemas.openxmlformats.org/presentationml/2006/ole">
            <mc:AlternateContent xmlns:mc="http://schemas.openxmlformats.org/markup-compatibility/2006">
              <mc:Choice xmlns:v="urn:schemas-microsoft-com:vml" Requires="v">
                <p:oleObj name="Equation" r:id="rId7" imgW="1117440" imgH="749160" progId="Equation.DSMT4">
                  <p:embed/>
                </p:oleObj>
              </mc:Choice>
              <mc:Fallback>
                <p:oleObj name="Equation" r:id="rId7" imgW="1117440" imgH="749160" progId="Equation.DSMT4">
                  <p:embed/>
                  <p:pic>
                    <p:nvPicPr>
                      <p:cNvPr id="0" name=""/>
                      <p:cNvPicPr/>
                      <p:nvPr/>
                    </p:nvPicPr>
                    <p:blipFill>
                      <a:blip r:embed="rId8"/>
                      <a:stretch>
                        <a:fillRect/>
                      </a:stretch>
                    </p:blipFill>
                    <p:spPr>
                      <a:xfrm>
                        <a:off x="3041650" y="5010150"/>
                        <a:ext cx="1911350" cy="1282700"/>
                      </a:xfrm>
                      <a:prstGeom prst="rect">
                        <a:avLst/>
                      </a:prstGeom>
                    </p:spPr>
                  </p:pic>
                </p:oleObj>
              </mc:Fallback>
            </mc:AlternateContent>
          </a:graphicData>
        </a:graphic>
      </p:graphicFrame>
    </p:spTree>
    <p:extLst>
      <p:ext uri="{BB962C8B-B14F-4D97-AF65-F5344CB8AC3E}">
        <p14:creationId xmlns:p14="http://schemas.microsoft.com/office/powerpoint/2010/main" val="3906490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7" name="TextBox 6"/>
          <p:cNvSpPr txBox="1"/>
          <p:nvPr/>
        </p:nvSpPr>
        <p:spPr>
          <a:xfrm>
            <a:off x="457200" y="224457"/>
            <a:ext cx="7620000" cy="461665"/>
          </a:xfrm>
          <a:prstGeom prst="rect">
            <a:avLst/>
          </a:prstGeom>
          <a:noFill/>
        </p:spPr>
        <p:txBody>
          <a:bodyPr wrap="square" rtlCol="0">
            <a:spAutoFit/>
          </a:bodyPr>
          <a:lstStyle/>
          <a:p>
            <a:r>
              <a:rPr lang="en-US" sz="2400" dirty="0">
                <a:latin typeface="+mj-lt"/>
              </a:rPr>
              <a:t>Equations for motion of non-viscous fluid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2078144743"/>
              </p:ext>
            </p:extLst>
          </p:nvPr>
        </p:nvGraphicFramePr>
        <p:xfrm>
          <a:off x="583406" y="846783"/>
          <a:ext cx="7367588" cy="2395538"/>
        </p:xfrm>
        <a:graphic>
          <a:graphicData uri="http://schemas.openxmlformats.org/presentationml/2006/ole">
            <mc:AlternateContent xmlns:mc="http://schemas.openxmlformats.org/markup-compatibility/2006">
              <mc:Choice xmlns:v="urn:schemas-microsoft-com:vml" Requires="v">
                <p:oleObj name="Equation" r:id="rId3" imgW="5740200" imgH="1866600" progId="Equation.DSMT4">
                  <p:embed/>
                </p:oleObj>
              </mc:Choice>
              <mc:Fallback>
                <p:oleObj name="Equation" r:id="rId3" imgW="5740200" imgH="1866600" progId="Equation.DSMT4">
                  <p:embed/>
                  <p:pic>
                    <p:nvPicPr>
                      <p:cNvPr id="0" name=""/>
                      <p:cNvPicPr/>
                      <p:nvPr/>
                    </p:nvPicPr>
                    <p:blipFill>
                      <a:blip r:embed="rId4"/>
                      <a:stretch>
                        <a:fillRect/>
                      </a:stretch>
                    </p:blipFill>
                    <p:spPr>
                      <a:xfrm>
                        <a:off x="583406" y="846783"/>
                        <a:ext cx="7367588" cy="239553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31037037"/>
              </p:ext>
            </p:extLst>
          </p:nvPr>
        </p:nvGraphicFramePr>
        <p:xfrm>
          <a:off x="1288354" y="3500759"/>
          <a:ext cx="5504558" cy="1024571"/>
        </p:xfrm>
        <a:graphic>
          <a:graphicData uri="http://schemas.openxmlformats.org/presentationml/2006/ole">
            <mc:AlternateContent xmlns:mc="http://schemas.openxmlformats.org/markup-compatibility/2006">
              <mc:Choice xmlns:v="urn:schemas-microsoft-com:vml" Requires="v">
                <p:oleObj name="Equation" r:id="rId5" imgW="3479760" imgH="647640" progId="Equation.DSMT4">
                  <p:embed/>
                </p:oleObj>
              </mc:Choice>
              <mc:Fallback>
                <p:oleObj name="Equation" r:id="rId5" imgW="3479760" imgH="647640" progId="Equation.DSMT4">
                  <p:embed/>
                  <p:pic>
                    <p:nvPicPr>
                      <p:cNvPr id="0" name=""/>
                      <p:cNvPicPr/>
                      <p:nvPr/>
                    </p:nvPicPr>
                    <p:blipFill>
                      <a:blip r:embed="rId6"/>
                      <a:stretch>
                        <a:fillRect/>
                      </a:stretch>
                    </p:blipFill>
                    <p:spPr>
                      <a:xfrm>
                        <a:off x="1288354" y="3500759"/>
                        <a:ext cx="5504558" cy="1024571"/>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138425125"/>
              </p:ext>
            </p:extLst>
          </p:nvPr>
        </p:nvGraphicFramePr>
        <p:xfrm>
          <a:off x="1335855" y="4879666"/>
          <a:ext cx="5259388" cy="1443037"/>
        </p:xfrm>
        <a:graphic>
          <a:graphicData uri="http://schemas.openxmlformats.org/presentationml/2006/ole">
            <mc:AlternateContent xmlns:mc="http://schemas.openxmlformats.org/markup-compatibility/2006">
              <mc:Choice xmlns:v="urn:schemas-microsoft-com:vml" Requires="v">
                <p:oleObj name="Equation" r:id="rId7" imgW="3848040" imgH="1054080" progId="Equation.DSMT4">
                  <p:embed/>
                </p:oleObj>
              </mc:Choice>
              <mc:Fallback>
                <p:oleObj name="Equation" r:id="rId7" imgW="3848040" imgH="1054080" progId="Equation.DSMT4">
                  <p:embed/>
                  <p:pic>
                    <p:nvPicPr>
                      <p:cNvPr id="0" name=""/>
                      <p:cNvPicPr/>
                      <p:nvPr/>
                    </p:nvPicPr>
                    <p:blipFill>
                      <a:blip r:embed="rId8"/>
                      <a:stretch>
                        <a:fillRect/>
                      </a:stretch>
                    </p:blipFill>
                    <p:spPr>
                      <a:xfrm>
                        <a:off x="1335855" y="4879666"/>
                        <a:ext cx="5259388" cy="1443037"/>
                      </a:xfrm>
                      <a:prstGeom prst="rect">
                        <a:avLst/>
                      </a:prstGeom>
                    </p:spPr>
                  </p:pic>
                </p:oleObj>
              </mc:Fallback>
            </mc:AlternateContent>
          </a:graphicData>
        </a:graphic>
      </p:graphicFrame>
    </p:spTree>
    <p:extLst>
      <p:ext uri="{BB962C8B-B14F-4D97-AF65-F5344CB8AC3E}">
        <p14:creationId xmlns:p14="http://schemas.microsoft.com/office/powerpoint/2010/main" val="745754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be 10"/>
          <p:cNvSpPr/>
          <p:nvPr/>
        </p:nvSpPr>
        <p:spPr>
          <a:xfrm>
            <a:off x="5791200" y="5486400"/>
            <a:ext cx="2057400" cy="232209"/>
          </a:xfrm>
          <a:prstGeom prst="cube">
            <a:avLst>
              <a:gd name="adj" fmla="val 73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ube 13"/>
          <p:cNvSpPr/>
          <p:nvPr/>
        </p:nvSpPr>
        <p:spPr>
          <a:xfrm>
            <a:off x="5867400" y="4800600"/>
            <a:ext cx="2041688" cy="838200"/>
          </a:xfrm>
          <a:prstGeom prst="cube">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Now consider the effects of viscosity</a:t>
            </a:r>
          </a:p>
        </p:txBody>
      </p:sp>
      <p:graphicFrame>
        <p:nvGraphicFramePr>
          <p:cNvPr id="6" name="Object 5"/>
          <p:cNvGraphicFramePr>
            <a:graphicFrameLocks noChangeAspect="1"/>
          </p:cNvGraphicFramePr>
          <p:nvPr>
            <p:extLst>
              <p:ext uri="{D42A27DB-BD31-4B8C-83A1-F6EECF244321}">
                <p14:modId xmlns:p14="http://schemas.microsoft.com/office/powerpoint/2010/main" val="579501930"/>
              </p:ext>
            </p:extLst>
          </p:nvPr>
        </p:nvGraphicFramePr>
        <p:xfrm>
          <a:off x="1389063" y="1066800"/>
          <a:ext cx="4197350" cy="1887538"/>
        </p:xfrm>
        <a:graphic>
          <a:graphicData uri="http://schemas.openxmlformats.org/presentationml/2006/ole">
            <mc:AlternateContent xmlns:mc="http://schemas.openxmlformats.org/markup-compatibility/2006">
              <mc:Choice xmlns:v="urn:schemas-microsoft-com:vml" Requires="v">
                <p:oleObj name="Equation" r:id="rId3" imgW="2400120" imgH="1079280" progId="Equation.DSMT4">
                  <p:embed/>
                </p:oleObj>
              </mc:Choice>
              <mc:Fallback>
                <p:oleObj name="Equation" r:id="rId3" imgW="2400120" imgH="1079280" progId="Equation.DSMT4">
                  <p:embed/>
                  <p:pic>
                    <p:nvPicPr>
                      <p:cNvPr id="0" name=""/>
                      <p:cNvPicPr/>
                      <p:nvPr/>
                    </p:nvPicPr>
                    <p:blipFill>
                      <a:blip r:embed="rId4"/>
                      <a:stretch>
                        <a:fillRect/>
                      </a:stretch>
                    </p:blipFill>
                    <p:spPr>
                      <a:xfrm>
                        <a:off x="1389063" y="1066800"/>
                        <a:ext cx="4197350" cy="188753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77458321"/>
              </p:ext>
            </p:extLst>
          </p:nvPr>
        </p:nvGraphicFramePr>
        <p:xfrm>
          <a:off x="1344927" y="4245436"/>
          <a:ext cx="3777551" cy="1402556"/>
        </p:xfrm>
        <a:graphic>
          <a:graphicData uri="http://schemas.openxmlformats.org/presentationml/2006/ole">
            <mc:AlternateContent xmlns:mc="http://schemas.openxmlformats.org/markup-compatibility/2006">
              <mc:Choice xmlns:v="urn:schemas-microsoft-com:vml" Requires="v">
                <p:oleObj name="Equation" r:id="rId5" imgW="2565360" imgH="952200" progId="Equation.DSMT4">
                  <p:embed/>
                </p:oleObj>
              </mc:Choice>
              <mc:Fallback>
                <p:oleObj name="Equation" r:id="rId5" imgW="2565360" imgH="952200" progId="Equation.DSMT4">
                  <p:embed/>
                  <p:pic>
                    <p:nvPicPr>
                      <p:cNvPr id="0" name=""/>
                      <p:cNvPicPr/>
                      <p:nvPr/>
                    </p:nvPicPr>
                    <p:blipFill>
                      <a:blip r:embed="rId6"/>
                      <a:stretch>
                        <a:fillRect/>
                      </a:stretch>
                    </p:blipFill>
                    <p:spPr>
                      <a:xfrm>
                        <a:off x="1344927" y="4245436"/>
                        <a:ext cx="3777551" cy="1402556"/>
                      </a:xfrm>
                      <a:prstGeom prst="rect">
                        <a:avLst/>
                      </a:prstGeom>
                    </p:spPr>
                  </p:pic>
                </p:oleObj>
              </mc:Fallback>
            </mc:AlternateContent>
          </a:graphicData>
        </a:graphic>
      </p:graphicFrame>
      <p:sp>
        <p:nvSpPr>
          <p:cNvPr id="8" name="Cube 7"/>
          <p:cNvSpPr/>
          <p:nvPr/>
        </p:nvSpPr>
        <p:spPr>
          <a:xfrm>
            <a:off x="5822623" y="4720790"/>
            <a:ext cx="2057400" cy="232209"/>
          </a:xfrm>
          <a:prstGeom prst="cube">
            <a:avLst>
              <a:gd name="adj" fmla="val 73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198177" y="4596936"/>
            <a:ext cx="436338" cy="400110"/>
          </a:xfrm>
          <a:prstGeom prst="rect">
            <a:avLst/>
          </a:prstGeom>
        </p:spPr>
        <p:txBody>
          <a:bodyPr wrap="none">
            <a:spAutoFit/>
          </a:bodyPr>
          <a:lstStyle/>
          <a:p>
            <a:r>
              <a:rPr lang="en-US" sz="2000" b="1" i="1" dirty="0" err="1">
                <a:solidFill>
                  <a:srgbClr val="0070C0"/>
                </a:solidFill>
              </a:rPr>
              <a:t>F</a:t>
            </a:r>
            <a:r>
              <a:rPr lang="en-US" sz="2000" b="1" i="1" baseline="-25000" dirty="0" err="1">
                <a:solidFill>
                  <a:srgbClr val="0070C0"/>
                </a:solidFill>
              </a:rPr>
              <a:t>x</a:t>
            </a:r>
            <a:endParaRPr lang="en-US" sz="2000" b="1" i="1" baseline="-25000" dirty="0">
              <a:solidFill>
                <a:srgbClr val="0070C0"/>
              </a:solidFill>
            </a:endParaRPr>
          </a:p>
        </p:txBody>
      </p:sp>
      <p:sp>
        <p:nvSpPr>
          <p:cNvPr id="12" name="Right Arrow 11"/>
          <p:cNvSpPr/>
          <p:nvPr/>
        </p:nvSpPr>
        <p:spPr>
          <a:xfrm>
            <a:off x="7772400" y="4714505"/>
            <a:ext cx="425777" cy="232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6019800" y="5943600"/>
            <a:ext cx="11430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151571" y="5712767"/>
            <a:ext cx="517688" cy="461665"/>
          </a:xfrm>
          <a:prstGeom prst="rect">
            <a:avLst/>
          </a:prstGeom>
          <a:noFill/>
        </p:spPr>
        <p:txBody>
          <a:bodyPr wrap="square" rtlCol="0">
            <a:spAutoFit/>
          </a:bodyPr>
          <a:lstStyle/>
          <a:p>
            <a:r>
              <a:rPr lang="en-US" sz="2400" i="1" dirty="0">
                <a:latin typeface="+mj-lt"/>
              </a:rPr>
              <a:t>x</a:t>
            </a:r>
          </a:p>
        </p:txBody>
      </p:sp>
      <p:cxnSp>
        <p:nvCxnSpPr>
          <p:cNvPr id="18" name="Straight Arrow Connector 17"/>
          <p:cNvCxnSpPr/>
          <p:nvPr/>
        </p:nvCxnSpPr>
        <p:spPr>
          <a:xfrm flipV="1">
            <a:off x="5586413" y="4946714"/>
            <a:ext cx="0" cy="7660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51124" y="5098908"/>
            <a:ext cx="517688" cy="461665"/>
          </a:xfrm>
          <a:prstGeom prst="rect">
            <a:avLst/>
          </a:prstGeom>
          <a:noFill/>
        </p:spPr>
        <p:txBody>
          <a:bodyPr wrap="square" rtlCol="0">
            <a:spAutoFit/>
          </a:bodyPr>
          <a:lstStyle/>
          <a:p>
            <a:r>
              <a:rPr lang="en-US" sz="2400" i="1" dirty="0">
                <a:latin typeface="+mj-lt"/>
              </a:rPr>
              <a:t>y</a:t>
            </a:r>
          </a:p>
        </p:txBody>
      </p:sp>
      <p:sp>
        <p:nvSpPr>
          <p:cNvPr id="22" name="TextBox 21"/>
          <p:cNvSpPr txBox="1"/>
          <p:nvPr/>
        </p:nvSpPr>
        <p:spPr>
          <a:xfrm>
            <a:off x="6511296" y="4557848"/>
            <a:ext cx="762000" cy="461665"/>
          </a:xfrm>
          <a:prstGeom prst="rect">
            <a:avLst/>
          </a:prstGeom>
          <a:noFill/>
        </p:spPr>
        <p:txBody>
          <a:bodyPr wrap="square" rtlCol="0">
            <a:spAutoFit/>
          </a:bodyPr>
          <a:lstStyle/>
          <a:p>
            <a:r>
              <a:rPr lang="en-US" sz="2400" i="1" dirty="0">
                <a:latin typeface="+mj-lt"/>
              </a:rPr>
              <a:t>A</a:t>
            </a:r>
          </a:p>
        </p:txBody>
      </p:sp>
      <p:cxnSp>
        <p:nvCxnSpPr>
          <p:cNvPr id="23" name="Straight Arrow Connector 22"/>
          <p:cNvCxnSpPr/>
          <p:nvPr/>
        </p:nvCxnSpPr>
        <p:spPr>
          <a:xfrm>
            <a:off x="5867400" y="5022721"/>
            <a:ext cx="5334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867400" y="5175121"/>
            <a:ext cx="381000" cy="1905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867400" y="5410200"/>
            <a:ext cx="2667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346105" y="5030577"/>
            <a:ext cx="903171" cy="461665"/>
          </a:xfrm>
          <a:prstGeom prst="rect">
            <a:avLst/>
          </a:prstGeom>
          <a:noFill/>
        </p:spPr>
        <p:txBody>
          <a:bodyPr wrap="square" rtlCol="0">
            <a:spAutoFit/>
          </a:bodyPr>
          <a:lstStyle/>
          <a:p>
            <a:r>
              <a:rPr lang="en-US" sz="2400" i="1" dirty="0" err="1">
                <a:latin typeface="+mj-lt"/>
              </a:rPr>
              <a:t>v</a:t>
            </a:r>
            <a:r>
              <a:rPr lang="en-US" sz="2400" i="1" baseline="-25000" dirty="0" err="1">
                <a:latin typeface="+mj-lt"/>
              </a:rPr>
              <a:t>x</a:t>
            </a:r>
            <a:r>
              <a:rPr lang="en-US" sz="2400" i="1" dirty="0">
                <a:latin typeface="+mj-lt"/>
              </a:rPr>
              <a:t>(y)</a:t>
            </a:r>
          </a:p>
        </p:txBody>
      </p:sp>
      <p:sp>
        <p:nvSpPr>
          <p:cNvPr id="10" name="TextBox 9">
            <a:extLst>
              <a:ext uri="{FF2B5EF4-FFF2-40B4-BE49-F238E27FC236}">
                <a16:creationId xmlns:a16="http://schemas.microsoft.com/office/drawing/2014/main" id="{83E16761-A6C0-4AA3-937E-85206433145F}"/>
              </a:ext>
            </a:extLst>
          </p:cNvPr>
          <p:cNvSpPr txBox="1"/>
          <p:nvPr/>
        </p:nvSpPr>
        <p:spPr>
          <a:xfrm>
            <a:off x="1295399" y="3592079"/>
            <a:ext cx="6373852" cy="461665"/>
          </a:xfrm>
          <a:prstGeom prst="rect">
            <a:avLst/>
          </a:prstGeom>
          <a:noFill/>
        </p:spPr>
        <p:txBody>
          <a:bodyPr wrap="square" rtlCol="0">
            <a:spAutoFit/>
          </a:bodyPr>
          <a:lstStyle/>
          <a:p>
            <a:r>
              <a:rPr lang="en-US" sz="2400" dirty="0">
                <a:latin typeface="+mj-lt"/>
              </a:rPr>
              <a:t>As an example of a viscous effect, consider --</a:t>
            </a:r>
          </a:p>
        </p:txBody>
      </p:sp>
      <p:sp>
        <p:nvSpPr>
          <p:cNvPr id="13" name="Arrow: Up 12">
            <a:extLst>
              <a:ext uri="{FF2B5EF4-FFF2-40B4-BE49-F238E27FC236}">
                <a16:creationId xmlns:a16="http://schemas.microsoft.com/office/drawing/2014/main" id="{A9729E89-2B15-4F6E-AC18-136BD3FFD888}"/>
              </a:ext>
            </a:extLst>
          </p:cNvPr>
          <p:cNvSpPr/>
          <p:nvPr/>
        </p:nvSpPr>
        <p:spPr>
          <a:xfrm>
            <a:off x="1894724" y="5368753"/>
            <a:ext cx="517674" cy="4709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DACA678-DB36-4645-9023-13A298C1C67D}"/>
              </a:ext>
            </a:extLst>
          </p:cNvPr>
          <p:cNvSpPr txBox="1"/>
          <p:nvPr/>
        </p:nvSpPr>
        <p:spPr>
          <a:xfrm>
            <a:off x="844494" y="5842977"/>
            <a:ext cx="3777546" cy="400110"/>
          </a:xfrm>
          <a:prstGeom prst="rect">
            <a:avLst/>
          </a:prstGeom>
          <a:noFill/>
        </p:spPr>
        <p:txBody>
          <a:bodyPr wrap="square" rtlCol="0">
            <a:spAutoFit/>
          </a:bodyPr>
          <a:lstStyle/>
          <a:p>
            <a:r>
              <a:rPr lang="en-US" sz="2000" dirty="0">
                <a:latin typeface="+mj-lt"/>
              </a:rPr>
              <a:t>material dependent parameter</a:t>
            </a:r>
          </a:p>
        </p:txBody>
      </p:sp>
    </p:spTree>
    <p:extLst>
      <p:ext uri="{BB962C8B-B14F-4D97-AF65-F5344CB8AC3E}">
        <p14:creationId xmlns:p14="http://schemas.microsoft.com/office/powerpoint/2010/main" val="1607193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533400" y="304800"/>
            <a:ext cx="7696200" cy="461665"/>
          </a:xfrm>
          <a:prstGeom prst="rect">
            <a:avLst/>
          </a:prstGeom>
          <a:noFill/>
        </p:spPr>
        <p:txBody>
          <a:bodyPr wrap="square" rtlCol="0">
            <a:spAutoFit/>
          </a:bodyPr>
          <a:lstStyle/>
          <a:p>
            <a:r>
              <a:rPr lang="en-US" sz="2400" dirty="0">
                <a:latin typeface="+mj-lt"/>
              </a:rPr>
              <a:t>Effects of viscosity</a:t>
            </a:r>
          </a:p>
        </p:txBody>
      </p:sp>
      <p:graphicFrame>
        <p:nvGraphicFramePr>
          <p:cNvPr id="6" name="Object 5"/>
          <p:cNvGraphicFramePr>
            <a:graphicFrameLocks noChangeAspect="1"/>
          </p:cNvGraphicFramePr>
          <p:nvPr>
            <p:extLst>
              <p:ext uri="{D42A27DB-BD31-4B8C-83A1-F6EECF244321}">
                <p14:modId xmlns:p14="http://schemas.microsoft.com/office/powerpoint/2010/main" val="504964378"/>
              </p:ext>
            </p:extLst>
          </p:nvPr>
        </p:nvGraphicFramePr>
        <p:xfrm>
          <a:off x="457200" y="762000"/>
          <a:ext cx="7543800" cy="2514600"/>
        </p:xfrm>
        <a:graphic>
          <a:graphicData uri="http://schemas.openxmlformats.org/presentationml/2006/ole">
            <mc:AlternateContent xmlns:mc="http://schemas.openxmlformats.org/markup-compatibility/2006">
              <mc:Choice xmlns:v="urn:schemas-microsoft-com:vml" Requires="v">
                <p:oleObj name="Equation" r:id="rId3" imgW="6210000" imgH="2070000" progId="Equation.DSMT4">
                  <p:embed/>
                </p:oleObj>
              </mc:Choice>
              <mc:Fallback>
                <p:oleObj name="Equation" r:id="rId3" imgW="6210000" imgH="2070000" progId="Equation.DSMT4">
                  <p:embed/>
                  <p:pic>
                    <p:nvPicPr>
                      <p:cNvPr id="0" name=""/>
                      <p:cNvPicPr/>
                      <p:nvPr/>
                    </p:nvPicPr>
                    <p:blipFill>
                      <a:blip r:embed="rId4"/>
                      <a:stretch>
                        <a:fillRect/>
                      </a:stretch>
                    </p:blipFill>
                    <p:spPr>
                      <a:xfrm>
                        <a:off x="457200" y="762000"/>
                        <a:ext cx="7543800" cy="2514600"/>
                      </a:xfrm>
                      <a:prstGeom prst="rect">
                        <a:avLst/>
                      </a:prstGeom>
                    </p:spPr>
                  </p:pic>
                </p:oleObj>
              </mc:Fallback>
            </mc:AlternateContent>
          </a:graphicData>
        </a:graphic>
      </p:graphicFrame>
      <p:sp>
        <p:nvSpPr>
          <p:cNvPr id="7" name="TextBox 6"/>
          <p:cNvSpPr txBox="1"/>
          <p:nvPr/>
        </p:nvSpPr>
        <p:spPr>
          <a:xfrm>
            <a:off x="1143000" y="3810000"/>
            <a:ext cx="2819400" cy="461665"/>
          </a:xfrm>
          <a:prstGeom prst="rect">
            <a:avLst/>
          </a:prstGeom>
          <a:noFill/>
        </p:spPr>
        <p:txBody>
          <a:bodyPr wrap="square" rtlCol="0">
            <a:spAutoFit/>
          </a:bodyPr>
          <a:lstStyle/>
          <a:p>
            <a:r>
              <a:rPr lang="en-US" sz="2400" dirty="0">
                <a:latin typeface="+mj-lt"/>
              </a:rPr>
              <a:t>viscosity</a:t>
            </a:r>
          </a:p>
        </p:txBody>
      </p:sp>
      <p:sp>
        <p:nvSpPr>
          <p:cNvPr id="8" name="TextBox 7"/>
          <p:cNvSpPr txBox="1"/>
          <p:nvPr/>
        </p:nvSpPr>
        <p:spPr>
          <a:xfrm>
            <a:off x="4724400" y="3653135"/>
            <a:ext cx="2819400" cy="461665"/>
          </a:xfrm>
          <a:prstGeom prst="rect">
            <a:avLst/>
          </a:prstGeom>
          <a:noFill/>
        </p:spPr>
        <p:txBody>
          <a:bodyPr wrap="square" rtlCol="0">
            <a:spAutoFit/>
          </a:bodyPr>
          <a:lstStyle/>
          <a:p>
            <a:r>
              <a:rPr lang="en-US" sz="2400" dirty="0">
                <a:latin typeface="+mj-lt"/>
              </a:rPr>
              <a:t>bulk viscosity</a:t>
            </a:r>
          </a:p>
        </p:txBody>
      </p:sp>
      <p:sp>
        <p:nvSpPr>
          <p:cNvPr id="9" name="Right Arrow 8"/>
          <p:cNvSpPr/>
          <p:nvPr/>
        </p:nvSpPr>
        <p:spPr>
          <a:xfrm rot="16403442">
            <a:off x="1389361" y="3404129"/>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6403442">
            <a:off x="4742161" y="3208881"/>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123786931"/>
              </p:ext>
            </p:extLst>
          </p:nvPr>
        </p:nvGraphicFramePr>
        <p:xfrm>
          <a:off x="990600" y="4326531"/>
          <a:ext cx="6208713" cy="1920875"/>
        </p:xfrm>
        <a:graphic>
          <a:graphicData uri="http://schemas.openxmlformats.org/presentationml/2006/ole">
            <mc:AlternateContent xmlns:mc="http://schemas.openxmlformats.org/markup-compatibility/2006">
              <mc:Choice xmlns:v="urn:schemas-microsoft-com:vml" Requires="v">
                <p:oleObj name="Equation" r:id="rId5" imgW="4673520" imgH="1447560" progId="Equation.DSMT4">
                  <p:embed/>
                </p:oleObj>
              </mc:Choice>
              <mc:Fallback>
                <p:oleObj name="Equation" r:id="rId5" imgW="4673520" imgH="1447560" progId="Equation.DSMT4">
                  <p:embed/>
                  <p:pic>
                    <p:nvPicPr>
                      <p:cNvPr id="0" name=""/>
                      <p:cNvPicPr/>
                      <p:nvPr/>
                    </p:nvPicPr>
                    <p:blipFill>
                      <a:blip r:embed="rId6"/>
                      <a:stretch>
                        <a:fillRect/>
                      </a:stretch>
                    </p:blipFill>
                    <p:spPr>
                      <a:xfrm>
                        <a:off x="990600" y="4326531"/>
                        <a:ext cx="6208713" cy="1920875"/>
                      </a:xfrm>
                      <a:prstGeom prst="rect">
                        <a:avLst/>
                      </a:prstGeom>
                    </p:spPr>
                  </p:pic>
                </p:oleObj>
              </mc:Fallback>
            </mc:AlternateContent>
          </a:graphicData>
        </a:graphic>
      </p:graphicFrame>
    </p:spTree>
    <p:extLst>
      <p:ext uri="{BB962C8B-B14F-4D97-AF65-F5344CB8AC3E}">
        <p14:creationId xmlns:p14="http://schemas.microsoft.com/office/powerpoint/2010/main" val="3264494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4914"/>
            <a:ext cx="7696200" cy="461665"/>
          </a:xfrm>
          <a:prstGeom prst="rect">
            <a:avLst/>
          </a:prstGeom>
          <a:noFill/>
        </p:spPr>
        <p:txBody>
          <a:bodyPr wrap="square" rtlCol="0">
            <a:spAutoFit/>
          </a:bodyPr>
          <a:lstStyle/>
          <a:p>
            <a:r>
              <a:rPr lang="en-US" sz="2400" dirty="0">
                <a:latin typeface="+mj-lt"/>
              </a:rPr>
              <a:t>Effects of viscosity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3431052"/>
              </p:ext>
            </p:extLst>
          </p:nvPr>
        </p:nvGraphicFramePr>
        <p:xfrm>
          <a:off x="236538" y="482600"/>
          <a:ext cx="7908925" cy="5384800"/>
        </p:xfrm>
        <a:graphic>
          <a:graphicData uri="http://schemas.openxmlformats.org/presentationml/2006/ole">
            <mc:AlternateContent xmlns:mc="http://schemas.openxmlformats.org/markup-compatibility/2006">
              <mc:Choice xmlns:v="urn:schemas-microsoft-com:vml" Requires="v">
                <p:oleObj name="Equation" r:id="rId3" imgW="6235560" imgH="4254480" progId="Equation.DSMT4">
                  <p:embed/>
                </p:oleObj>
              </mc:Choice>
              <mc:Fallback>
                <p:oleObj name="Equation" r:id="rId3" imgW="6235560" imgH="4254480" progId="Equation.DSMT4">
                  <p:embed/>
                  <p:pic>
                    <p:nvPicPr>
                      <p:cNvPr id="0" name=""/>
                      <p:cNvPicPr/>
                      <p:nvPr/>
                    </p:nvPicPr>
                    <p:blipFill>
                      <a:blip r:embed="rId4"/>
                      <a:stretch>
                        <a:fillRect/>
                      </a:stretch>
                    </p:blipFill>
                    <p:spPr>
                      <a:xfrm>
                        <a:off x="236538" y="482600"/>
                        <a:ext cx="7908925" cy="5384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80565248"/>
              </p:ext>
            </p:extLst>
          </p:nvPr>
        </p:nvGraphicFramePr>
        <p:xfrm>
          <a:off x="296863" y="5345113"/>
          <a:ext cx="2478087" cy="1193800"/>
        </p:xfrm>
        <a:graphic>
          <a:graphicData uri="http://schemas.openxmlformats.org/presentationml/2006/ole">
            <mc:AlternateContent xmlns:mc="http://schemas.openxmlformats.org/markup-compatibility/2006">
              <mc:Choice xmlns:v="urn:schemas-microsoft-com:vml" Requires="v">
                <p:oleObj name="Equation" r:id="rId5" imgW="1866600" imgH="901440" progId="Equation.DSMT4">
                  <p:embed/>
                </p:oleObj>
              </mc:Choice>
              <mc:Fallback>
                <p:oleObj name="Equation" r:id="rId5" imgW="1866600" imgH="901440" progId="Equation.DSMT4">
                  <p:embed/>
                  <p:pic>
                    <p:nvPicPr>
                      <p:cNvPr id="0" name=""/>
                      <p:cNvPicPr/>
                      <p:nvPr/>
                    </p:nvPicPr>
                    <p:blipFill>
                      <a:blip r:embed="rId6"/>
                      <a:stretch>
                        <a:fillRect/>
                      </a:stretch>
                    </p:blipFill>
                    <p:spPr>
                      <a:xfrm>
                        <a:off x="296863" y="5345113"/>
                        <a:ext cx="2478087" cy="1193800"/>
                      </a:xfrm>
                      <a:prstGeom prst="rect">
                        <a:avLst/>
                      </a:prstGeom>
                    </p:spPr>
                  </p:pic>
                </p:oleObj>
              </mc:Fallback>
            </mc:AlternateContent>
          </a:graphicData>
        </a:graphic>
      </p:graphicFrame>
    </p:spTree>
    <p:extLst>
      <p:ext uri="{BB962C8B-B14F-4D97-AF65-F5344CB8AC3E}">
        <p14:creationId xmlns:p14="http://schemas.microsoft.com/office/powerpoint/2010/main" val="2504817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11/15/2024</a:t>
            </a:r>
            <a:endParaRPr lang="en-US" dirty="0"/>
          </a:p>
        </p:txBody>
      </p:sp>
      <p:sp>
        <p:nvSpPr>
          <p:cNvPr id="3" name="Footer Placeholder 2"/>
          <p:cNvSpPr>
            <a:spLocks noGrp="1"/>
          </p:cNvSpPr>
          <p:nvPr>
            <p:ph type="ftr" sz="quarter" idx="11"/>
          </p:nvPr>
        </p:nvSpPr>
        <p:spPr/>
        <p:txBody>
          <a:bodyPr/>
          <a:lstStyle/>
          <a:p>
            <a:r>
              <a:rPr lang="en-US"/>
              <a:t>PHY 711  Fall 2024 -- Lecture 35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304800" y="106005"/>
            <a:ext cx="7696200" cy="461665"/>
          </a:xfrm>
          <a:prstGeom prst="rect">
            <a:avLst/>
          </a:prstGeom>
          <a:noFill/>
        </p:spPr>
        <p:txBody>
          <a:bodyPr wrap="square" rtlCol="0">
            <a:spAutoFit/>
          </a:bodyPr>
          <a:lstStyle/>
          <a:p>
            <a:r>
              <a:rPr lang="en-US" sz="2400" dirty="0">
                <a:latin typeface="+mj-lt"/>
              </a:rPr>
              <a:t>Newton-Euler equations for viscous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2605428079"/>
              </p:ext>
            </p:extLst>
          </p:nvPr>
        </p:nvGraphicFramePr>
        <p:xfrm>
          <a:off x="762000" y="658813"/>
          <a:ext cx="6931025" cy="2541587"/>
        </p:xfrm>
        <a:graphic>
          <a:graphicData uri="http://schemas.openxmlformats.org/presentationml/2006/ole">
            <mc:AlternateContent xmlns:mc="http://schemas.openxmlformats.org/markup-compatibility/2006">
              <mc:Choice xmlns:v="urn:schemas-microsoft-com:vml" Requires="v">
                <p:oleObj name="Equation" r:id="rId3" imgW="5219640" imgH="1917360" progId="Equation.DSMT4">
                  <p:embed/>
                </p:oleObj>
              </mc:Choice>
              <mc:Fallback>
                <p:oleObj name="Equation" r:id="rId3" imgW="5219640" imgH="1917360" progId="Equation.DSMT4">
                  <p:embed/>
                  <p:pic>
                    <p:nvPicPr>
                      <p:cNvPr id="0" name=""/>
                      <p:cNvPicPr/>
                      <p:nvPr/>
                    </p:nvPicPr>
                    <p:blipFill>
                      <a:blip r:embed="rId4"/>
                      <a:stretch>
                        <a:fillRect/>
                      </a:stretch>
                    </p:blipFill>
                    <p:spPr>
                      <a:xfrm>
                        <a:off x="762000" y="658813"/>
                        <a:ext cx="6931025" cy="2541587"/>
                      </a:xfrm>
                      <a:prstGeom prst="rect">
                        <a:avLst/>
                      </a:prstGeom>
                    </p:spPr>
                  </p:pic>
                </p:oleObj>
              </mc:Fallback>
            </mc:AlternateContent>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1165187"/>
              </p:ext>
            </p:extLst>
          </p:nvPr>
        </p:nvGraphicFramePr>
        <p:xfrm>
          <a:off x="1447798" y="4038599"/>
          <a:ext cx="6245226" cy="1828800"/>
        </p:xfrm>
        <a:graphic>
          <a:graphicData uri="http://schemas.openxmlformats.org/drawingml/2006/table">
            <a:tbl>
              <a:tblPr firstRow="1" bandRow="1">
                <a:tableStyleId>{5C22544A-7EE6-4342-B048-85BDC9FD1C3A}</a:tableStyleId>
              </a:tblPr>
              <a:tblGrid>
                <a:gridCol w="2209802">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1901824">
                  <a:extLst>
                    <a:ext uri="{9D8B030D-6E8A-4147-A177-3AD203B41FA5}">
                      <a16:colId xmlns:a16="http://schemas.microsoft.com/office/drawing/2014/main" val="20002"/>
                    </a:ext>
                  </a:extLst>
                </a:gridCol>
              </a:tblGrid>
              <a:tr h="358239">
                <a:tc>
                  <a:txBody>
                    <a:bodyPr/>
                    <a:lstStyle/>
                    <a:p>
                      <a:pPr algn="ctr"/>
                      <a:r>
                        <a:rPr lang="en-US" dirty="0"/>
                        <a:t>Fluid</a:t>
                      </a:r>
                    </a:p>
                  </a:txBody>
                  <a:tcPr/>
                </a:tc>
                <a:tc>
                  <a:txBody>
                    <a:bodyPr/>
                    <a:lstStyle/>
                    <a:p>
                      <a:pPr algn="ctr"/>
                      <a:r>
                        <a:rPr lang="en-US" dirty="0">
                          <a:latin typeface="Symbol" panose="05050102010706020507" pitchFamily="18" charset="2"/>
                        </a:rPr>
                        <a:t>h/r</a:t>
                      </a:r>
                      <a:r>
                        <a:rPr lang="en-US" dirty="0"/>
                        <a:t> (m</a:t>
                      </a:r>
                      <a:r>
                        <a:rPr lang="en-US" baseline="30000" dirty="0"/>
                        <a:t>2</a:t>
                      </a:r>
                      <a:r>
                        <a:rPr lang="en-US" baseline="0" dirty="0"/>
                        <a:t>/s)</a:t>
                      </a:r>
                      <a:endParaRPr lang="en-US" dirty="0"/>
                    </a:p>
                  </a:txBody>
                  <a:tcPr/>
                </a:tc>
                <a:tc>
                  <a:txBody>
                    <a:bodyPr/>
                    <a:lstStyle/>
                    <a:p>
                      <a:pPr algn="ctr"/>
                      <a:r>
                        <a:rPr lang="en-US" dirty="0">
                          <a:latin typeface="Symbol" panose="05050102010706020507" pitchFamily="18" charset="2"/>
                        </a:rPr>
                        <a:t>h </a:t>
                      </a:r>
                      <a:r>
                        <a:rPr lang="en-US" dirty="0">
                          <a:latin typeface="+mn-lt"/>
                        </a:rPr>
                        <a:t>(Pa</a:t>
                      </a:r>
                      <a:r>
                        <a:rPr lang="en-US" baseline="0" dirty="0">
                          <a:latin typeface="+mn-lt"/>
                        </a:rPr>
                        <a:t> s</a:t>
                      </a:r>
                      <a:r>
                        <a:rPr lang="en-US" dirty="0">
                          <a:latin typeface="+mn-lt"/>
                        </a:rPr>
                        <a:t>)</a:t>
                      </a:r>
                    </a:p>
                  </a:txBody>
                  <a:tcPr/>
                </a:tc>
                <a:extLst>
                  <a:ext uri="{0D108BD9-81ED-4DB2-BD59-A6C34878D82A}">
                    <a16:rowId xmlns:a16="http://schemas.microsoft.com/office/drawing/2014/main" val="10000"/>
                  </a:ext>
                </a:extLst>
              </a:tr>
              <a:tr h="363214">
                <a:tc>
                  <a:txBody>
                    <a:bodyPr/>
                    <a:lstStyle/>
                    <a:p>
                      <a:r>
                        <a:rPr lang="en-US" dirty="0"/>
                        <a:t>Water</a:t>
                      </a:r>
                    </a:p>
                  </a:txBody>
                  <a:tcPr/>
                </a:tc>
                <a:tc>
                  <a:txBody>
                    <a:bodyPr/>
                    <a:lstStyle/>
                    <a:p>
                      <a:r>
                        <a:rPr lang="en-US" dirty="0"/>
                        <a:t>  1.00 x 10</a:t>
                      </a:r>
                      <a:r>
                        <a:rPr lang="en-US" baseline="30000" dirty="0"/>
                        <a:t>-6</a:t>
                      </a:r>
                      <a:endParaRPr lang="en-US" dirty="0"/>
                    </a:p>
                  </a:txBody>
                  <a:tcPr/>
                </a:tc>
                <a:tc>
                  <a:txBody>
                    <a:bodyPr/>
                    <a:lstStyle/>
                    <a:p>
                      <a:pPr algn="ctr"/>
                      <a:r>
                        <a:rPr lang="en-US" dirty="0"/>
                        <a:t>1 x 10</a:t>
                      </a:r>
                      <a:r>
                        <a:rPr lang="en-US" baseline="30000" dirty="0"/>
                        <a:t>-3</a:t>
                      </a:r>
                      <a:endParaRPr lang="en-US" dirty="0"/>
                    </a:p>
                  </a:txBody>
                  <a:tcPr/>
                </a:tc>
                <a:extLst>
                  <a:ext uri="{0D108BD9-81ED-4DB2-BD59-A6C34878D82A}">
                    <a16:rowId xmlns:a16="http://schemas.microsoft.com/office/drawing/2014/main" val="10001"/>
                  </a:ext>
                </a:extLst>
              </a:tr>
              <a:tr h="363214">
                <a:tc>
                  <a:txBody>
                    <a:bodyPr/>
                    <a:lstStyle/>
                    <a:p>
                      <a:r>
                        <a:rPr lang="en-US" dirty="0"/>
                        <a:t>Air</a:t>
                      </a:r>
                    </a:p>
                  </a:txBody>
                  <a:tcPr/>
                </a:tc>
                <a:tc>
                  <a:txBody>
                    <a:bodyPr/>
                    <a:lstStyle/>
                    <a:p>
                      <a:r>
                        <a:rPr lang="en-US" dirty="0"/>
                        <a:t>14.9  x  10</a:t>
                      </a:r>
                      <a:r>
                        <a:rPr lang="en-US" baseline="30000" dirty="0"/>
                        <a:t>-6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0.018 x 10</a:t>
                      </a:r>
                      <a:r>
                        <a:rPr lang="en-US" baseline="30000" dirty="0"/>
                        <a:t>-3</a:t>
                      </a:r>
                      <a:endParaRPr lang="en-US" dirty="0"/>
                    </a:p>
                  </a:txBody>
                  <a:tcPr/>
                </a:tc>
                <a:extLst>
                  <a:ext uri="{0D108BD9-81ED-4DB2-BD59-A6C34878D82A}">
                    <a16:rowId xmlns:a16="http://schemas.microsoft.com/office/drawing/2014/main" val="10002"/>
                  </a:ext>
                </a:extLst>
              </a:tr>
              <a:tr h="363214">
                <a:tc>
                  <a:txBody>
                    <a:bodyPr/>
                    <a:lstStyle/>
                    <a:p>
                      <a:r>
                        <a:rPr lang="en-US" dirty="0"/>
                        <a:t>Ethyl alcohol</a:t>
                      </a:r>
                    </a:p>
                  </a:txBody>
                  <a:tcPr/>
                </a:tc>
                <a:tc>
                  <a:txBody>
                    <a:bodyPr/>
                    <a:lstStyle/>
                    <a:p>
                      <a:r>
                        <a:rPr lang="en-US" dirty="0"/>
                        <a:t>  1.52 x  10</a:t>
                      </a:r>
                      <a:r>
                        <a:rPr lang="en-US" baseline="30000" dirty="0"/>
                        <a:t>-6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1.2 x 10</a:t>
                      </a:r>
                      <a:r>
                        <a:rPr lang="en-US" baseline="30000" dirty="0"/>
                        <a:t>-3</a:t>
                      </a:r>
                      <a:endParaRPr lang="en-US" dirty="0"/>
                    </a:p>
                  </a:txBody>
                  <a:tcPr/>
                </a:tc>
                <a:extLst>
                  <a:ext uri="{0D108BD9-81ED-4DB2-BD59-A6C34878D82A}">
                    <a16:rowId xmlns:a16="http://schemas.microsoft.com/office/drawing/2014/main" val="10003"/>
                  </a:ext>
                </a:extLst>
              </a:tr>
              <a:tr h="363214">
                <a:tc>
                  <a:txBody>
                    <a:bodyPr/>
                    <a:lstStyle/>
                    <a:p>
                      <a:r>
                        <a:rPr lang="en-US" dirty="0" err="1"/>
                        <a:t>Glycerine</a:t>
                      </a:r>
                      <a:endParaRPr lang="en-US" dirty="0"/>
                    </a:p>
                  </a:txBody>
                  <a:tcPr/>
                </a:tc>
                <a:tc>
                  <a:txBody>
                    <a:bodyPr/>
                    <a:lstStyle/>
                    <a:p>
                      <a:r>
                        <a:rPr lang="en-US" dirty="0"/>
                        <a:t>1183  x  10</a:t>
                      </a:r>
                      <a:r>
                        <a:rPr lang="en-US" baseline="30000" dirty="0"/>
                        <a:t>-6</a:t>
                      </a:r>
                      <a:r>
                        <a:rPr lang="en-US" dirty="0"/>
                        <a: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1490 x 10</a:t>
                      </a:r>
                      <a:r>
                        <a:rPr lang="en-US" baseline="30000" dirty="0"/>
                        <a:t>-3</a:t>
                      </a:r>
                      <a:endParaRPr lang="en-US" dirty="0"/>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1143000" y="3200400"/>
            <a:ext cx="7162800" cy="523220"/>
          </a:xfrm>
          <a:prstGeom prst="rect">
            <a:avLst/>
          </a:prstGeom>
          <a:noFill/>
        </p:spPr>
        <p:txBody>
          <a:bodyPr wrap="square" rtlCol="0">
            <a:spAutoFit/>
          </a:bodyPr>
          <a:lstStyle/>
          <a:p>
            <a:r>
              <a:rPr lang="en-US" sz="2400" dirty="0">
                <a:latin typeface="+mj-lt"/>
              </a:rPr>
              <a:t>Typical viscosities at 20</a:t>
            </a:r>
            <a:r>
              <a:rPr lang="en-US" sz="2800" baseline="30000" dirty="0">
                <a:latin typeface="+mj-lt"/>
              </a:rPr>
              <a:t>o</a:t>
            </a:r>
            <a:r>
              <a:rPr lang="en-US" sz="2800" dirty="0">
                <a:latin typeface="+mj-lt"/>
              </a:rPr>
              <a:t> C and 1 </a:t>
            </a:r>
            <a:r>
              <a:rPr lang="en-US" sz="2800" dirty="0" err="1">
                <a:latin typeface="+mj-lt"/>
              </a:rPr>
              <a:t>atm</a:t>
            </a:r>
            <a:r>
              <a:rPr lang="en-US" sz="2800" dirty="0">
                <a:latin typeface="+mj-lt"/>
              </a:rPr>
              <a:t>:</a:t>
            </a:r>
            <a:endParaRPr lang="en-US" sz="2400" dirty="0">
              <a:latin typeface="+mj-lt"/>
            </a:endParaRPr>
          </a:p>
        </p:txBody>
      </p:sp>
    </p:spTree>
    <p:extLst>
      <p:ext uri="{BB962C8B-B14F-4D97-AF65-F5344CB8AC3E}">
        <p14:creationId xmlns:p14="http://schemas.microsoft.com/office/powerpoint/2010/main" val="2504817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25729</TotalTime>
  <Words>1370</Words>
  <Application>Microsoft Office PowerPoint</Application>
  <PresentationFormat>On-screen Show (4:3)</PresentationFormat>
  <Paragraphs>265</Paragraphs>
  <Slides>31</Slides>
  <Notes>30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7"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1185</cp:revision>
  <cp:lastPrinted>2021-11-19T16:18:13Z</cp:lastPrinted>
  <dcterms:created xsi:type="dcterms:W3CDTF">2012-01-10T18:32:24Z</dcterms:created>
  <dcterms:modified xsi:type="dcterms:W3CDTF">2024-11-14T15:04:38Z</dcterms:modified>
</cp:coreProperties>
</file>