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6" r:id="rId2"/>
    <p:sldId id="354" r:id="rId3"/>
    <p:sldId id="445" r:id="rId4"/>
    <p:sldId id="397" r:id="rId5"/>
    <p:sldId id="398" r:id="rId6"/>
    <p:sldId id="386" r:id="rId7"/>
    <p:sldId id="387" r:id="rId8"/>
    <p:sldId id="389" r:id="rId9"/>
    <p:sldId id="400" r:id="rId10"/>
    <p:sldId id="446" r:id="rId11"/>
    <p:sldId id="419" r:id="rId12"/>
    <p:sldId id="420" r:id="rId13"/>
    <p:sldId id="421" r:id="rId14"/>
    <p:sldId id="422" r:id="rId15"/>
    <p:sldId id="423" r:id="rId16"/>
    <p:sldId id="424" r:id="rId17"/>
    <p:sldId id="425" r:id="rId18"/>
    <p:sldId id="426" r:id="rId19"/>
    <p:sldId id="427" r:id="rId20"/>
    <p:sldId id="428" r:id="rId21"/>
    <p:sldId id="429" r:id="rId22"/>
    <p:sldId id="430" r:id="rId23"/>
    <p:sldId id="432" r:id="rId24"/>
    <p:sldId id="433" r:id="rId25"/>
    <p:sldId id="431" r:id="rId26"/>
    <p:sldId id="447"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79" d="100"/>
          <a:sy n="79" d="100"/>
        </p:scale>
        <p:origin x="836" y="64"/>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11/18/2024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11/18/2024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effects of viscosity on the motion of fluids, following Chapter 12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9808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18688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907739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737095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332608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702923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179604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665713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1678160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762587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111101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781740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71893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34368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728118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recognize terms that have the  units of force/area and can be described as a stress tensor </a:t>
            </a:r>
            <a:r>
              <a:rPr lang="en-US" dirty="0" err="1"/>
              <a:t>Tij</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095895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is to imagine that the additional effects of viscosity should/can be represented as a viscous stress tensor.     The example of sheer force suggests that the viscous stress tensor involves derivatives of the velocity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734984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Imagining the most general form of the viscous tensor, we consider all derivatives of all components of fluid velocity, separating out the terms with zero trace, with the remaining terms proportional to the divergence of the velocity and representing the “bulk”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06829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the fluid equations with the full stress tensor.    The continuity equation still applies.   The so-called </a:t>
            </a:r>
            <a:r>
              <a:rPr lang="en-US" dirty="0" err="1"/>
              <a:t>Navier</a:t>
            </a:r>
            <a:r>
              <a:rPr lang="en-US" dirty="0"/>
              <a:t>-Stokes equation summarizes the expected behavior of fluids in terms of the material dependent viscosity parameters eta and </a:t>
            </a:r>
            <a:r>
              <a:rPr lang="en-US" dirty="0" err="1"/>
              <a:t>zera</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343681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some typical values of the viscosity parameter eta.</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789852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an analysis of  viscous flow as a drag force.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695283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428025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11/18/2024</a:t>
            </a:r>
            <a:endParaRPr lang="en-US" dirty="0"/>
          </a:p>
        </p:txBody>
      </p:sp>
      <p:sp>
        <p:nvSpPr>
          <p:cNvPr id="5" name="Footer Placeholder 4"/>
          <p:cNvSpPr>
            <a:spLocks noGrp="1"/>
          </p:cNvSpPr>
          <p:nvPr>
            <p:ph type="ftr" sz="quarter" idx="11"/>
          </p:nvPr>
        </p:nvSpPr>
        <p:spPr/>
        <p:txBody>
          <a:bodyPr/>
          <a:lstStyle/>
          <a:p>
            <a:r>
              <a:rPr lang="en-US"/>
              <a:t>PHY 711  Fall 2024 --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11/18/2024</a:t>
            </a:r>
            <a:endParaRPr lang="en-US" dirty="0"/>
          </a:p>
        </p:txBody>
      </p:sp>
      <p:sp>
        <p:nvSpPr>
          <p:cNvPr id="5" name="Footer Placeholder 4"/>
          <p:cNvSpPr>
            <a:spLocks noGrp="1"/>
          </p:cNvSpPr>
          <p:nvPr>
            <p:ph type="ftr" sz="quarter" idx="11"/>
          </p:nvPr>
        </p:nvSpPr>
        <p:spPr/>
        <p:txBody>
          <a:bodyPr/>
          <a:lstStyle/>
          <a:p>
            <a:r>
              <a:rPr lang="en-US"/>
              <a:t>PHY 711  Fall 2024 --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11/18/2024</a:t>
            </a:r>
            <a:endParaRPr lang="en-US" dirty="0"/>
          </a:p>
        </p:txBody>
      </p:sp>
      <p:sp>
        <p:nvSpPr>
          <p:cNvPr id="5" name="Footer Placeholder 4"/>
          <p:cNvSpPr>
            <a:spLocks noGrp="1"/>
          </p:cNvSpPr>
          <p:nvPr>
            <p:ph type="ftr" sz="quarter" idx="11"/>
          </p:nvPr>
        </p:nvSpPr>
        <p:spPr/>
        <p:txBody>
          <a:bodyPr/>
          <a:lstStyle/>
          <a:p>
            <a:r>
              <a:rPr lang="en-US"/>
              <a:t>PHY 711  Fall 2024 --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11/18/2024</a:t>
            </a:r>
            <a:endParaRPr lang="en-US" dirty="0"/>
          </a:p>
        </p:txBody>
      </p:sp>
      <p:sp>
        <p:nvSpPr>
          <p:cNvPr id="5" name="Footer Placeholder 4"/>
          <p:cNvSpPr>
            <a:spLocks noGrp="1"/>
          </p:cNvSpPr>
          <p:nvPr>
            <p:ph type="ftr" sz="quarter" idx="11"/>
          </p:nvPr>
        </p:nvSpPr>
        <p:spPr/>
        <p:txBody>
          <a:bodyPr/>
          <a:lstStyle/>
          <a:p>
            <a:r>
              <a:rPr lang="en-US"/>
              <a:t>PHY 711  Fall 2024 --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11/18/2024</a:t>
            </a:r>
            <a:endParaRPr lang="en-US" dirty="0"/>
          </a:p>
        </p:txBody>
      </p:sp>
      <p:sp>
        <p:nvSpPr>
          <p:cNvPr id="5" name="Footer Placeholder 4"/>
          <p:cNvSpPr>
            <a:spLocks noGrp="1"/>
          </p:cNvSpPr>
          <p:nvPr>
            <p:ph type="ftr" sz="quarter" idx="11"/>
          </p:nvPr>
        </p:nvSpPr>
        <p:spPr/>
        <p:txBody>
          <a:bodyPr/>
          <a:lstStyle/>
          <a:p>
            <a:r>
              <a:rPr lang="en-US"/>
              <a:t>PHY 711  Fall 2024 -- Lecture 36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11/18/2024</a:t>
            </a:r>
            <a:endParaRPr lang="en-US" dirty="0"/>
          </a:p>
        </p:txBody>
      </p:sp>
      <p:sp>
        <p:nvSpPr>
          <p:cNvPr id="6" name="Footer Placeholder 5"/>
          <p:cNvSpPr>
            <a:spLocks noGrp="1"/>
          </p:cNvSpPr>
          <p:nvPr>
            <p:ph type="ftr" sz="quarter" idx="11"/>
          </p:nvPr>
        </p:nvSpPr>
        <p:spPr/>
        <p:txBody>
          <a:bodyPr/>
          <a:lstStyle/>
          <a:p>
            <a:r>
              <a:rPr lang="en-US"/>
              <a:t>PHY 711  Fall 2024 --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11/18/2024</a:t>
            </a:r>
            <a:endParaRPr lang="en-US" dirty="0"/>
          </a:p>
        </p:txBody>
      </p:sp>
      <p:sp>
        <p:nvSpPr>
          <p:cNvPr id="8" name="Footer Placeholder 7"/>
          <p:cNvSpPr>
            <a:spLocks noGrp="1"/>
          </p:cNvSpPr>
          <p:nvPr>
            <p:ph type="ftr" sz="quarter" idx="11"/>
          </p:nvPr>
        </p:nvSpPr>
        <p:spPr/>
        <p:txBody>
          <a:bodyPr/>
          <a:lstStyle/>
          <a:p>
            <a:r>
              <a:rPr lang="en-US"/>
              <a:t>PHY 711  Fall 2024 -- Lecture 36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11/18/2024</a:t>
            </a:r>
            <a:endParaRPr lang="en-US" dirty="0"/>
          </a:p>
        </p:txBody>
      </p:sp>
      <p:sp>
        <p:nvSpPr>
          <p:cNvPr id="4" name="Footer Placeholder 3"/>
          <p:cNvSpPr>
            <a:spLocks noGrp="1"/>
          </p:cNvSpPr>
          <p:nvPr>
            <p:ph type="ftr" sz="quarter" idx="11"/>
          </p:nvPr>
        </p:nvSpPr>
        <p:spPr/>
        <p:txBody>
          <a:bodyPr/>
          <a:lstStyle/>
          <a:p>
            <a:r>
              <a:rPr lang="en-US"/>
              <a:t>PHY 711  Fall 2024 -- Lecture 36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400" b="1"/>
            </a:lvl1pPr>
          </a:lstStyle>
          <a:p>
            <a:r>
              <a:rPr lang="en-US"/>
              <a:t>11/18/2024</a:t>
            </a:r>
            <a:endParaRPr lang="en-US" dirty="0"/>
          </a:p>
        </p:txBody>
      </p:sp>
      <p:sp>
        <p:nvSpPr>
          <p:cNvPr id="3" name="Footer Placeholder 2"/>
          <p:cNvSpPr>
            <a:spLocks noGrp="1"/>
          </p:cNvSpPr>
          <p:nvPr>
            <p:ph type="ftr" sz="quarter" idx="11"/>
          </p:nvPr>
        </p:nvSpPr>
        <p:spPr/>
        <p:txBody>
          <a:bodyPr/>
          <a:lstStyle>
            <a:lvl1pPr>
              <a:defRPr sz="1400" b="1"/>
            </a:lvl1p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lvl1pPr>
              <a:defRPr sz="1400" b="1"/>
            </a:lvl1pPr>
          </a:lstStyle>
          <a:p>
            <a:fld id="{CE368B07-CEBF-4C80-90AF-53B34FA04CF3}" type="slidenum">
              <a:rPr lang="en-US" smtClean="0"/>
              <a:pPr/>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11/18/2024</a:t>
            </a:r>
            <a:endParaRPr lang="en-US" dirty="0"/>
          </a:p>
        </p:txBody>
      </p:sp>
      <p:sp>
        <p:nvSpPr>
          <p:cNvPr id="6" name="Footer Placeholder 5"/>
          <p:cNvSpPr>
            <a:spLocks noGrp="1"/>
          </p:cNvSpPr>
          <p:nvPr>
            <p:ph type="ftr" sz="quarter" idx="11"/>
          </p:nvPr>
        </p:nvSpPr>
        <p:spPr/>
        <p:txBody>
          <a:bodyPr/>
          <a:lstStyle/>
          <a:p>
            <a:r>
              <a:rPr lang="en-US"/>
              <a:t>PHY 711  Fall 2024 --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11/18/2024</a:t>
            </a:r>
            <a:endParaRPr lang="en-US" dirty="0"/>
          </a:p>
        </p:txBody>
      </p:sp>
      <p:sp>
        <p:nvSpPr>
          <p:cNvPr id="6" name="Footer Placeholder 5"/>
          <p:cNvSpPr>
            <a:spLocks noGrp="1"/>
          </p:cNvSpPr>
          <p:nvPr>
            <p:ph type="ftr" sz="quarter" idx="11"/>
          </p:nvPr>
        </p:nvSpPr>
        <p:spPr/>
        <p:txBody>
          <a:bodyPr/>
          <a:lstStyle/>
          <a:p>
            <a:r>
              <a:rPr lang="en-US"/>
              <a:t>PHY 711  Fall 2024 -- Lecture 36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11/18/2024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2024 -- Lecture 36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12.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3.bin"/><Relationship Id="rId7" Type="http://schemas.openxmlformats.org/officeDocument/2006/relationships/oleObject" Target="../embeddings/oleObject9.bin"/><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1.wmf"/><Relationship Id="rId5" Type="http://schemas.openxmlformats.org/officeDocument/2006/relationships/oleObject" Target="../embeddings/oleObject21.bin"/><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23.wmf"/><Relationship Id="rId5" Type="http://schemas.openxmlformats.org/officeDocument/2006/relationships/oleObject" Target="../embeddings/oleObject23.bin"/><Relationship Id="rId4" Type="http://schemas.openxmlformats.org/officeDocument/2006/relationships/image" Target="../media/image22.wmf"/></Relationships>
</file>

<file path=ppt/slides/_rels/slide17.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5.wmf"/><Relationship Id="rId5" Type="http://schemas.openxmlformats.org/officeDocument/2006/relationships/oleObject" Target="../embeddings/oleObject25.bin"/><Relationship Id="rId4" Type="http://schemas.openxmlformats.org/officeDocument/2006/relationships/image" Target="../media/image24.wmf"/></Relationships>
</file>

<file path=ppt/slides/_rels/slide18.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8.wmf"/><Relationship Id="rId5" Type="http://schemas.openxmlformats.org/officeDocument/2006/relationships/oleObject" Target="../embeddings/oleObject28.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3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1.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33.wmf"/><Relationship Id="rId5" Type="http://schemas.openxmlformats.org/officeDocument/2006/relationships/oleObject" Target="../embeddings/oleObject33.bin"/><Relationship Id="rId4" Type="http://schemas.openxmlformats.org/officeDocument/2006/relationships/image" Target="../media/image32.wmf"/></Relationships>
</file>

<file path=ppt/slides/_rels/slide21.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35.wmf"/><Relationship Id="rId5" Type="http://schemas.openxmlformats.org/officeDocument/2006/relationships/oleObject" Target="../embeddings/oleObject35.bin"/><Relationship Id="rId4" Type="http://schemas.openxmlformats.org/officeDocument/2006/relationships/image" Target="../media/image34.wmf"/></Relationships>
</file>

<file path=ppt/slides/_rels/slide22.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38.wmf"/><Relationship Id="rId5" Type="http://schemas.openxmlformats.org/officeDocument/2006/relationships/oleObject" Target="../embeddings/oleObject38.bin"/><Relationship Id="rId4" Type="http://schemas.openxmlformats.org/officeDocument/2006/relationships/image" Target="../media/image37.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41.wmf"/><Relationship Id="rId5" Type="http://schemas.openxmlformats.org/officeDocument/2006/relationships/oleObject" Target="../embeddings/oleObject41.bin"/><Relationship Id="rId4" Type="http://schemas.openxmlformats.org/officeDocument/2006/relationships/image" Target="../media/image40.wmf"/></Relationships>
</file>

<file path=ppt/slides/_rels/slide24.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43.wmf"/><Relationship Id="rId5" Type="http://schemas.openxmlformats.org/officeDocument/2006/relationships/oleObject" Target="../embeddings/oleObject43.bin"/><Relationship Id="rId4" Type="http://schemas.openxmlformats.org/officeDocument/2006/relationships/image" Target="../media/image42.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46.wmf"/><Relationship Id="rId5" Type="http://schemas.openxmlformats.org/officeDocument/2006/relationships/oleObject" Target="../embeddings/oleObject46.bin"/><Relationship Id="rId4" Type="http://schemas.openxmlformats.org/officeDocument/2006/relationships/image" Target="../media/image45.wmf"/></Relationships>
</file>

<file path=ppt/slides/_rels/slide26.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oleObject" Target="../embeddings/oleObject47.bin"/><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1.wmf"/><Relationship Id="rId5" Type="http://schemas.openxmlformats.org/officeDocument/2006/relationships/oleObject" Target="../embeddings/oleObject9.bin"/><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152400"/>
            <a:ext cx="8991600" cy="7417415"/>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1400" b="1" dirty="0"/>
          </a:p>
          <a:p>
            <a:pPr algn="ctr"/>
            <a:r>
              <a:rPr lang="en-US" sz="3200" b="1" dirty="0"/>
              <a:t>Notes on Lecture 36</a:t>
            </a:r>
          </a:p>
          <a:p>
            <a:pPr algn="ctr"/>
            <a:r>
              <a:rPr lang="en-US" sz="3200" b="1" dirty="0">
                <a:solidFill>
                  <a:schemeClr val="folHlink"/>
                </a:solidFill>
              </a:rPr>
              <a:t>Continued discussion of viscous fluids</a:t>
            </a:r>
            <a:r>
              <a:rPr lang="en-US" sz="3200" b="1" dirty="0"/>
              <a:t>: Chap. 12 in F &amp; W</a:t>
            </a:r>
          </a:p>
          <a:p>
            <a:pPr algn="ctr"/>
            <a:endParaRPr lang="en-US" sz="1200" b="1" dirty="0">
              <a:solidFill>
                <a:schemeClr val="folHlink"/>
              </a:solidFill>
            </a:endParaRPr>
          </a:p>
          <a:p>
            <a:pPr marL="514350" lvl="1" indent="-514350">
              <a:spcBef>
                <a:spcPct val="50000"/>
              </a:spcBef>
              <a:buFont typeface="+mj-lt"/>
              <a:buAutoNum type="arabicPeriod"/>
            </a:pPr>
            <a:r>
              <a:rPr lang="en-US" sz="2800" b="1" dirty="0">
                <a:solidFill>
                  <a:schemeClr val="folHlink"/>
                </a:solidFill>
              </a:rPr>
              <a:t>Some general comments</a:t>
            </a:r>
          </a:p>
          <a:p>
            <a:pPr marL="514350" lvl="1" indent="-514350">
              <a:spcBef>
                <a:spcPct val="50000"/>
              </a:spcBef>
              <a:buFont typeface="+mj-lt"/>
              <a:buAutoNum type="arabicPeriod"/>
            </a:pPr>
            <a:r>
              <a:rPr lang="en-US" sz="2800" b="1" dirty="0">
                <a:solidFill>
                  <a:schemeClr val="folHlink"/>
                </a:solidFill>
              </a:rPr>
              <a:t>Navier-Stokes equation</a:t>
            </a:r>
          </a:p>
          <a:p>
            <a:pPr marL="514350" lvl="1" indent="-514350">
              <a:spcBef>
                <a:spcPct val="50000"/>
              </a:spcBef>
              <a:buFont typeface="+mj-lt"/>
              <a:buAutoNum type="arabicPeriod"/>
            </a:pPr>
            <a:r>
              <a:rPr lang="en-US" sz="2800" b="1" dirty="0">
                <a:solidFill>
                  <a:schemeClr val="folHlink"/>
                </a:solidFill>
              </a:rPr>
              <a:t>Review of results from last time – Stokes “law”</a:t>
            </a:r>
          </a:p>
          <a:p>
            <a:pPr marL="514350" lvl="1" indent="-514350">
              <a:spcBef>
                <a:spcPct val="50000"/>
              </a:spcBef>
              <a:buFont typeface="+mj-lt"/>
              <a:buAutoNum type="arabicPeriod"/>
            </a:pPr>
            <a:r>
              <a:rPr lang="en-US" sz="2800" b="1" dirty="0">
                <a:solidFill>
                  <a:schemeClr val="folHlink"/>
                </a:solidFill>
              </a:rPr>
              <a:t>Effects </a:t>
            </a:r>
            <a:r>
              <a:rPr lang="en-US" sz="2800" b="1">
                <a:solidFill>
                  <a:schemeClr val="folHlink"/>
                </a:solidFill>
              </a:rPr>
              <a:t>on linearized </a:t>
            </a:r>
            <a:r>
              <a:rPr lang="en-US" sz="2800" b="1" dirty="0">
                <a:solidFill>
                  <a:schemeClr val="folHlink"/>
                </a:solidFill>
              </a:rPr>
              <a:t>sound waves</a:t>
            </a:r>
          </a:p>
          <a:p>
            <a:pPr marL="514350" lvl="1" indent="-514350">
              <a:spcBef>
                <a:spcPct val="50000"/>
              </a:spcBef>
              <a:buFont typeface="+mj-lt"/>
              <a:buAutoNum type="arabicPeriod" startAt="2"/>
            </a:pPr>
            <a:endParaRPr lang="en-US" sz="2800" b="1" dirty="0">
              <a:solidFill>
                <a:schemeClr val="folHlink"/>
              </a:solidFill>
            </a:endParaRPr>
          </a:p>
          <a:p>
            <a:pPr marL="514350" lvl="1" indent="-514350">
              <a:spcBef>
                <a:spcPct val="50000"/>
              </a:spcBef>
              <a:buFont typeface="+mj-lt"/>
              <a:buAutoNum type="arabicPeriod" startAt="2"/>
            </a:pP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C645C9-02ED-7854-4F00-8FA51DAD8635}"/>
              </a:ext>
            </a:extLst>
          </p:cNvPr>
          <p:cNvSpPr>
            <a:spLocks noGrp="1"/>
          </p:cNvSpPr>
          <p:nvPr>
            <p:ph type="dt" sz="half" idx="10"/>
          </p:nvPr>
        </p:nvSpPr>
        <p:spPr/>
        <p:txBody>
          <a:bodyPr/>
          <a:lstStyle/>
          <a:p>
            <a:r>
              <a:rPr lang="en-US"/>
              <a:t>11/18/2024</a:t>
            </a:r>
            <a:endParaRPr lang="en-US" dirty="0"/>
          </a:p>
        </p:txBody>
      </p:sp>
      <p:sp>
        <p:nvSpPr>
          <p:cNvPr id="3" name="Footer Placeholder 2">
            <a:extLst>
              <a:ext uri="{FF2B5EF4-FFF2-40B4-BE49-F238E27FC236}">
                <a16:creationId xmlns:a16="http://schemas.microsoft.com/office/drawing/2014/main" id="{2BC018DA-0758-DF84-C848-5BADBE433790}"/>
              </a:ext>
            </a:extLst>
          </p:cNvPr>
          <p:cNvSpPr>
            <a:spLocks noGrp="1"/>
          </p:cNvSpPr>
          <p:nvPr>
            <p:ph type="ftr" sz="quarter" idx="11"/>
          </p:nvPr>
        </p:nvSpPr>
        <p:spPr/>
        <p:txBody>
          <a:bodyPr/>
          <a:lstStyle/>
          <a:p>
            <a:r>
              <a:rPr lang="en-US"/>
              <a:t>PHY 711  Fall 2024 -- Lecture 36</a:t>
            </a:r>
            <a:endParaRPr lang="en-US" dirty="0"/>
          </a:p>
        </p:txBody>
      </p:sp>
      <p:sp>
        <p:nvSpPr>
          <p:cNvPr id="4" name="Slide Number Placeholder 3">
            <a:extLst>
              <a:ext uri="{FF2B5EF4-FFF2-40B4-BE49-F238E27FC236}">
                <a16:creationId xmlns:a16="http://schemas.microsoft.com/office/drawing/2014/main" id="{26016DF1-78C5-CC91-A5EB-323418B022AE}"/>
              </a:ext>
            </a:extLst>
          </p:cNvPr>
          <p:cNvSpPr>
            <a:spLocks noGrp="1"/>
          </p:cNvSpPr>
          <p:nvPr>
            <p:ph type="sldNum" sz="quarter" idx="12"/>
          </p:nvPr>
        </p:nvSpPr>
        <p:spPr/>
        <p:txBody>
          <a:bodyPr/>
          <a:lstStyle/>
          <a:p>
            <a:fld id="{CE368B07-CEBF-4C80-90AF-53B34FA04CF3}" type="slidenum">
              <a:rPr lang="en-US" smtClean="0"/>
              <a:pPr/>
              <a:t>10</a:t>
            </a:fld>
            <a:endParaRPr lang="en-US" dirty="0"/>
          </a:p>
        </p:txBody>
      </p:sp>
      <p:sp>
        <p:nvSpPr>
          <p:cNvPr id="5" name="TextBox 4">
            <a:extLst>
              <a:ext uri="{FF2B5EF4-FFF2-40B4-BE49-F238E27FC236}">
                <a16:creationId xmlns:a16="http://schemas.microsoft.com/office/drawing/2014/main" id="{180A2391-4F2B-F971-8E26-D9A20F852C0F}"/>
              </a:ext>
            </a:extLst>
          </p:cNvPr>
          <p:cNvSpPr txBox="1"/>
          <p:nvPr/>
        </p:nvSpPr>
        <p:spPr>
          <a:xfrm>
            <a:off x="304800" y="304800"/>
            <a:ext cx="8229600" cy="461665"/>
          </a:xfrm>
          <a:prstGeom prst="rect">
            <a:avLst/>
          </a:prstGeom>
          <a:noFill/>
        </p:spPr>
        <p:txBody>
          <a:bodyPr wrap="square" rtlCol="0">
            <a:spAutoFit/>
          </a:bodyPr>
          <a:lstStyle/>
          <a:p>
            <a:r>
              <a:rPr lang="en-US" sz="2400" dirty="0">
                <a:latin typeface="+mj-lt"/>
              </a:rPr>
              <a:t>Some of the details</a:t>
            </a:r>
          </a:p>
        </p:txBody>
      </p:sp>
      <p:graphicFrame>
        <p:nvGraphicFramePr>
          <p:cNvPr id="6" name="Object 5">
            <a:extLst>
              <a:ext uri="{FF2B5EF4-FFF2-40B4-BE49-F238E27FC236}">
                <a16:creationId xmlns:a16="http://schemas.microsoft.com/office/drawing/2014/main" id="{5B037088-4194-2607-A49F-20DCFACF547B}"/>
              </a:ext>
            </a:extLst>
          </p:cNvPr>
          <p:cNvGraphicFramePr>
            <a:graphicFrameLocks noChangeAspect="1"/>
          </p:cNvGraphicFramePr>
          <p:nvPr>
            <p:extLst>
              <p:ext uri="{D42A27DB-BD31-4B8C-83A1-F6EECF244321}">
                <p14:modId xmlns:p14="http://schemas.microsoft.com/office/powerpoint/2010/main" val="1247503132"/>
              </p:ext>
            </p:extLst>
          </p:nvPr>
        </p:nvGraphicFramePr>
        <p:xfrm>
          <a:off x="773113" y="858838"/>
          <a:ext cx="7966075" cy="5459412"/>
        </p:xfrm>
        <a:graphic>
          <a:graphicData uri="http://schemas.openxmlformats.org/presentationml/2006/ole">
            <mc:AlternateContent xmlns:mc="http://schemas.openxmlformats.org/markup-compatibility/2006">
              <mc:Choice xmlns:v="urn:schemas-microsoft-com:vml" Requires="v">
                <p:oleObj name="Equation" r:id="rId2" imgW="5854680" imgH="4012920" progId="Equation.DSMT4">
                  <p:embed/>
                </p:oleObj>
              </mc:Choice>
              <mc:Fallback>
                <p:oleObj name="Equation" r:id="rId2" imgW="5854680" imgH="4012920" progId="Equation.DSMT4">
                  <p:embed/>
                  <p:pic>
                    <p:nvPicPr>
                      <p:cNvPr id="0" name=""/>
                      <p:cNvPicPr/>
                      <p:nvPr/>
                    </p:nvPicPr>
                    <p:blipFill>
                      <a:blip r:embed="rId3"/>
                      <a:stretch>
                        <a:fillRect/>
                      </a:stretch>
                    </p:blipFill>
                    <p:spPr>
                      <a:xfrm>
                        <a:off x="773113" y="858838"/>
                        <a:ext cx="7966075" cy="5459412"/>
                      </a:xfrm>
                      <a:prstGeom prst="rect">
                        <a:avLst/>
                      </a:prstGeom>
                    </p:spPr>
                  </p:pic>
                </p:oleObj>
              </mc:Fallback>
            </mc:AlternateContent>
          </a:graphicData>
        </a:graphic>
      </p:graphicFrame>
    </p:spTree>
    <p:extLst>
      <p:ext uri="{BB962C8B-B14F-4D97-AF65-F5344CB8AC3E}">
        <p14:creationId xmlns:p14="http://schemas.microsoft.com/office/powerpoint/2010/main" val="178111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D35B24-7BC6-4143-A5EA-55B4F6B21252}"/>
              </a:ext>
            </a:extLst>
          </p:cNvPr>
          <p:cNvSpPr>
            <a:spLocks noGrp="1"/>
          </p:cNvSpPr>
          <p:nvPr>
            <p:ph type="dt" sz="half" idx="10"/>
          </p:nvPr>
        </p:nvSpPr>
        <p:spPr/>
        <p:txBody>
          <a:bodyPr/>
          <a:lstStyle/>
          <a:p>
            <a:r>
              <a:rPr lang="en-US"/>
              <a:t>11/18/2024</a:t>
            </a:r>
            <a:endParaRPr lang="en-US" dirty="0"/>
          </a:p>
        </p:txBody>
      </p:sp>
      <p:sp>
        <p:nvSpPr>
          <p:cNvPr id="3" name="Footer Placeholder 2">
            <a:extLst>
              <a:ext uri="{FF2B5EF4-FFF2-40B4-BE49-F238E27FC236}">
                <a16:creationId xmlns:a16="http://schemas.microsoft.com/office/drawing/2014/main" id="{F4A99B5F-6C03-499A-850B-B68AFB5C264E}"/>
              </a:ext>
            </a:extLst>
          </p:cNvPr>
          <p:cNvSpPr>
            <a:spLocks noGrp="1"/>
          </p:cNvSpPr>
          <p:nvPr>
            <p:ph type="ftr" sz="quarter" idx="11"/>
          </p:nvPr>
        </p:nvSpPr>
        <p:spPr/>
        <p:txBody>
          <a:bodyPr/>
          <a:lstStyle/>
          <a:p>
            <a:r>
              <a:rPr lang="en-US"/>
              <a:t>PHY 711  Fall 2024 -- Lecture 36</a:t>
            </a:r>
            <a:endParaRPr lang="en-US" dirty="0"/>
          </a:p>
        </p:txBody>
      </p:sp>
      <p:sp>
        <p:nvSpPr>
          <p:cNvPr id="4" name="Slide Number Placeholder 3">
            <a:extLst>
              <a:ext uri="{FF2B5EF4-FFF2-40B4-BE49-F238E27FC236}">
                <a16:creationId xmlns:a16="http://schemas.microsoft.com/office/drawing/2014/main" id="{C1F4A3E4-FFEC-4C9B-B225-3C99E1A9B9A0}"/>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CB968E81-8D96-4273-9272-F6B87BA141F0}"/>
              </a:ext>
            </a:extLst>
          </p:cNvPr>
          <p:cNvSpPr txBox="1"/>
          <p:nvPr/>
        </p:nvSpPr>
        <p:spPr>
          <a:xfrm>
            <a:off x="228600" y="3207603"/>
            <a:ext cx="8915400" cy="830997"/>
          </a:xfrm>
          <a:prstGeom prst="rect">
            <a:avLst/>
          </a:prstGeom>
          <a:noFill/>
        </p:spPr>
        <p:txBody>
          <a:bodyPr wrap="square" rtlCol="0">
            <a:spAutoFit/>
          </a:bodyPr>
          <a:lstStyle/>
          <a:p>
            <a:r>
              <a:rPr lang="en-US" sz="2400" dirty="0">
                <a:latin typeface="+mj-lt"/>
              </a:rPr>
              <a:t>Additional effects of viscosity – allowing for changes in entropy</a:t>
            </a:r>
          </a:p>
          <a:p>
            <a:r>
              <a:rPr lang="en-US" sz="2400" dirty="0">
                <a:latin typeface="+mj-lt"/>
              </a:rPr>
              <a:t>  -- particularly in the case of sound waves in air </a:t>
            </a:r>
          </a:p>
        </p:txBody>
      </p:sp>
      <p:graphicFrame>
        <p:nvGraphicFramePr>
          <p:cNvPr id="6" name="Object 5">
            <a:extLst>
              <a:ext uri="{FF2B5EF4-FFF2-40B4-BE49-F238E27FC236}">
                <a16:creationId xmlns:a16="http://schemas.microsoft.com/office/drawing/2014/main" id="{7D3D5F98-CD03-42B8-9FBC-C9287453AF1F}"/>
              </a:ext>
            </a:extLst>
          </p:cNvPr>
          <p:cNvGraphicFramePr>
            <a:graphicFrameLocks noChangeAspect="1"/>
          </p:cNvGraphicFramePr>
          <p:nvPr>
            <p:extLst>
              <p:ext uri="{D42A27DB-BD31-4B8C-83A1-F6EECF244321}">
                <p14:modId xmlns:p14="http://schemas.microsoft.com/office/powerpoint/2010/main" val="2449850086"/>
              </p:ext>
            </p:extLst>
          </p:nvPr>
        </p:nvGraphicFramePr>
        <p:xfrm>
          <a:off x="371615" y="4038600"/>
          <a:ext cx="5683250" cy="1201738"/>
        </p:xfrm>
        <a:graphic>
          <a:graphicData uri="http://schemas.openxmlformats.org/presentationml/2006/ole">
            <mc:AlternateContent xmlns:mc="http://schemas.openxmlformats.org/markup-compatibility/2006">
              <mc:Choice xmlns:v="urn:schemas-microsoft-com:vml" Requires="v">
                <p:oleObj name="Equation" r:id="rId3" imgW="2222280" imgH="469800" progId="Equation.DSMT4">
                  <p:embed/>
                </p:oleObj>
              </mc:Choice>
              <mc:Fallback>
                <p:oleObj name="Equation" r:id="rId3" imgW="2222280" imgH="469800" progId="Equation.DSMT4">
                  <p:embed/>
                  <p:pic>
                    <p:nvPicPr>
                      <p:cNvPr id="0" name=""/>
                      <p:cNvPicPr/>
                      <p:nvPr/>
                    </p:nvPicPr>
                    <p:blipFill>
                      <a:blip r:embed="rId4"/>
                      <a:stretch>
                        <a:fillRect/>
                      </a:stretch>
                    </p:blipFill>
                    <p:spPr>
                      <a:xfrm>
                        <a:off x="371615" y="4038600"/>
                        <a:ext cx="5683250" cy="120173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58F471C-9558-4108-8529-AA2CDCB07A7D}"/>
              </a:ext>
            </a:extLst>
          </p:cNvPr>
          <p:cNvGraphicFramePr>
            <a:graphicFrameLocks noChangeAspect="1"/>
          </p:cNvGraphicFramePr>
          <p:nvPr>
            <p:extLst>
              <p:ext uri="{D42A27DB-BD31-4B8C-83A1-F6EECF244321}">
                <p14:modId xmlns:p14="http://schemas.microsoft.com/office/powerpoint/2010/main" val="1608432744"/>
              </p:ext>
            </p:extLst>
          </p:nvPr>
        </p:nvGraphicFramePr>
        <p:xfrm>
          <a:off x="275804" y="146110"/>
          <a:ext cx="6507163" cy="2009775"/>
        </p:xfrm>
        <a:graphic>
          <a:graphicData uri="http://schemas.openxmlformats.org/presentationml/2006/ole">
            <mc:AlternateContent xmlns:mc="http://schemas.openxmlformats.org/markup-compatibility/2006">
              <mc:Choice xmlns:v="urn:schemas-microsoft-com:vml" Requires="v">
                <p:oleObj name="Equation" r:id="rId5" imgW="5130720" imgH="1587240" progId="Equation.DSMT4">
                  <p:embed/>
                </p:oleObj>
              </mc:Choice>
              <mc:Fallback>
                <p:oleObj name="Equation" r:id="rId5" imgW="5130720" imgH="1587240" progId="Equation.DSMT4">
                  <p:embed/>
                  <p:pic>
                    <p:nvPicPr>
                      <p:cNvPr id="6" name="Object 5"/>
                      <p:cNvPicPr/>
                      <p:nvPr/>
                    </p:nvPicPr>
                    <p:blipFill>
                      <a:blip r:embed="rId6"/>
                      <a:stretch>
                        <a:fillRect/>
                      </a:stretch>
                    </p:blipFill>
                    <p:spPr>
                      <a:xfrm>
                        <a:off x="275804" y="146110"/>
                        <a:ext cx="6507163" cy="200977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4829A9D-B482-18E6-3045-AFADB15853BF}"/>
              </a:ext>
            </a:extLst>
          </p:cNvPr>
          <p:cNvGraphicFramePr>
            <a:graphicFrameLocks noChangeAspect="1"/>
          </p:cNvGraphicFramePr>
          <p:nvPr>
            <p:extLst>
              <p:ext uri="{D42A27DB-BD31-4B8C-83A1-F6EECF244321}">
                <p14:modId xmlns:p14="http://schemas.microsoft.com/office/powerpoint/2010/main" val="1118180327"/>
              </p:ext>
            </p:extLst>
          </p:nvPr>
        </p:nvGraphicFramePr>
        <p:xfrm>
          <a:off x="284956" y="1847237"/>
          <a:ext cx="2478087" cy="1193800"/>
        </p:xfrm>
        <a:graphic>
          <a:graphicData uri="http://schemas.openxmlformats.org/presentationml/2006/ole">
            <mc:AlternateContent xmlns:mc="http://schemas.openxmlformats.org/markup-compatibility/2006">
              <mc:Choice xmlns:v="urn:schemas-microsoft-com:vml" Requires="v">
                <p:oleObj name="Equation" r:id="rId7" imgW="1866600" imgH="901440" progId="Equation.DSMT4">
                  <p:embed/>
                </p:oleObj>
              </mc:Choice>
              <mc:Fallback>
                <p:oleObj name="Equation" r:id="rId7" imgW="1866600" imgH="901440" progId="Equation.DSMT4">
                  <p:embed/>
                  <p:pic>
                    <p:nvPicPr>
                      <p:cNvPr id="7" name="Object 6"/>
                      <p:cNvPicPr/>
                      <p:nvPr/>
                    </p:nvPicPr>
                    <p:blipFill>
                      <a:blip r:embed="rId8"/>
                      <a:stretch>
                        <a:fillRect/>
                      </a:stretch>
                    </p:blipFill>
                    <p:spPr>
                      <a:xfrm>
                        <a:off x="284956" y="1847237"/>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123139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3713708520"/>
              </p:ext>
            </p:extLst>
          </p:nvPr>
        </p:nvGraphicFramePr>
        <p:xfrm>
          <a:off x="915987" y="1019820"/>
          <a:ext cx="6931025" cy="2541587"/>
        </p:xfrm>
        <a:graphic>
          <a:graphicData uri="http://schemas.openxmlformats.org/presentationml/2006/ole">
            <mc:AlternateContent xmlns:mc="http://schemas.openxmlformats.org/markup-compatibility/2006">
              <mc:Choice xmlns:v="urn:schemas-microsoft-com:vml" Requires="v">
                <p:oleObj name="Equation" r:id="rId3" imgW="5219640" imgH="1917360" progId="Equation.DSMT4">
                  <p:embed/>
                </p:oleObj>
              </mc:Choice>
              <mc:Fallback>
                <p:oleObj name="Equation" r:id="rId3" imgW="5219640" imgH="1917360" progId="Equation.DSMT4">
                  <p:embed/>
                  <p:pic>
                    <p:nvPicPr>
                      <p:cNvPr id="6" name="Object 5"/>
                      <p:cNvPicPr/>
                      <p:nvPr/>
                    </p:nvPicPr>
                    <p:blipFill>
                      <a:blip r:embed="rId4"/>
                      <a:stretch>
                        <a:fillRect/>
                      </a:stretch>
                    </p:blipFill>
                    <p:spPr>
                      <a:xfrm>
                        <a:off x="915987" y="1019820"/>
                        <a:ext cx="6931025" cy="2541587"/>
                      </a:xfrm>
                      <a:prstGeom prst="rect">
                        <a:avLst/>
                      </a:prstGeom>
                    </p:spPr>
                  </p:pic>
                </p:oleObj>
              </mc:Fallback>
            </mc:AlternateContent>
          </a:graphicData>
        </a:graphic>
      </p:graphicFrame>
    </p:spTree>
    <p:extLst>
      <p:ext uri="{BB962C8B-B14F-4D97-AF65-F5344CB8AC3E}">
        <p14:creationId xmlns:p14="http://schemas.microsoft.com/office/powerpoint/2010/main" val="2570024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04800" y="0"/>
            <a:ext cx="8534400" cy="830997"/>
          </a:xfrm>
          <a:prstGeom prst="rect">
            <a:avLst/>
          </a:prstGeom>
          <a:noFill/>
        </p:spPr>
        <p:txBody>
          <a:bodyPr wrap="square" rtlCol="0">
            <a:spAutoFit/>
          </a:bodyPr>
          <a:lstStyle/>
          <a:p>
            <a:r>
              <a:rPr lang="en-US" sz="2400" dirty="0">
                <a:latin typeface="+mj-lt"/>
              </a:rPr>
              <a:t>Newton-Euler equations for viscous fluids – effects on sound</a:t>
            </a:r>
          </a:p>
          <a:p>
            <a:r>
              <a:rPr lang="en-US" sz="2400" dirty="0">
                <a:latin typeface="+mj-lt"/>
              </a:rPr>
              <a:t>   Without viscosity terms:</a:t>
            </a:r>
          </a:p>
        </p:txBody>
      </p:sp>
      <p:graphicFrame>
        <p:nvGraphicFramePr>
          <p:cNvPr id="6" name="Object 5"/>
          <p:cNvGraphicFramePr>
            <a:graphicFrameLocks noChangeAspect="1"/>
          </p:cNvGraphicFramePr>
          <p:nvPr>
            <p:extLst>
              <p:ext uri="{D42A27DB-BD31-4B8C-83A1-F6EECF244321}">
                <p14:modId xmlns:p14="http://schemas.microsoft.com/office/powerpoint/2010/main" val="120875590"/>
              </p:ext>
            </p:extLst>
          </p:nvPr>
        </p:nvGraphicFramePr>
        <p:xfrm>
          <a:off x="823912" y="695359"/>
          <a:ext cx="6594475" cy="808037"/>
        </p:xfrm>
        <a:graphic>
          <a:graphicData uri="http://schemas.openxmlformats.org/presentationml/2006/ole">
            <mc:AlternateContent xmlns:mc="http://schemas.openxmlformats.org/markup-compatibility/2006">
              <mc:Choice xmlns:v="urn:schemas-microsoft-com:vml" Requires="v">
                <p:oleObj name="Equation" r:id="rId3" imgW="4965480" imgH="609480" progId="Equation.DSMT4">
                  <p:embed/>
                </p:oleObj>
              </mc:Choice>
              <mc:Fallback>
                <p:oleObj name="Equation" r:id="rId3" imgW="4965480" imgH="609480" progId="Equation.DSMT4">
                  <p:embed/>
                  <p:pic>
                    <p:nvPicPr>
                      <p:cNvPr id="6" name="Object 5"/>
                      <p:cNvPicPr/>
                      <p:nvPr/>
                    </p:nvPicPr>
                    <p:blipFill>
                      <a:blip r:embed="rId4"/>
                      <a:stretch>
                        <a:fillRect/>
                      </a:stretch>
                    </p:blipFill>
                    <p:spPr>
                      <a:xfrm>
                        <a:off x="823912" y="695359"/>
                        <a:ext cx="6594475" cy="8080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67745665"/>
              </p:ext>
            </p:extLst>
          </p:nvPr>
        </p:nvGraphicFramePr>
        <p:xfrm>
          <a:off x="490538" y="1911350"/>
          <a:ext cx="7694612" cy="1624013"/>
        </p:xfrm>
        <a:graphic>
          <a:graphicData uri="http://schemas.openxmlformats.org/presentationml/2006/ole">
            <mc:AlternateContent xmlns:mc="http://schemas.openxmlformats.org/markup-compatibility/2006">
              <mc:Choice xmlns:v="urn:schemas-microsoft-com:vml" Requires="v">
                <p:oleObj name="Equation" r:id="rId5" imgW="4863960" imgH="1028520" progId="Equation.DSMT4">
                  <p:embed/>
                </p:oleObj>
              </mc:Choice>
              <mc:Fallback>
                <p:oleObj name="Equation" r:id="rId5" imgW="4863960" imgH="1028520" progId="Equation.DSMT4">
                  <p:embed/>
                  <p:pic>
                    <p:nvPicPr>
                      <p:cNvPr id="7" name="Object 6"/>
                      <p:cNvPicPr/>
                      <p:nvPr/>
                    </p:nvPicPr>
                    <p:blipFill>
                      <a:blip r:embed="rId6"/>
                      <a:stretch>
                        <a:fillRect/>
                      </a:stretch>
                    </p:blipFill>
                    <p:spPr>
                      <a:xfrm>
                        <a:off x="490538" y="1911350"/>
                        <a:ext cx="7694612" cy="162401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37247312"/>
              </p:ext>
            </p:extLst>
          </p:nvPr>
        </p:nvGraphicFramePr>
        <p:xfrm>
          <a:off x="131404" y="3733837"/>
          <a:ext cx="8707796" cy="1526557"/>
        </p:xfrm>
        <a:graphic>
          <a:graphicData uri="http://schemas.openxmlformats.org/presentationml/2006/ole">
            <mc:AlternateContent xmlns:mc="http://schemas.openxmlformats.org/markup-compatibility/2006">
              <mc:Choice xmlns:v="urn:schemas-microsoft-com:vml" Requires="v">
                <p:oleObj name="Equation" r:id="rId7" imgW="5994360" imgH="1054080" progId="Equation.DSMT4">
                  <p:embed/>
                </p:oleObj>
              </mc:Choice>
              <mc:Fallback>
                <p:oleObj name="Equation" r:id="rId7" imgW="5994360" imgH="1054080" progId="Equation.DSMT4">
                  <p:embed/>
                  <p:pic>
                    <p:nvPicPr>
                      <p:cNvPr id="8" name="Object 7"/>
                      <p:cNvPicPr/>
                      <p:nvPr/>
                    </p:nvPicPr>
                    <p:blipFill>
                      <a:blip r:embed="rId8"/>
                      <a:stretch>
                        <a:fillRect/>
                      </a:stretch>
                    </p:blipFill>
                    <p:spPr>
                      <a:xfrm>
                        <a:off x="131404" y="3733837"/>
                        <a:ext cx="8707796" cy="1526557"/>
                      </a:xfrm>
                      <a:prstGeom prst="rect">
                        <a:avLst/>
                      </a:prstGeom>
                    </p:spPr>
                  </p:pic>
                </p:oleObj>
              </mc:Fallback>
            </mc:AlternateContent>
          </a:graphicData>
        </a:graphic>
      </p:graphicFrame>
    </p:spTree>
    <p:extLst>
      <p:ext uri="{BB962C8B-B14F-4D97-AF65-F5344CB8AC3E}">
        <p14:creationId xmlns:p14="http://schemas.microsoft.com/office/powerpoint/2010/main" val="1769798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28600" y="228600"/>
            <a:ext cx="8305800" cy="461665"/>
          </a:xfrm>
          <a:prstGeom prst="rect">
            <a:avLst/>
          </a:prstGeom>
          <a:noFill/>
        </p:spPr>
        <p:txBody>
          <a:bodyPr wrap="square" rtlCol="0">
            <a:spAutoFit/>
          </a:bodyPr>
          <a:lstStyle/>
          <a:p>
            <a:r>
              <a:rPr lang="en-US" sz="2400" dirty="0">
                <a:latin typeface="+mj-lt"/>
              </a:rPr>
              <a:t>Sound waves without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32400753"/>
              </p:ext>
            </p:extLst>
          </p:nvPr>
        </p:nvGraphicFramePr>
        <p:xfrm>
          <a:off x="722312" y="838200"/>
          <a:ext cx="7959725" cy="4105275"/>
        </p:xfrm>
        <a:graphic>
          <a:graphicData uri="http://schemas.openxmlformats.org/presentationml/2006/ole">
            <mc:AlternateContent xmlns:mc="http://schemas.openxmlformats.org/markup-compatibility/2006">
              <mc:Choice xmlns:v="urn:schemas-microsoft-com:vml" Requires="v">
                <p:oleObj name="Equation" r:id="rId3" imgW="5994360" imgH="3098520" progId="Equation.DSMT4">
                  <p:embed/>
                </p:oleObj>
              </mc:Choice>
              <mc:Fallback>
                <p:oleObj name="Equation" r:id="rId3" imgW="5994360" imgH="3098520" progId="Equation.DSMT4">
                  <p:embed/>
                  <p:pic>
                    <p:nvPicPr>
                      <p:cNvPr id="6" name="Object 5"/>
                      <p:cNvPicPr/>
                      <p:nvPr/>
                    </p:nvPicPr>
                    <p:blipFill>
                      <a:blip r:embed="rId4"/>
                      <a:stretch>
                        <a:fillRect/>
                      </a:stretch>
                    </p:blipFill>
                    <p:spPr>
                      <a:xfrm>
                        <a:off x="722312" y="838200"/>
                        <a:ext cx="7959725" cy="4105275"/>
                      </a:xfrm>
                      <a:prstGeom prst="rect">
                        <a:avLst/>
                      </a:prstGeom>
                    </p:spPr>
                  </p:pic>
                </p:oleObj>
              </mc:Fallback>
            </mc:AlternateContent>
          </a:graphicData>
        </a:graphic>
      </p:graphicFrame>
      <p:sp>
        <p:nvSpPr>
          <p:cNvPr id="7" name="TextBox 6"/>
          <p:cNvSpPr txBox="1"/>
          <p:nvPr/>
        </p:nvSpPr>
        <p:spPr>
          <a:xfrm>
            <a:off x="838200" y="5486400"/>
            <a:ext cx="6477000" cy="461665"/>
          </a:xfrm>
          <a:prstGeom prst="rect">
            <a:avLst/>
          </a:prstGeom>
          <a:noFill/>
        </p:spPr>
        <p:txBody>
          <a:bodyPr wrap="square" rtlCol="0">
            <a:spAutoFit/>
          </a:bodyPr>
          <a:lstStyle/>
          <a:p>
            <a:r>
              <a:rPr lang="en-US" sz="2400" dirty="0">
                <a:latin typeface="+mj-lt"/>
                <a:sym typeface="Wingdings" panose="05000000000000000000" pitchFamily="2" charset="2"/>
              </a:rPr>
              <a:t></a:t>
            </a:r>
            <a:r>
              <a:rPr lang="en-US" sz="2400" dirty="0">
                <a:latin typeface="+mj-lt"/>
              </a:rPr>
              <a:t>Pure longitudinal harmonic wave solutions</a:t>
            </a:r>
          </a:p>
        </p:txBody>
      </p:sp>
    </p:spTree>
    <p:extLst>
      <p:ext uri="{BB962C8B-B14F-4D97-AF65-F5344CB8AC3E}">
        <p14:creationId xmlns:p14="http://schemas.microsoft.com/office/powerpoint/2010/main" val="933403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533400" y="304800"/>
            <a:ext cx="8534400" cy="830997"/>
          </a:xfrm>
          <a:prstGeom prst="rect">
            <a:avLst/>
          </a:prstGeom>
          <a:noFill/>
        </p:spPr>
        <p:txBody>
          <a:bodyPr wrap="square" rtlCol="0">
            <a:spAutoFit/>
          </a:bodyPr>
          <a:lstStyle/>
          <a:p>
            <a:r>
              <a:rPr lang="en-US" sz="2400" dirty="0">
                <a:latin typeface="+mj-lt"/>
              </a:rPr>
              <a:t>Newton-Euler equations for viscous fluids – effects on sound</a:t>
            </a:r>
          </a:p>
          <a:p>
            <a:r>
              <a:rPr lang="en-US" sz="2400" dirty="0">
                <a:latin typeface="+mj-lt"/>
              </a:rPr>
              <a:t>   Recall full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237652441"/>
              </p:ext>
            </p:extLst>
          </p:nvPr>
        </p:nvGraphicFramePr>
        <p:xfrm>
          <a:off x="1106487" y="1135797"/>
          <a:ext cx="6931025" cy="2541587"/>
        </p:xfrm>
        <a:graphic>
          <a:graphicData uri="http://schemas.openxmlformats.org/presentationml/2006/ole">
            <mc:AlternateContent xmlns:mc="http://schemas.openxmlformats.org/markup-compatibility/2006">
              <mc:Choice xmlns:v="urn:schemas-microsoft-com:vml" Requires="v">
                <p:oleObj name="Equation" r:id="rId3" imgW="5219640" imgH="1917360" progId="Equation.DSMT4">
                  <p:embed/>
                </p:oleObj>
              </mc:Choice>
              <mc:Fallback>
                <p:oleObj name="Equation" r:id="rId3" imgW="5219640" imgH="1917360" progId="Equation.DSMT4">
                  <p:embed/>
                  <p:pic>
                    <p:nvPicPr>
                      <p:cNvPr id="6" name="Object 5"/>
                      <p:cNvPicPr/>
                      <p:nvPr/>
                    </p:nvPicPr>
                    <p:blipFill>
                      <a:blip r:embed="rId4"/>
                      <a:stretch>
                        <a:fillRect/>
                      </a:stretch>
                    </p:blipFill>
                    <p:spPr>
                      <a:xfrm>
                        <a:off x="1106487" y="1135797"/>
                        <a:ext cx="6931025" cy="254158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36617610"/>
              </p:ext>
            </p:extLst>
          </p:nvPr>
        </p:nvGraphicFramePr>
        <p:xfrm>
          <a:off x="1057275" y="3832225"/>
          <a:ext cx="7019925" cy="2949575"/>
        </p:xfrm>
        <a:graphic>
          <a:graphicData uri="http://schemas.openxmlformats.org/presentationml/2006/ole">
            <mc:AlternateContent xmlns:mc="http://schemas.openxmlformats.org/markup-compatibility/2006">
              <mc:Choice xmlns:v="urn:schemas-microsoft-com:vml" Requires="v">
                <p:oleObj name="Equation" r:id="rId5" imgW="4863960" imgH="2044440" progId="Equation.DSMT4">
                  <p:embed/>
                </p:oleObj>
              </mc:Choice>
              <mc:Fallback>
                <p:oleObj name="Equation" r:id="rId5" imgW="4863960" imgH="2044440" progId="Equation.DSMT4">
                  <p:embed/>
                  <p:pic>
                    <p:nvPicPr>
                      <p:cNvPr id="8" name="Object 7"/>
                      <p:cNvPicPr/>
                      <p:nvPr/>
                    </p:nvPicPr>
                    <p:blipFill>
                      <a:blip r:embed="rId6"/>
                      <a:stretch>
                        <a:fillRect/>
                      </a:stretch>
                    </p:blipFill>
                    <p:spPr>
                      <a:xfrm>
                        <a:off x="1057275" y="3832225"/>
                        <a:ext cx="7019925" cy="2949575"/>
                      </a:xfrm>
                      <a:prstGeom prst="rect">
                        <a:avLst/>
                      </a:prstGeom>
                    </p:spPr>
                  </p:pic>
                </p:oleObj>
              </mc:Fallback>
            </mc:AlternateContent>
          </a:graphicData>
        </a:graphic>
      </p:graphicFrame>
      <p:sp>
        <p:nvSpPr>
          <p:cNvPr id="7" name="Up Arrow 6"/>
          <p:cNvSpPr/>
          <p:nvPr/>
        </p:nvSpPr>
        <p:spPr>
          <a:xfrm rot="19402026">
            <a:off x="6210300" y="5249799"/>
            <a:ext cx="6858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934200" y="5410200"/>
            <a:ext cx="2133600" cy="1200329"/>
          </a:xfrm>
          <a:prstGeom prst="rect">
            <a:avLst/>
          </a:prstGeom>
          <a:noFill/>
        </p:spPr>
        <p:txBody>
          <a:bodyPr wrap="square" rtlCol="0">
            <a:spAutoFit/>
          </a:bodyPr>
          <a:lstStyle/>
          <a:p>
            <a:r>
              <a:rPr lang="en-US" sz="2400" dirty="0">
                <a:latin typeface="+mj-lt"/>
              </a:rPr>
              <a:t>viscosity causes heat transfer</a:t>
            </a:r>
          </a:p>
        </p:txBody>
      </p:sp>
    </p:spTree>
    <p:extLst>
      <p:ext uri="{BB962C8B-B14F-4D97-AF65-F5344CB8AC3E}">
        <p14:creationId xmlns:p14="http://schemas.microsoft.com/office/powerpoint/2010/main" val="2033457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57D029-6512-D35E-1C4C-587C3F0E99B3}"/>
              </a:ext>
            </a:extLst>
          </p:cNvPr>
          <p:cNvSpPr/>
          <p:nvPr/>
        </p:nvSpPr>
        <p:spPr>
          <a:xfrm>
            <a:off x="4495800" y="2438400"/>
            <a:ext cx="2209800" cy="838200"/>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533400" y="304800"/>
            <a:ext cx="8534400" cy="1200329"/>
          </a:xfrm>
          <a:prstGeom prst="rect">
            <a:avLst/>
          </a:prstGeom>
          <a:noFill/>
        </p:spPr>
        <p:txBody>
          <a:bodyPr wrap="square" rtlCol="0">
            <a:spAutoFit/>
          </a:bodyPr>
          <a:lstStyle/>
          <a:p>
            <a:r>
              <a:rPr lang="en-US" sz="2400" dirty="0">
                <a:latin typeface="+mj-lt"/>
              </a:rPr>
              <a:t>Newton-Euler equations for viscous fluids – effects on sound</a:t>
            </a:r>
          </a:p>
          <a:p>
            <a:r>
              <a:rPr lang="en-US" sz="2400" dirty="0">
                <a:latin typeface="+mj-lt"/>
              </a:rPr>
              <a:t>   Note that pressure now depends both on density and entropy so that entropy must be coupled into the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730361357"/>
              </p:ext>
            </p:extLst>
          </p:nvPr>
        </p:nvGraphicFramePr>
        <p:xfrm>
          <a:off x="914400" y="1505129"/>
          <a:ext cx="6931025" cy="1666875"/>
        </p:xfrm>
        <a:graphic>
          <a:graphicData uri="http://schemas.openxmlformats.org/presentationml/2006/ole">
            <mc:AlternateContent xmlns:mc="http://schemas.openxmlformats.org/markup-compatibility/2006">
              <mc:Choice xmlns:v="urn:schemas-microsoft-com:vml" Requires="v">
                <p:oleObj name="Equation" r:id="rId3" imgW="5219640" imgH="1257120" progId="Equation.DSMT4">
                  <p:embed/>
                </p:oleObj>
              </mc:Choice>
              <mc:Fallback>
                <p:oleObj name="Equation" r:id="rId3" imgW="5219640" imgH="1257120" progId="Equation.DSMT4">
                  <p:embed/>
                  <p:pic>
                    <p:nvPicPr>
                      <p:cNvPr id="6" name="Object 5"/>
                      <p:cNvPicPr/>
                      <p:nvPr/>
                    </p:nvPicPr>
                    <p:blipFill>
                      <a:blip r:embed="rId4"/>
                      <a:stretch>
                        <a:fillRect/>
                      </a:stretch>
                    </p:blipFill>
                    <p:spPr>
                      <a:xfrm>
                        <a:off x="914400" y="1505129"/>
                        <a:ext cx="6931025" cy="16668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34524704"/>
              </p:ext>
            </p:extLst>
          </p:nvPr>
        </p:nvGraphicFramePr>
        <p:xfrm>
          <a:off x="631324" y="3399039"/>
          <a:ext cx="8083550" cy="3478212"/>
        </p:xfrm>
        <a:graphic>
          <a:graphicData uri="http://schemas.openxmlformats.org/presentationml/2006/ole">
            <mc:AlternateContent xmlns:mc="http://schemas.openxmlformats.org/markup-compatibility/2006">
              <mc:Choice xmlns:v="urn:schemas-microsoft-com:vml" Requires="v">
                <p:oleObj name="Equation" r:id="rId5" imgW="5600520" imgH="2412720" progId="Equation.DSMT4">
                  <p:embed/>
                </p:oleObj>
              </mc:Choice>
              <mc:Fallback>
                <p:oleObj name="Equation" r:id="rId5" imgW="5600520" imgH="2412720" progId="Equation.DSMT4">
                  <p:embed/>
                  <p:pic>
                    <p:nvPicPr>
                      <p:cNvPr id="9" name="Object 8"/>
                      <p:cNvPicPr/>
                      <p:nvPr/>
                    </p:nvPicPr>
                    <p:blipFill>
                      <a:blip r:embed="rId6"/>
                      <a:stretch>
                        <a:fillRect/>
                      </a:stretch>
                    </p:blipFill>
                    <p:spPr>
                      <a:xfrm>
                        <a:off x="631324" y="3399039"/>
                        <a:ext cx="8083550" cy="3478212"/>
                      </a:xfrm>
                      <a:prstGeom prst="rect">
                        <a:avLst/>
                      </a:prstGeom>
                    </p:spPr>
                  </p:pic>
                </p:oleObj>
              </mc:Fallback>
            </mc:AlternateContent>
          </a:graphicData>
        </a:graphic>
      </p:graphicFrame>
    </p:spTree>
    <p:extLst>
      <p:ext uri="{BB962C8B-B14F-4D97-AF65-F5344CB8AC3E}">
        <p14:creationId xmlns:p14="http://schemas.microsoft.com/office/powerpoint/2010/main" val="3729574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228600"/>
            <a:ext cx="6629400" cy="830997"/>
          </a:xfrm>
          <a:prstGeom prst="rect">
            <a:avLst/>
          </a:prstGeom>
          <a:noFill/>
        </p:spPr>
        <p:txBody>
          <a:bodyPr wrap="square" rtlCol="0">
            <a:spAutoFit/>
          </a:bodyPr>
          <a:lstStyle/>
          <a:p>
            <a:r>
              <a:rPr lang="en-US" sz="2400" dirty="0">
                <a:latin typeface="+mj-lt"/>
              </a:rPr>
              <a:t>Newton-Euler equations for viscous fluids – linearized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4172750251"/>
              </p:ext>
            </p:extLst>
          </p:nvPr>
        </p:nvGraphicFramePr>
        <p:xfrm>
          <a:off x="914400" y="1150066"/>
          <a:ext cx="6931025" cy="1770063"/>
        </p:xfrm>
        <a:graphic>
          <a:graphicData uri="http://schemas.openxmlformats.org/presentationml/2006/ole">
            <mc:AlternateContent xmlns:mc="http://schemas.openxmlformats.org/markup-compatibility/2006">
              <mc:Choice xmlns:v="urn:schemas-microsoft-com:vml" Requires="v">
                <p:oleObj name="Equation" r:id="rId3" imgW="5219640" imgH="1333440" progId="Equation.DSMT4">
                  <p:embed/>
                </p:oleObj>
              </mc:Choice>
              <mc:Fallback>
                <p:oleObj name="Equation" r:id="rId3" imgW="5219640" imgH="1333440" progId="Equation.DSMT4">
                  <p:embed/>
                  <p:pic>
                    <p:nvPicPr>
                      <p:cNvPr id="6" name="Object 5"/>
                      <p:cNvPicPr/>
                      <p:nvPr/>
                    </p:nvPicPr>
                    <p:blipFill>
                      <a:blip r:embed="rId4"/>
                      <a:stretch>
                        <a:fillRect/>
                      </a:stretch>
                    </p:blipFill>
                    <p:spPr>
                      <a:xfrm>
                        <a:off x="914400" y="1150066"/>
                        <a:ext cx="6931025" cy="177006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358745261"/>
              </p:ext>
            </p:extLst>
          </p:nvPr>
        </p:nvGraphicFramePr>
        <p:xfrm>
          <a:off x="2019300" y="3236912"/>
          <a:ext cx="6863074" cy="918189"/>
        </p:xfrm>
        <a:graphic>
          <a:graphicData uri="http://schemas.openxmlformats.org/presentationml/2006/ole">
            <mc:AlternateContent xmlns:mc="http://schemas.openxmlformats.org/markup-compatibility/2006">
              <mc:Choice xmlns:v="urn:schemas-microsoft-com:vml" Requires="v">
                <p:oleObj name="Equation" r:id="rId5" imgW="5600520" imgH="749160" progId="Equation.DSMT4">
                  <p:embed/>
                </p:oleObj>
              </mc:Choice>
              <mc:Fallback>
                <p:oleObj name="Equation" r:id="rId5" imgW="5600520" imgH="749160" progId="Equation.DSMT4">
                  <p:embed/>
                  <p:pic>
                    <p:nvPicPr>
                      <p:cNvPr id="9" name="Object 8"/>
                      <p:cNvPicPr/>
                      <p:nvPr/>
                    </p:nvPicPr>
                    <p:blipFill>
                      <a:blip r:embed="rId6"/>
                      <a:stretch>
                        <a:fillRect/>
                      </a:stretch>
                    </p:blipFill>
                    <p:spPr>
                      <a:xfrm>
                        <a:off x="2019300" y="3236912"/>
                        <a:ext cx="6863074" cy="918189"/>
                      </a:xfrm>
                      <a:prstGeom prst="rect">
                        <a:avLst/>
                      </a:prstGeom>
                    </p:spPr>
                  </p:pic>
                </p:oleObj>
              </mc:Fallback>
            </mc:AlternateContent>
          </a:graphicData>
        </a:graphic>
      </p:graphicFrame>
      <p:sp>
        <p:nvSpPr>
          <p:cNvPr id="10" name="Left Brace 9"/>
          <p:cNvSpPr/>
          <p:nvPr/>
        </p:nvSpPr>
        <p:spPr>
          <a:xfrm rot="-5400000">
            <a:off x="2494460" y="2534743"/>
            <a:ext cx="549155" cy="96607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1612783964"/>
              </p:ext>
            </p:extLst>
          </p:nvPr>
        </p:nvGraphicFramePr>
        <p:xfrm>
          <a:off x="1523999" y="4373074"/>
          <a:ext cx="6867197" cy="1875325"/>
        </p:xfrm>
        <a:graphic>
          <a:graphicData uri="http://schemas.openxmlformats.org/presentationml/2006/ole">
            <mc:AlternateContent xmlns:mc="http://schemas.openxmlformats.org/markup-compatibility/2006">
              <mc:Choice xmlns:v="urn:schemas-microsoft-com:vml" Requires="v">
                <p:oleObj name="Equation" r:id="rId7" imgW="6464160" imgH="1765080" progId="Equation.DSMT4">
                  <p:embed/>
                </p:oleObj>
              </mc:Choice>
              <mc:Fallback>
                <p:oleObj name="Equation" r:id="rId7" imgW="6464160" imgH="1765080" progId="Equation.DSMT4">
                  <p:embed/>
                  <p:pic>
                    <p:nvPicPr>
                      <p:cNvPr id="12" name="Object 11"/>
                      <p:cNvPicPr/>
                      <p:nvPr/>
                    </p:nvPicPr>
                    <p:blipFill>
                      <a:blip r:embed="rId8"/>
                      <a:stretch>
                        <a:fillRect/>
                      </a:stretch>
                    </p:blipFill>
                    <p:spPr>
                      <a:xfrm>
                        <a:off x="1523999" y="4373074"/>
                        <a:ext cx="6867197" cy="1875325"/>
                      </a:xfrm>
                      <a:prstGeom prst="rect">
                        <a:avLst/>
                      </a:prstGeom>
                    </p:spPr>
                  </p:pic>
                </p:oleObj>
              </mc:Fallback>
            </mc:AlternateContent>
          </a:graphicData>
        </a:graphic>
      </p:graphicFrame>
    </p:spTree>
    <p:extLst>
      <p:ext uri="{BB962C8B-B14F-4D97-AF65-F5344CB8AC3E}">
        <p14:creationId xmlns:p14="http://schemas.microsoft.com/office/powerpoint/2010/main" val="3961188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457200" y="228600"/>
            <a:ext cx="6629400" cy="830997"/>
          </a:xfrm>
          <a:prstGeom prst="rect">
            <a:avLst/>
          </a:prstGeom>
          <a:noFill/>
        </p:spPr>
        <p:txBody>
          <a:bodyPr wrap="square" rtlCol="0">
            <a:spAutoFit/>
          </a:bodyPr>
          <a:lstStyle/>
          <a:p>
            <a:r>
              <a:rPr lang="en-US" sz="2400" dirty="0">
                <a:latin typeface="+mj-lt"/>
              </a:rPr>
              <a:t>Newton-Euler equations for viscous fluids – linearized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1448425303"/>
              </p:ext>
            </p:extLst>
          </p:nvPr>
        </p:nvGraphicFramePr>
        <p:xfrm>
          <a:off x="1066800" y="4616143"/>
          <a:ext cx="2805112" cy="1419479"/>
        </p:xfrm>
        <a:graphic>
          <a:graphicData uri="http://schemas.openxmlformats.org/presentationml/2006/ole">
            <mc:AlternateContent xmlns:mc="http://schemas.openxmlformats.org/markup-compatibility/2006">
              <mc:Choice xmlns:v="urn:schemas-microsoft-com:vml" Requires="v">
                <p:oleObj name="Equation" r:id="rId3" imgW="1981080" imgH="1002960" progId="Equation.DSMT4">
                  <p:embed/>
                </p:oleObj>
              </mc:Choice>
              <mc:Fallback>
                <p:oleObj name="Equation" r:id="rId3" imgW="1981080" imgH="1002960" progId="Equation.DSMT4">
                  <p:embed/>
                  <p:pic>
                    <p:nvPicPr>
                      <p:cNvPr id="6" name="Object 5"/>
                      <p:cNvPicPr/>
                      <p:nvPr/>
                    </p:nvPicPr>
                    <p:blipFill>
                      <a:blip r:embed="rId4"/>
                      <a:stretch>
                        <a:fillRect/>
                      </a:stretch>
                    </p:blipFill>
                    <p:spPr>
                      <a:xfrm>
                        <a:off x="1066800" y="4616143"/>
                        <a:ext cx="2805112" cy="1419479"/>
                      </a:xfrm>
                      <a:prstGeom prst="rect">
                        <a:avLst/>
                      </a:prstGeom>
                    </p:spPr>
                  </p:pic>
                </p:oleObj>
              </mc:Fallback>
            </mc:AlternateContent>
          </a:graphicData>
        </a:graphic>
      </p:graphicFrame>
      <p:sp>
        <p:nvSpPr>
          <p:cNvPr id="7" name="Up Arrow 6"/>
          <p:cNvSpPr/>
          <p:nvPr/>
        </p:nvSpPr>
        <p:spPr>
          <a:xfrm rot="20080653">
            <a:off x="2536806" y="5845122"/>
            <a:ext cx="5334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124200" y="5862935"/>
            <a:ext cx="5486400" cy="461665"/>
          </a:xfrm>
          <a:prstGeom prst="rect">
            <a:avLst/>
          </a:prstGeom>
          <a:noFill/>
        </p:spPr>
        <p:txBody>
          <a:bodyPr wrap="square" rtlCol="0">
            <a:spAutoFit/>
          </a:bodyPr>
          <a:lstStyle/>
          <a:p>
            <a:r>
              <a:rPr lang="en-US" sz="2400" dirty="0">
                <a:latin typeface="+mj-lt"/>
              </a:rPr>
              <a:t>heat capacity at constant volume</a:t>
            </a:r>
          </a:p>
        </p:txBody>
      </p:sp>
      <p:graphicFrame>
        <p:nvGraphicFramePr>
          <p:cNvPr id="9" name="Object 8"/>
          <p:cNvGraphicFramePr>
            <a:graphicFrameLocks noChangeAspect="1"/>
          </p:cNvGraphicFramePr>
          <p:nvPr>
            <p:extLst>
              <p:ext uri="{D42A27DB-BD31-4B8C-83A1-F6EECF244321}">
                <p14:modId xmlns:p14="http://schemas.microsoft.com/office/powerpoint/2010/main" val="1237648807"/>
              </p:ext>
            </p:extLst>
          </p:nvPr>
        </p:nvGraphicFramePr>
        <p:xfrm>
          <a:off x="1285856" y="1149016"/>
          <a:ext cx="3035300" cy="1565275"/>
        </p:xfrm>
        <a:graphic>
          <a:graphicData uri="http://schemas.openxmlformats.org/presentationml/2006/ole">
            <mc:AlternateContent xmlns:mc="http://schemas.openxmlformats.org/markup-compatibility/2006">
              <mc:Choice xmlns:v="urn:schemas-microsoft-com:vml" Requires="v">
                <p:oleObj name="Equation" r:id="rId5" imgW="2286000" imgH="1180800" progId="Equation.DSMT4">
                  <p:embed/>
                </p:oleObj>
              </mc:Choice>
              <mc:Fallback>
                <p:oleObj name="Equation" r:id="rId5" imgW="2286000" imgH="1180800" progId="Equation.DSMT4">
                  <p:embed/>
                  <p:pic>
                    <p:nvPicPr>
                      <p:cNvPr id="9" name="Object 8"/>
                      <p:cNvPicPr/>
                      <p:nvPr/>
                    </p:nvPicPr>
                    <p:blipFill>
                      <a:blip r:embed="rId6"/>
                      <a:stretch>
                        <a:fillRect/>
                      </a:stretch>
                    </p:blipFill>
                    <p:spPr>
                      <a:xfrm>
                        <a:off x="1285856" y="1149016"/>
                        <a:ext cx="3035300" cy="156527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681447646"/>
              </p:ext>
            </p:extLst>
          </p:nvPr>
        </p:nvGraphicFramePr>
        <p:xfrm>
          <a:off x="1265992" y="2746041"/>
          <a:ext cx="5446712" cy="1801812"/>
        </p:xfrm>
        <a:graphic>
          <a:graphicData uri="http://schemas.openxmlformats.org/presentationml/2006/ole">
            <mc:AlternateContent xmlns:mc="http://schemas.openxmlformats.org/markup-compatibility/2006">
              <mc:Choice xmlns:v="urn:schemas-microsoft-com:vml" Requires="v">
                <p:oleObj name="Equation" r:id="rId7" imgW="4101840" imgH="1358640" progId="Equation.DSMT4">
                  <p:embed/>
                </p:oleObj>
              </mc:Choice>
              <mc:Fallback>
                <p:oleObj name="Equation" r:id="rId7" imgW="4101840" imgH="1358640" progId="Equation.DSMT4">
                  <p:embed/>
                  <p:pic>
                    <p:nvPicPr>
                      <p:cNvPr id="10" name="Object 9"/>
                      <p:cNvPicPr/>
                      <p:nvPr/>
                    </p:nvPicPr>
                    <p:blipFill>
                      <a:blip r:embed="rId8"/>
                      <a:stretch>
                        <a:fillRect/>
                      </a:stretch>
                    </p:blipFill>
                    <p:spPr>
                      <a:xfrm>
                        <a:off x="1265992" y="2746041"/>
                        <a:ext cx="5446712" cy="1801812"/>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186134568"/>
              </p:ext>
            </p:extLst>
          </p:nvPr>
        </p:nvGraphicFramePr>
        <p:xfrm>
          <a:off x="4321156" y="5029202"/>
          <a:ext cx="1165244" cy="946761"/>
        </p:xfrm>
        <a:graphic>
          <a:graphicData uri="http://schemas.openxmlformats.org/presentationml/2006/ole">
            <mc:AlternateContent xmlns:mc="http://schemas.openxmlformats.org/markup-compatibility/2006">
              <mc:Choice xmlns:v="urn:schemas-microsoft-com:vml" Requires="v">
                <p:oleObj name="Equation" r:id="rId9" imgW="812520" imgH="660240" progId="Equation.DSMT4">
                  <p:embed/>
                </p:oleObj>
              </mc:Choice>
              <mc:Fallback>
                <p:oleObj name="Equation" r:id="rId9" imgW="812520" imgH="660240" progId="Equation.DSMT4">
                  <p:embed/>
                  <p:pic>
                    <p:nvPicPr>
                      <p:cNvPr id="11" name="Object 10"/>
                      <p:cNvPicPr/>
                      <p:nvPr/>
                    </p:nvPicPr>
                    <p:blipFill>
                      <a:blip r:embed="rId10"/>
                      <a:stretch>
                        <a:fillRect/>
                      </a:stretch>
                    </p:blipFill>
                    <p:spPr>
                      <a:xfrm>
                        <a:off x="4321156" y="5029202"/>
                        <a:ext cx="1165244" cy="946761"/>
                      </a:xfrm>
                      <a:prstGeom prst="rect">
                        <a:avLst/>
                      </a:prstGeom>
                    </p:spPr>
                  </p:pic>
                </p:oleObj>
              </mc:Fallback>
            </mc:AlternateContent>
          </a:graphicData>
        </a:graphic>
      </p:graphicFrame>
    </p:spTree>
    <p:extLst>
      <p:ext uri="{BB962C8B-B14F-4D97-AF65-F5344CB8AC3E}">
        <p14:creationId xmlns:p14="http://schemas.microsoft.com/office/powerpoint/2010/main" val="55926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7" name="TextBox 6"/>
          <p:cNvSpPr txBox="1"/>
          <p:nvPr/>
        </p:nvSpPr>
        <p:spPr>
          <a:xfrm>
            <a:off x="457200" y="228600"/>
            <a:ext cx="6629400" cy="830997"/>
          </a:xfrm>
          <a:prstGeom prst="rect">
            <a:avLst/>
          </a:prstGeom>
          <a:noFill/>
        </p:spPr>
        <p:txBody>
          <a:bodyPr wrap="square" rtlCol="0">
            <a:spAutoFit/>
          </a:bodyPr>
          <a:lstStyle/>
          <a:p>
            <a:r>
              <a:rPr lang="en-US" sz="2400" dirty="0">
                <a:latin typeface="+mj-lt"/>
              </a:rPr>
              <a:t>Newton-Euler equations for viscous fluids – linearized equations</a:t>
            </a:r>
          </a:p>
        </p:txBody>
      </p:sp>
      <p:graphicFrame>
        <p:nvGraphicFramePr>
          <p:cNvPr id="8" name="Object 7"/>
          <p:cNvGraphicFramePr>
            <a:graphicFrameLocks noChangeAspect="1"/>
          </p:cNvGraphicFramePr>
          <p:nvPr>
            <p:extLst>
              <p:ext uri="{D42A27DB-BD31-4B8C-83A1-F6EECF244321}">
                <p14:modId xmlns:p14="http://schemas.microsoft.com/office/powerpoint/2010/main" val="859654418"/>
              </p:ext>
            </p:extLst>
          </p:nvPr>
        </p:nvGraphicFramePr>
        <p:xfrm>
          <a:off x="417513" y="1354138"/>
          <a:ext cx="6861175" cy="960437"/>
        </p:xfrm>
        <a:graphic>
          <a:graphicData uri="http://schemas.openxmlformats.org/presentationml/2006/ole">
            <mc:AlternateContent xmlns:mc="http://schemas.openxmlformats.org/markup-compatibility/2006">
              <mc:Choice xmlns:v="urn:schemas-microsoft-com:vml" Requires="v">
                <p:oleObj name="Equation" r:id="rId3" imgW="5168880" imgH="723600" progId="Equation.DSMT4">
                  <p:embed/>
                </p:oleObj>
              </mc:Choice>
              <mc:Fallback>
                <p:oleObj name="Equation" r:id="rId3" imgW="5168880" imgH="723600" progId="Equation.DSMT4">
                  <p:embed/>
                  <p:pic>
                    <p:nvPicPr>
                      <p:cNvPr id="8" name="Object 7"/>
                      <p:cNvPicPr/>
                      <p:nvPr/>
                    </p:nvPicPr>
                    <p:blipFill>
                      <a:blip r:embed="rId4"/>
                      <a:stretch>
                        <a:fillRect/>
                      </a:stretch>
                    </p:blipFill>
                    <p:spPr>
                      <a:xfrm>
                        <a:off x="417513" y="1354138"/>
                        <a:ext cx="6861175" cy="960437"/>
                      </a:xfrm>
                      <a:prstGeom prst="rect">
                        <a:avLst/>
                      </a:prstGeom>
                    </p:spPr>
                  </p:pic>
                </p:oleObj>
              </mc:Fallback>
            </mc:AlternateContent>
          </a:graphicData>
        </a:graphic>
      </p:graphicFrame>
    </p:spTree>
    <p:extLst>
      <p:ext uri="{BB962C8B-B14F-4D97-AF65-F5344CB8AC3E}">
        <p14:creationId xmlns:p14="http://schemas.microsoft.com/office/powerpoint/2010/main" val="322858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10"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a:t>
            </a:fld>
            <a:endParaRPr lang="en-US" dirty="0"/>
          </a:p>
        </p:txBody>
      </p:sp>
      <p:pic>
        <p:nvPicPr>
          <p:cNvPr id="5" name="Picture 4">
            <a:extLst>
              <a:ext uri="{FF2B5EF4-FFF2-40B4-BE49-F238E27FC236}">
                <a16:creationId xmlns:a16="http://schemas.microsoft.com/office/drawing/2014/main" id="{632D9525-0059-5340-FFAA-D0ACA36FC5A3}"/>
              </a:ext>
            </a:extLst>
          </p:cNvPr>
          <p:cNvPicPr>
            <a:picLocks noChangeAspect="1"/>
          </p:cNvPicPr>
          <p:nvPr/>
        </p:nvPicPr>
        <p:blipFill>
          <a:blip r:embed="rId3"/>
          <a:stretch>
            <a:fillRect/>
          </a:stretch>
        </p:blipFill>
        <p:spPr>
          <a:xfrm>
            <a:off x="0" y="228600"/>
            <a:ext cx="8991600" cy="3840916"/>
          </a:xfrm>
          <a:prstGeom prst="rect">
            <a:avLst/>
          </a:prstGeom>
        </p:spPr>
      </p:pic>
      <p:pic>
        <p:nvPicPr>
          <p:cNvPr id="6" name="Picture 5">
            <a:extLst>
              <a:ext uri="{FF2B5EF4-FFF2-40B4-BE49-F238E27FC236}">
                <a16:creationId xmlns:a16="http://schemas.microsoft.com/office/drawing/2014/main" id="{C1810635-CA81-25FB-D111-70027A721B27}"/>
              </a:ext>
            </a:extLst>
          </p:cNvPr>
          <p:cNvPicPr>
            <a:picLocks noChangeAspect="1"/>
          </p:cNvPicPr>
          <p:nvPr/>
        </p:nvPicPr>
        <p:blipFill>
          <a:blip r:embed="rId4"/>
          <a:stretch>
            <a:fillRect/>
          </a:stretch>
        </p:blipFill>
        <p:spPr>
          <a:xfrm>
            <a:off x="-34203" y="4089746"/>
            <a:ext cx="8881243" cy="198120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457200" y="180724"/>
            <a:ext cx="8534400" cy="461665"/>
          </a:xfrm>
          <a:prstGeom prst="rect">
            <a:avLst/>
          </a:prstGeom>
          <a:noFill/>
        </p:spPr>
        <p:txBody>
          <a:bodyPr wrap="square" rtlCol="0">
            <a:spAutoFit/>
          </a:bodyPr>
          <a:lstStyle/>
          <a:p>
            <a:r>
              <a:rPr lang="en-US" sz="2400" dirty="0">
                <a:latin typeface="+mj-lt"/>
              </a:rPr>
              <a:t>Newton-Euler equations for viscous fluids – effects on sound</a:t>
            </a:r>
          </a:p>
        </p:txBody>
      </p:sp>
      <p:graphicFrame>
        <p:nvGraphicFramePr>
          <p:cNvPr id="6" name="Object 5"/>
          <p:cNvGraphicFramePr>
            <a:graphicFrameLocks noChangeAspect="1"/>
          </p:cNvGraphicFramePr>
          <p:nvPr>
            <p:extLst>
              <p:ext uri="{D42A27DB-BD31-4B8C-83A1-F6EECF244321}">
                <p14:modId xmlns:p14="http://schemas.microsoft.com/office/powerpoint/2010/main" val="3173901361"/>
              </p:ext>
            </p:extLst>
          </p:nvPr>
        </p:nvGraphicFramePr>
        <p:xfrm>
          <a:off x="457200" y="1524000"/>
          <a:ext cx="8464550" cy="2693988"/>
        </p:xfrm>
        <a:graphic>
          <a:graphicData uri="http://schemas.openxmlformats.org/presentationml/2006/ole">
            <mc:AlternateContent xmlns:mc="http://schemas.openxmlformats.org/markup-compatibility/2006">
              <mc:Choice xmlns:v="urn:schemas-microsoft-com:vml" Requires="v">
                <p:oleObj name="Equation" r:id="rId3" imgW="6375240" imgH="2031840" progId="Equation.DSMT4">
                  <p:embed/>
                </p:oleObj>
              </mc:Choice>
              <mc:Fallback>
                <p:oleObj name="Equation" r:id="rId3" imgW="6375240" imgH="2031840" progId="Equation.DSMT4">
                  <p:embed/>
                  <p:pic>
                    <p:nvPicPr>
                      <p:cNvPr id="6" name="Object 5"/>
                      <p:cNvPicPr/>
                      <p:nvPr/>
                    </p:nvPicPr>
                    <p:blipFill>
                      <a:blip r:embed="rId4"/>
                      <a:stretch>
                        <a:fillRect/>
                      </a:stretch>
                    </p:blipFill>
                    <p:spPr>
                      <a:xfrm>
                        <a:off x="457200" y="1524000"/>
                        <a:ext cx="8464550" cy="2693988"/>
                      </a:xfrm>
                      <a:prstGeom prst="rect">
                        <a:avLst/>
                      </a:prstGeom>
                      <a:solidFill>
                        <a:srgbClr val="FFFF00"/>
                      </a:solidFill>
                    </p:spPr>
                  </p:pic>
                </p:oleObj>
              </mc:Fallback>
            </mc:AlternateContent>
          </a:graphicData>
        </a:graphic>
      </p:graphicFrame>
      <p:sp>
        <p:nvSpPr>
          <p:cNvPr id="7" name="TextBox 6"/>
          <p:cNvSpPr txBox="1"/>
          <p:nvPr/>
        </p:nvSpPr>
        <p:spPr>
          <a:xfrm>
            <a:off x="762000" y="514617"/>
            <a:ext cx="8077200" cy="830997"/>
          </a:xfrm>
          <a:prstGeom prst="rect">
            <a:avLst/>
          </a:prstGeom>
          <a:noFill/>
        </p:spPr>
        <p:txBody>
          <a:bodyPr wrap="square" rtlCol="0">
            <a:spAutoFit/>
          </a:bodyPr>
          <a:lstStyle/>
          <a:p>
            <a:r>
              <a:rPr lang="en-US" sz="2400" dirty="0"/>
              <a:t>Linearized equations (with the help of various thermodynamic relationships):</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536981495"/>
              </p:ext>
            </p:extLst>
          </p:nvPr>
        </p:nvGraphicFramePr>
        <p:xfrm>
          <a:off x="838200" y="4396374"/>
          <a:ext cx="4244871" cy="885031"/>
        </p:xfrm>
        <a:graphic>
          <a:graphicData uri="http://schemas.openxmlformats.org/presentationml/2006/ole">
            <mc:AlternateContent xmlns:mc="http://schemas.openxmlformats.org/markup-compatibility/2006">
              <mc:Choice xmlns:v="urn:schemas-microsoft-com:vml" Requires="v">
                <p:oleObj name="Equation" r:id="rId5" imgW="3288960" imgH="685800" progId="Equation.DSMT4">
                  <p:embed/>
                </p:oleObj>
              </mc:Choice>
              <mc:Fallback>
                <p:oleObj name="Equation" r:id="rId5" imgW="3288960" imgH="685800" progId="Equation.DSMT4">
                  <p:embed/>
                  <p:pic>
                    <p:nvPicPr>
                      <p:cNvPr id="9" name="Object 8"/>
                      <p:cNvPicPr/>
                      <p:nvPr/>
                    </p:nvPicPr>
                    <p:blipFill>
                      <a:blip r:embed="rId6"/>
                      <a:stretch>
                        <a:fillRect/>
                      </a:stretch>
                    </p:blipFill>
                    <p:spPr>
                      <a:xfrm>
                        <a:off x="838200" y="4396374"/>
                        <a:ext cx="4244871" cy="885031"/>
                      </a:xfrm>
                      <a:prstGeom prst="rect">
                        <a:avLst/>
                      </a:prstGeom>
                    </p:spPr>
                  </p:pic>
                </p:oleObj>
              </mc:Fallback>
            </mc:AlternateContent>
          </a:graphicData>
        </a:graphic>
      </p:graphicFrame>
    </p:spTree>
    <p:extLst>
      <p:ext uri="{BB962C8B-B14F-4D97-AF65-F5344CB8AC3E}">
        <p14:creationId xmlns:p14="http://schemas.microsoft.com/office/powerpoint/2010/main" val="1442537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35327339"/>
              </p:ext>
            </p:extLst>
          </p:nvPr>
        </p:nvGraphicFramePr>
        <p:xfrm>
          <a:off x="185807" y="838200"/>
          <a:ext cx="8464550" cy="2693988"/>
        </p:xfrm>
        <a:graphic>
          <a:graphicData uri="http://schemas.openxmlformats.org/presentationml/2006/ole">
            <mc:AlternateContent xmlns:mc="http://schemas.openxmlformats.org/markup-compatibility/2006">
              <mc:Choice xmlns:v="urn:schemas-microsoft-com:vml" Requires="v">
                <p:oleObj name="Equation" r:id="rId3" imgW="6375240" imgH="2031840" progId="Equation.DSMT4">
                  <p:embed/>
                </p:oleObj>
              </mc:Choice>
              <mc:Fallback>
                <p:oleObj name="Equation" r:id="rId3" imgW="6375240" imgH="2031840" progId="Equation.DSMT4">
                  <p:embed/>
                  <p:pic>
                    <p:nvPicPr>
                      <p:cNvPr id="5" name="Object 4"/>
                      <p:cNvPicPr/>
                      <p:nvPr/>
                    </p:nvPicPr>
                    <p:blipFill>
                      <a:blip r:embed="rId4"/>
                      <a:stretch>
                        <a:fillRect/>
                      </a:stretch>
                    </p:blipFill>
                    <p:spPr>
                      <a:xfrm>
                        <a:off x="185807" y="838200"/>
                        <a:ext cx="8464550" cy="2693988"/>
                      </a:xfrm>
                      <a:prstGeom prst="rect">
                        <a:avLst/>
                      </a:prstGeom>
                      <a:solidFill>
                        <a:srgbClr val="FFFF00"/>
                      </a:solidFill>
                    </p:spPr>
                  </p:pic>
                </p:oleObj>
              </mc:Fallback>
            </mc:AlternateContent>
          </a:graphicData>
        </a:graphic>
      </p:graphicFrame>
      <p:sp>
        <p:nvSpPr>
          <p:cNvPr id="6" name="TextBox 5"/>
          <p:cNvSpPr txBox="1"/>
          <p:nvPr/>
        </p:nvSpPr>
        <p:spPr>
          <a:xfrm>
            <a:off x="185807" y="228600"/>
            <a:ext cx="7357993" cy="461665"/>
          </a:xfrm>
          <a:prstGeom prst="rect">
            <a:avLst/>
          </a:prstGeom>
          <a:noFill/>
        </p:spPr>
        <p:txBody>
          <a:bodyPr wrap="square" rtlCol="0">
            <a:spAutoFit/>
          </a:bodyPr>
          <a:lstStyle/>
          <a:p>
            <a:r>
              <a:rPr lang="en-US" sz="2400" dirty="0">
                <a:latin typeface="+mj-lt"/>
              </a:rPr>
              <a:t>Linearized hydrodynamic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952470770"/>
              </p:ext>
            </p:extLst>
          </p:nvPr>
        </p:nvGraphicFramePr>
        <p:xfrm>
          <a:off x="457200" y="3727450"/>
          <a:ext cx="7162800" cy="1209675"/>
        </p:xfrm>
        <a:graphic>
          <a:graphicData uri="http://schemas.openxmlformats.org/presentationml/2006/ole">
            <mc:AlternateContent xmlns:mc="http://schemas.openxmlformats.org/markup-compatibility/2006">
              <mc:Choice xmlns:v="urn:schemas-microsoft-com:vml" Requires="v">
                <p:oleObj name="Equation" r:id="rId5" imgW="5943600" imgH="1002960" progId="Equation.DSMT4">
                  <p:embed/>
                </p:oleObj>
              </mc:Choice>
              <mc:Fallback>
                <p:oleObj name="Equation" r:id="rId5" imgW="5943600" imgH="1002960" progId="Equation.DSMT4">
                  <p:embed/>
                  <p:pic>
                    <p:nvPicPr>
                      <p:cNvPr id="7" name="Object 6"/>
                      <p:cNvPicPr/>
                      <p:nvPr/>
                    </p:nvPicPr>
                    <p:blipFill>
                      <a:blip r:embed="rId6"/>
                      <a:stretch>
                        <a:fillRect/>
                      </a:stretch>
                    </p:blipFill>
                    <p:spPr>
                      <a:xfrm>
                        <a:off x="457200" y="3727450"/>
                        <a:ext cx="7162800" cy="12096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3904707"/>
              </p:ext>
            </p:extLst>
          </p:nvPr>
        </p:nvGraphicFramePr>
        <p:xfrm>
          <a:off x="381000" y="5426868"/>
          <a:ext cx="7723187" cy="455612"/>
        </p:xfrm>
        <a:graphic>
          <a:graphicData uri="http://schemas.openxmlformats.org/presentationml/2006/ole">
            <mc:AlternateContent xmlns:mc="http://schemas.openxmlformats.org/markup-compatibility/2006">
              <mc:Choice xmlns:v="urn:schemas-microsoft-com:vml" Requires="v">
                <p:oleObj name="Equation" r:id="rId7" imgW="5816520" imgH="342720" progId="Equation.DSMT4">
                  <p:embed/>
                </p:oleObj>
              </mc:Choice>
              <mc:Fallback>
                <p:oleObj name="Equation" r:id="rId7" imgW="5816520" imgH="342720" progId="Equation.DSMT4">
                  <p:embed/>
                  <p:pic>
                    <p:nvPicPr>
                      <p:cNvPr id="8" name="Object 7"/>
                      <p:cNvPicPr/>
                      <p:nvPr/>
                    </p:nvPicPr>
                    <p:blipFill>
                      <a:blip r:embed="rId8"/>
                      <a:stretch>
                        <a:fillRect/>
                      </a:stretch>
                    </p:blipFill>
                    <p:spPr>
                      <a:xfrm>
                        <a:off x="381000" y="5426868"/>
                        <a:ext cx="7723187" cy="455612"/>
                      </a:xfrm>
                      <a:prstGeom prst="rect">
                        <a:avLst/>
                      </a:prstGeom>
                    </p:spPr>
                  </p:pic>
                </p:oleObj>
              </mc:Fallback>
            </mc:AlternateContent>
          </a:graphicData>
        </a:graphic>
      </p:graphicFrame>
    </p:spTree>
    <p:extLst>
      <p:ext uri="{BB962C8B-B14F-4D97-AF65-F5344CB8AC3E}">
        <p14:creationId xmlns:p14="http://schemas.microsoft.com/office/powerpoint/2010/main" val="3557006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715137178"/>
              </p:ext>
            </p:extLst>
          </p:nvPr>
        </p:nvGraphicFramePr>
        <p:xfrm>
          <a:off x="557213" y="798513"/>
          <a:ext cx="8112125" cy="2306637"/>
        </p:xfrm>
        <a:graphic>
          <a:graphicData uri="http://schemas.openxmlformats.org/presentationml/2006/ole">
            <mc:AlternateContent xmlns:mc="http://schemas.openxmlformats.org/markup-compatibility/2006">
              <mc:Choice xmlns:v="urn:schemas-microsoft-com:vml" Requires="v">
                <p:oleObj name="Equation" r:id="rId3" imgW="6108480" imgH="1739880" progId="Equation.DSMT4">
                  <p:embed/>
                </p:oleObj>
              </mc:Choice>
              <mc:Fallback>
                <p:oleObj name="Equation" r:id="rId3" imgW="6108480" imgH="1739880" progId="Equation.DSMT4">
                  <p:embed/>
                  <p:pic>
                    <p:nvPicPr>
                      <p:cNvPr id="6" name="Object 5"/>
                      <p:cNvPicPr/>
                      <p:nvPr/>
                    </p:nvPicPr>
                    <p:blipFill>
                      <a:blip r:embed="rId4"/>
                      <a:stretch>
                        <a:fillRect/>
                      </a:stretch>
                    </p:blipFill>
                    <p:spPr>
                      <a:xfrm>
                        <a:off x="557213" y="798513"/>
                        <a:ext cx="8112125" cy="2306637"/>
                      </a:xfrm>
                      <a:prstGeom prst="rect">
                        <a:avLst/>
                      </a:prstGeom>
                    </p:spPr>
                  </p:pic>
                </p:oleObj>
              </mc:Fallback>
            </mc:AlternateContent>
          </a:graphicData>
        </a:graphic>
      </p:graphicFrame>
      <p:sp>
        <p:nvSpPr>
          <p:cNvPr id="7" name="TextBox 6"/>
          <p:cNvSpPr txBox="1"/>
          <p:nvPr/>
        </p:nvSpPr>
        <p:spPr>
          <a:xfrm>
            <a:off x="3313" y="152400"/>
            <a:ext cx="8077200" cy="830997"/>
          </a:xfrm>
          <a:prstGeom prst="rect">
            <a:avLst/>
          </a:prstGeom>
          <a:noFill/>
        </p:spPr>
        <p:txBody>
          <a:bodyPr wrap="square" rtlCol="0">
            <a:spAutoFit/>
          </a:bodyPr>
          <a:lstStyle/>
          <a:p>
            <a:r>
              <a:rPr lang="en-US" sz="2400" dirty="0"/>
              <a:t>Linearized hydrodynamic equations;  plane wave solutions:</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614849595"/>
              </p:ext>
            </p:extLst>
          </p:nvPr>
        </p:nvGraphicFramePr>
        <p:xfrm>
          <a:off x="457200" y="3429000"/>
          <a:ext cx="6505182" cy="424251"/>
        </p:xfrm>
        <a:graphic>
          <a:graphicData uri="http://schemas.openxmlformats.org/presentationml/2006/ole">
            <mc:AlternateContent xmlns:mc="http://schemas.openxmlformats.org/markup-compatibility/2006">
              <mc:Choice xmlns:v="urn:schemas-microsoft-com:vml" Requires="v">
                <p:oleObj name="Equation" r:id="rId5" imgW="4089240" imgH="266400" progId="Equation.DSMT4">
                  <p:embed/>
                </p:oleObj>
              </mc:Choice>
              <mc:Fallback>
                <p:oleObj name="Equation" r:id="rId5" imgW="4089240" imgH="266400" progId="Equation.DSMT4">
                  <p:embed/>
                  <p:pic>
                    <p:nvPicPr>
                      <p:cNvPr id="9" name="Object 8"/>
                      <p:cNvPicPr/>
                      <p:nvPr/>
                    </p:nvPicPr>
                    <p:blipFill>
                      <a:blip r:embed="rId6"/>
                      <a:stretch>
                        <a:fillRect/>
                      </a:stretch>
                    </p:blipFill>
                    <p:spPr>
                      <a:xfrm>
                        <a:off x="457200" y="3429000"/>
                        <a:ext cx="6505182" cy="424251"/>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527906796"/>
              </p:ext>
            </p:extLst>
          </p:nvPr>
        </p:nvGraphicFramePr>
        <p:xfrm>
          <a:off x="811213" y="4037013"/>
          <a:ext cx="6459537" cy="1836737"/>
        </p:xfrm>
        <a:graphic>
          <a:graphicData uri="http://schemas.openxmlformats.org/presentationml/2006/ole">
            <mc:AlternateContent xmlns:mc="http://schemas.openxmlformats.org/markup-compatibility/2006">
              <mc:Choice xmlns:v="urn:schemas-microsoft-com:vml" Requires="v">
                <p:oleObj name="Equation" r:id="rId7" imgW="4863960" imgH="1384200" progId="Equation.DSMT4">
                  <p:embed/>
                </p:oleObj>
              </mc:Choice>
              <mc:Fallback>
                <p:oleObj name="Equation" r:id="rId7" imgW="4863960" imgH="1384200" progId="Equation.DSMT4">
                  <p:embed/>
                  <p:pic>
                    <p:nvPicPr>
                      <p:cNvPr id="10" name="Object 9"/>
                      <p:cNvPicPr/>
                      <p:nvPr/>
                    </p:nvPicPr>
                    <p:blipFill>
                      <a:blip r:embed="rId8"/>
                      <a:stretch>
                        <a:fillRect/>
                      </a:stretch>
                    </p:blipFill>
                    <p:spPr>
                      <a:xfrm>
                        <a:off x="811213" y="4037013"/>
                        <a:ext cx="6459537" cy="1836737"/>
                      </a:xfrm>
                      <a:prstGeom prst="rect">
                        <a:avLst/>
                      </a:prstGeom>
                    </p:spPr>
                  </p:pic>
                </p:oleObj>
              </mc:Fallback>
            </mc:AlternateContent>
          </a:graphicData>
        </a:graphic>
      </p:graphicFrame>
      <p:sp>
        <p:nvSpPr>
          <p:cNvPr id="11" name="TextBox 10"/>
          <p:cNvSpPr txBox="1"/>
          <p:nvPr/>
        </p:nvSpPr>
        <p:spPr>
          <a:xfrm>
            <a:off x="914400" y="6096000"/>
            <a:ext cx="7924800" cy="461665"/>
          </a:xfrm>
          <a:prstGeom prst="rect">
            <a:avLst/>
          </a:prstGeom>
          <a:noFill/>
        </p:spPr>
        <p:txBody>
          <a:bodyPr wrap="square" rtlCol="0">
            <a:spAutoFit/>
          </a:bodyPr>
          <a:lstStyle/>
          <a:p>
            <a:r>
              <a:rPr lang="en-US" sz="2400" dirty="0">
                <a:latin typeface="+mj-lt"/>
                <a:sym typeface="Wingdings" panose="05000000000000000000" pitchFamily="2" charset="2"/>
              </a:rPr>
              <a:t>Entropy and mechanical modes are independent</a:t>
            </a:r>
            <a:endParaRPr lang="en-US" sz="2400" dirty="0">
              <a:latin typeface="+mj-lt"/>
            </a:endParaRPr>
          </a:p>
        </p:txBody>
      </p:sp>
    </p:spTree>
    <p:extLst>
      <p:ext uri="{BB962C8B-B14F-4D97-AF65-F5344CB8AC3E}">
        <p14:creationId xmlns:p14="http://schemas.microsoft.com/office/powerpoint/2010/main" val="340829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107987724"/>
              </p:ext>
            </p:extLst>
          </p:nvPr>
        </p:nvGraphicFramePr>
        <p:xfrm>
          <a:off x="677863" y="3554413"/>
          <a:ext cx="6753225" cy="2352675"/>
        </p:xfrm>
        <a:graphic>
          <a:graphicData uri="http://schemas.openxmlformats.org/presentationml/2006/ole">
            <mc:AlternateContent xmlns:mc="http://schemas.openxmlformats.org/markup-compatibility/2006">
              <mc:Choice xmlns:v="urn:schemas-microsoft-com:vml" Requires="v">
                <p:oleObj name="Equation" r:id="rId3" imgW="4991040" imgH="1739880" progId="Equation.DSMT4">
                  <p:embed/>
                </p:oleObj>
              </mc:Choice>
              <mc:Fallback>
                <p:oleObj name="Equation" r:id="rId3" imgW="4991040" imgH="1739880" progId="Equation.DSMT4">
                  <p:embed/>
                  <p:pic>
                    <p:nvPicPr>
                      <p:cNvPr id="8" name="Object 7"/>
                      <p:cNvPicPr/>
                      <p:nvPr/>
                    </p:nvPicPr>
                    <p:blipFill>
                      <a:blip r:embed="rId4"/>
                      <a:stretch>
                        <a:fillRect/>
                      </a:stretch>
                    </p:blipFill>
                    <p:spPr>
                      <a:xfrm>
                        <a:off x="677863" y="3554413"/>
                        <a:ext cx="6753225" cy="2352675"/>
                      </a:xfrm>
                      <a:prstGeom prst="rect">
                        <a:avLst/>
                      </a:prstGeom>
                    </p:spPr>
                  </p:pic>
                </p:oleObj>
              </mc:Fallback>
            </mc:AlternateContent>
          </a:graphicData>
        </a:graphic>
      </p:graphicFrame>
      <p:sp>
        <p:nvSpPr>
          <p:cNvPr id="9" name="TextBox 8"/>
          <p:cNvSpPr txBox="1"/>
          <p:nvPr/>
        </p:nvSpPr>
        <p:spPr>
          <a:xfrm>
            <a:off x="152400" y="76200"/>
            <a:ext cx="8686800" cy="461665"/>
          </a:xfrm>
          <a:prstGeom prst="rect">
            <a:avLst/>
          </a:prstGeom>
          <a:noFill/>
        </p:spPr>
        <p:txBody>
          <a:bodyPr wrap="square" rtlCol="0">
            <a:spAutoFit/>
          </a:bodyPr>
          <a:lstStyle/>
          <a:p>
            <a:r>
              <a:rPr lang="en-US" sz="2400" dirty="0"/>
              <a:t>Linearized hydrodynamic equations;  full plane wave solutions:</a:t>
            </a:r>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282347250"/>
              </p:ext>
            </p:extLst>
          </p:nvPr>
        </p:nvGraphicFramePr>
        <p:xfrm>
          <a:off x="557213" y="798513"/>
          <a:ext cx="8112125" cy="2306637"/>
        </p:xfrm>
        <a:graphic>
          <a:graphicData uri="http://schemas.openxmlformats.org/presentationml/2006/ole">
            <mc:AlternateContent xmlns:mc="http://schemas.openxmlformats.org/markup-compatibility/2006">
              <mc:Choice xmlns:v="urn:schemas-microsoft-com:vml" Requires="v">
                <p:oleObj name="Equation" r:id="rId5" imgW="6108480" imgH="1739880" progId="Equation.DSMT4">
                  <p:embed/>
                </p:oleObj>
              </mc:Choice>
              <mc:Fallback>
                <p:oleObj name="Equation" r:id="rId5" imgW="6108480" imgH="1739880" progId="Equation.DSMT4">
                  <p:embed/>
                  <p:pic>
                    <p:nvPicPr>
                      <p:cNvPr id="10" name="Object 9"/>
                      <p:cNvPicPr/>
                      <p:nvPr/>
                    </p:nvPicPr>
                    <p:blipFill>
                      <a:blip r:embed="rId6"/>
                      <a:stretch>
                        <a:fillRect/>
                      </a:stretch>
                    </p:blipFill>
                    <p:spPr>
                      <a:xfrm>
                        <a:off x="557213" y="798513"/>
                        <a:ext cx="8112125" cy="2306637"/>
                      </a:xfrm>
                      <a:prstGeom prst="rect">
                        <a:avLst/>
                      </a:prstGeom>
                    </p:spPr>
                  </p:pic>
                </p:oleObj>
              </mc:Fallback>
            </mc:AlternateContent>
          </a:graphicData>
        </a:graphic>
      </p:graphicFrame>
    </p:spTree>
    <p:extLst>
      <p:ext uri="{BB962C8B-B14F-4D97-AF65-F5344CB8AC3E}">
        <p14:creationId xmlns:p14="http://schemas.microsoft.com/office/powerpoint/2010/main" val="1421149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906621816"/>
              </p:ext>
            </p:extLst>
          </p:nvPr>
        </p:nvGraphicFramePr>
        <p:xfrm>
          <a:off x="1371600" y="3507596"/>
          <a:ext cx="4924425" cy="1736725"/>
        </p:xfrm>
        <a:graphic>
          <a:graphicData uri="http://schemas.openxmlformats.org/presentationml/2006/ole">
            <mc:AlternateContent xmlns:mc="http://schemas.openxmlformats.org/markup-compatibility/2006">
              <mc:Choice xmlns:v="urn:schemas-microsoft-com:vml" Requires="v">
                <p:oleObj name="Equation" r:id="rId3" imgW="3708360" imgH="1307880" progId="Equation.DSMT4">
                  <p:embed/>
                </p:oleObj>
              </mc:Choice>
              <mc:Fallback>
                <p:oleObj name="Equation" r:id="rId3" imgW="3708360" imgH="1307880" progId="Equation.DSMT4">
                  <p:embed/>
                  <p:pic>
                    <p:nvPicPr>
                      <p:cNvPr id="9" name="Object 8"/>
                      <p:cNvPicPr/>
                      <p:nvPr/>
                    </p:nvPicPr>
                    <p:blipFill>
                      <a:blip r:embed="rId4"/>
                      <a:stretch>
                        <a:fillRect/>
                      </a:stretch>
                    </p:blipFill>
                    <p:spPr>
                      <a:xfrm>
                        <a:off x="1371600" y="3507596"/>
                        <a:ext cx="4924425" cy="17367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733715336"/>
              </p:ext>
            </p:extLst>
          </p:nvPr>
        </p:nvGraphicFramePr>
        <p:xfrm>
          <a:off x="1493520" y="5383571"/>
          <a:ext cx="3613150" cy="868362"/>
        </p:xfrm>
        <a:graphic>
          <a:graphicData uri="http://schemas.openxmlformats.org/presentationml/2006/ole">
            <mc:AlternateContent xmlns:mc="http://schemas.openxmlformats.org/markup-compatibility/2006">
              <mc:Choice xmlns:v="urn:schemas-microsoft-com:vml" Requires="v">
                <p:oleObj name="Equation" r:id="rId5" imgW="2006280" imgH="482400" progId="Equation.DSMT4">
                  <p:embed/>
                </p:oleObj>
              </mc:Choice>
              <mc:Fallback>
                <p:oleObj name="Equation" r:id="rId5" imgW="2006280" imgH="482400" progId="Equation.DSMT4">
                  <p:embed/>
                  <p:pic>
                    <p:nvPicPr>
                      <p:cNvPr id="10" name="Object 9"/>
                      <p:cNvPicPr/>
                      <p:nvPr/>
                    </p:nvPicPr>
                    <p:blipFill>
                      <a:blip r:embed="rId6"/>
                      <a:stretch>
                        <a:fillRect/>
                      </a:stretch>
                    </p:blipFill>
                    <p:spPr>
                      <a:xfrm>
                        <a:off x="1493520" y="5383571"/>
                        <a:ext cx="3613150" cy="868362"/>
                      </a:xfrm>
                      <a:prstGeom prst="rect">
                        <a:avLst/>
                      </a:prstGeom>
                    </p:spPr>
                  </p:pic>
                </p:oleObj>
              </mc:Fallback>
            </mc:AlternateContent>
          </a:graphicData>
        </a:graphic>
      </p:graphicFrame>
      <p:sp>
        <p:nvSpPr>
          <p:cNvPr id="11" name="TextBox 10"/>
          <p:cNvSpPr txBox="1"/>
          <p:nvPr/>
        </p:nvSpPr>
        <p:spPr>
          <a:xfrm>
            <a:off x="152400" y="76200"/>
            <a:ext cx="8686800" cy="461665"/>
          </a:xfrm>
          <a:prstGeom prst="rect">
            <a:avLst/>
          </a:prstGeom>
          <a:noFill/>
        </p:spPr>
        <p:txBody>
          <a:bodyPr wrap="square" rtlCol="0">
            <a:spAutoFit/>
          </a:bodyPr>
          <a:lstStyle/>
          <a:p>
            <a:r>
              <a:rPr lang="en-US" sz="2400" dirty="0"/>
              <a:t>Linearized hydrodynamic equations;  full plane wave solutions:</a:t>
            </a:r>
            <a:endParaRPr lang="en-US" sz="2400" dirty="0">
              <a:latin typeface="+mj-lt"/>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509359925"/>
              </p:ext>
            </p:extLst>
          </p:nvPr>
        </p:nvGraphicFramePr>
        <p:xfrm>
          <a:off x="788988" y="796925"/>
          <a:ext cx="6751637" cy="2352675"/>
        </p:xfrm>
        <a:graphic>
          <a:graphicData uri="http://schemas.openxmlformats.org/presentationml/2006/ole">
            <mc:AlternateContent xmlns:mc="http://schemas.openxmlformats.org/markup-compatibility/2006">
              <mc:Choice xmlns:v="urn:schemas-microsoft-com:vml" Requires="v">
                <p:oleObj name="Equation" r:id="rId7" imgW="4991040" imgH="1739880" progId="Equation.DSMT4">
                  <p:embed/>
                </p:oleObj>
              </mc:Choice>
              <mc:Fallback>
                <p:oleObj name="Equation" r:id="rId7" imgW="4991040" imgH="1739880" progId="Equation.DSMT4">
                  <p:embed/>
                  <p:pic>
                    <p:nvPicPr>
                      <p:cNvPr id="12" name="Object 11"/>
                      <p:cNvPicPr/>
                      <p:nvPr/>
                    </p:nvPicPr>
                    <p:blipFill>
                      <a:blip r:embed="rId8"/>
                      <a:stretch>
                        <a:fillRect/>
                      </a:stretch>
                    </p:blipFill>
                    <p:spPr>
                      <a:xfrm>
                        <a:off x="788988" y="796925"/>
                        <a:ext cx="6751637" cy="2352675"/>
                      </a:xfrm>
                      <a:prstGeom prst="rect">
                        <a:avLst/>
                      </a:prstGeom>
                    </p:spPr>
                  </p:pic>
                </p:oleObj>
              </mc:Fallback>
            </mc:AlternateContent>
          </a:graphicData>
        </a:graphic>
      </p:graphicFrame>
    </p:spTree>
    <p:extLst>
      <p:ext uri="{BB962C8B-B14F-4D97-AF65-F5344CB8AC3E}">
        <p14:creationId xmlns:p14="http://schemas.microsoft.com/office/powerpoint/2010/main" val="2445538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907527721"/>
              </p:ext>
            </p:extLst>
          </p:nvPr>
        </p:nvGraphicFramePr>
        <p:xfrm>
          <a:off x="413369" y="2819400"/>
          <a:ext cx="5553075" cy="1925856"/>
        </p:xfrm>
        <a:graphic>
          <a:graphicData uri="http://schemas.openxmlformats.org/presentationml/2006/ole">
            <mc:AlternateContent xmlns:mc="http://schemas.openxmlformats.org/markup-compatibility/2006">
              <mc:Choice xmlns:v="urn:schemas-microsoft-com:vml" Requires="v">
                <p:oleObj name="Equation" r:id="rId3" imgW="4063680" imgH="1409400" progId="Equation.DSMT4">
                  <p:embed/>
                </p:oleObj>
              </mc:Choice>
              <mc:Fallback>
                <p:oleObj name="Equation" r:id="rId3" imgW="4063680" imgH="1409400" progId="Equation.DSMT4">
                  <p:embed/>
                  <p:pic>
                    <p:nvPicPr>
                      <p:cNvPr id="8" name="Object 7"/>
                      <p:cNvPicPr/>
                      <p:nvPr/>
                    </p:nvPicPr>
                    <p:blipFill>
                      <a:blip r:embed="rId4"/>
                      <a:stretch>
                        <a:fillRect/>
                      </a:stretch>
                    </p:blipFill>
                    <p:spPr>
                      <a:xfrm>
                        <a:off x="413369" y="2819400"/>
                        <a:ext cx="5553075" cy="1925856"/>
                      </a:xfrm>
                      <a:prstGeom prst="rect">
                        <a:avLst/>
                      </a:prstGeom>
                    </p:spPr>
                  </p:pic>
                </p:oleObj>
              </mc:Fallback>
            </mc:AlternateContent>
          </a:graphicData>
        </a:graphic>
      </p:graphicFrame>
      <p:sp>
        <p:nvSpPr>
          <p:cNvPr id="9" name="TextBox 8"/>
          <p:cNvSpPr txBox="1"/>
          <p:nvPr/>
        </p:nvSpPr>
        <p:spPr>
          <a:xfrm>
            <a:off x="152400" y="76200"/>
            <a:ext cx="8686800" cy="461665"/>
          </a:xfrm>
          <a:prstGeom prst="rect">
            <a:avLst/>
          </a:prstGeom>
          <a:noFill/>
        </p:spPr>
        <p:txBody>
          <a:bodyPr wrap="square" rtlCol="0">
            <a:spAutoFit/>
          </a:bodyPr>
          <a:lstStyle/>
          <a:p>
            <a:r>
              <a:rPr lang="en-US" sz="2400" dirty="0"/>
              <a:t>Linearized hydrodynamic equations;  full plane wave solutions:</a:t>
            </a:r>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286471868"/>
              </p:ext>
            </p:extLst>
          </p:nvPr>
        </p:nvGraphicFramePr>
        <p:xfrm>
          <a:off x="422135" y="464403"/>
          <a:ext cx="8112125" cy="2306637"/>
        </p:xfrm>
        <a:graphic>
          <a:graphicData uri="http://schemas.openxmlformats.org/presentationml/2006/ole">
            <mc:AlternateContent xmlns:mc="http://schemas.openxmlformats.org/markup-compatibility/2006">
              <mc:Choice xmlns:v="urn:schemas-microsoft-com:vml" Requires="v">
                <p:oleObj name="Equation" r:id="rId5" imgW="6108480" imgH="1739880" progId="Equation.DSMT4">
                  <p:embed/>
                </p:oleObj>
              </mc:Choice>
              <mc:Fallback>
                <p:oleObj name="Equation" r:id="rId5" imgW="6108480" imgH="1739880" progId="Equation.DSMT4">
                  <p:embed/>
                  <p:pic>
                    <p:nvPicPr>
                      <p:cNvPr id="10" name="Object 9"/>
                      <p:cNvPicPr/>
                      <p:nvPr/>
                    </p:nvPicPr>
                    <p:blipFill>
                      <a:blip r:embed="rId6"/>
                      <a:stretch>
                        <a:fillRect/>
                      </a:stretch>
                    </p:blipFill>
                    <p:spPr>
                      <a:xfrm>
                        <a:off x="422135" y="464403"/>
                        <a:ext cx="8112125" cy="230663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279B9828-D7A2-24BA-23A0-9822CF41221F}"/>
              </a:ext>
            </a:extLst>
          </p:cNvPr>
          <p:cNvSpPr txBox="1"/>
          <p:nvPr/>
        </p:nvSpPr>
        <p:spPr>
          <a:xfrm>
            <a:off x="325297" y="4953000"/>
            <a:ext cx="8305800" cy="1938992"/>
          </a:xfrm>
          <a:prstGeom prst="rect">
            <a:avLst/>
          </a:prstGeom>
          <a:noFill/>
        </p:spPr>
        <p:txBody>
          <a:bodyPr wrap="square" rtlCol="0">
            <a:spAutoFit/>
          </a:bodyPr>
          <a:lstStyle/>
          <a:p>
            <a:r>
              <a:rPr lang="en-US" sz="2400" dirty="0">
                <a:latin typeface="+mj-lt"/>
              </a:rPr>
              <a:t>New phenomena in the linear regime</a:t>
            </a:r>
          </a:p>
          <a:p>
            <a:pPr marL="914400" lvl="1" indent="-457200">
              <a:buAutoNum type="arabicPeriod"/>
            </a:pPr>
            <a:r>
              <a:rPr lang="en-US" sz="2400" dirty="0">
                <a:latin typeface="+mj-lt"/>
              </a:rPr>
              <a:t>Spatial attenuation of waves</a:t>
            </a:r>
          </a:p>
          <a:p>
            <a:pPr marL="914400" lvl="1" indent="-457200">
              <a:buAutoNum type="arabicPeriod"/>
            </a:pPr>
            <a:r>
              <a:rPr lang="en-US" sz="2400" dirty="0">
                <a:latin typeface="+mj-lt"/>
              </a:rPr>
              <a:t>New transverse modes</a:t>
            </a:r>
          </a:p>
          <a:p>
            <a:pPr marL="457200" indent="-457200">
              <a:buAutoNum type="arabicPeriod"/>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903427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F6ABBF-5D5F-C791-98DF-065B74EA53CF}"/>
              </a:ext>
            </a:extLst>
          </p:cNvPr>
          <p:cNvSpPr>
            <a:spLocks noGrp="1"/>
          </p:cNvSpPr>
          <p:nvPr>
            <p:ph type="dt" sz="half" idx="10"/>
          </p:nvPr>
        </p:nvSpPr>
        <p:spPr/>
        <p:txBody>
          <a:bodyPr/>
          <a:lstStyle/>
          <a:p>
            <a:r>
              <a:rPr lang="en-US"/>
              <a:t>11/18/2024</a:t>
            </a:r>
            <a:endParaRPr lang="en-US" dirty="0"/>
          </a:p>
        </p:txBody>
      </p:sp>
      <p:sp>
        <p:nvSpPr>
          <p:cNvPr id="3" name="Footer Placeholder 2">
            <a:extLst>
              <a:ext uri="{FF2B5EF4-FFF2-40B4-BE49-F238E27FC236}">
                <a16:creationId xmlns:a16="http://schemas.microsoft.com/office/drawing/2014/main" id="{7480C80C-B8B2-0FD8-6E4F-6B656BC61BA1}"/>
              </a:ext>
            </a:extLst>
          </p:cNvPr>
          <p:cNvSpPr>
            <a:spLocks noGrp="1"/>
          </p:cNvSpPr>
          <p:nvPr>
            <p:ph type="ftr" sz="quarter" idx="11"/>
          </p:nvPr>
        </p:nvSpPr>
        <p:spPr/>
        <p:txBody>
          <a:bodyPr/>
          <a:lstStyle/>
          <a:p>
            <a:r>
              <a:rPr lang="en-US"/>
              <a:t>PHY 711  Fall 2024 -- Lecture 36</a:t>
            </a:r>
            <a:endParaRPr lang="en-US" dirty="0"/>
          </a:p>
        </p:txBody>
      </p:sp>
      <p:sp>
        <p:nvSpPr>
          <p:cNvPr id="4" name="Slide Number Placeholder 3">
            <a:extLst>
              <a:ext uri="{FF2B5EF4-FFF2-40B4-BE49-F238E27FC236}">
                <a16:creationId xmlns:a16="http://schemas.microsoft.com/office/drawing/2014/main" id="{AAEF8914-29AD-0A92-BADA-72E4930A6B13}"/>
              </a:ext>
            </a:extLst>
          </p:cNvPr>
          <p:cNvSpPr>
            <a:spLocks noGrp="1"/>
          </p:cNvSpPr>
          <p:nvPr>
            <p:ph type="sldNum" sz="quarter" idx="12"/>
          </p:nvPr>
        </p:nvSpPr>
        <p:spPr/>
        <p:txBody>
          <a:bodyPr/>
          <a:lstStyle/>
          <a:p>
            <a:fld id="{CE368B07-CEBF-4C80-90AF-53B34FA04CF3}" type="slidenum">
              <a:rPr lang="en-US" smtClean="0"/>
              <a:pPr/>
              <a:t>26</a:t>
            </a:fld>
            <a:endParaRPr lang="en-US" dirty="0"/>
          </a:p>
        </p:txBody>
      </p:sp>
      <p:sp>
        <p:nvSpPr>
          <p:cNvPr id="5" name="TextBox 4">
            <a:extLst>
              <a:ext uri="{FF2B5EF4-FFF2-40B4-BE49-F238E27FC236}">
                <a16:creationId xmlns:a16="http://schemas.microsoft.com/office/drawing/2014/main" id="{80D4A5CC-11CC-4007-14FE-231EBC84D638}"/>
              </a:ext>
            </a:extLst>
          </p:cNvPr>
          <p:cNvSpPr txBox="1"/>
          <p:nvPr/>
        </p:nvSpPr>
        <p:spPr>
          <a:xfrm>
            <a:off x="76200" y="136525"/>
            <a:ext cx="8991600" cy="830997"/>
          </a:xfrm>
          <a:prstGeom prst="rect">
            <a:avLst/>
          </a:prstGeom>
          <a:noFill/>
        </p:spPr>
        <p:txBody>
          <a:bodyPr wrap="square" rtlCol="0">
            <a:spAutoFit/>
          </a:bodyPr>
          <a:lstStyle/>
          <a:p>
            <a:r>
              <a:rPr lang="en-US" sz="2400" dirty="0">
                <a:latin typeface="+mj-lt"/>
              </a:rPr>
              <a:t>Comment on HW 29   -- Analysis of special case of linearized sound wave equations </a:t>
            </a:r>
          </a:p>
        </p:txBody>
      </p:sp>
      <p:graphicFrame>
        <p:nvGraphicFramePr>
          <p:cNvPr id="6" name="Object 5">
            <a:extLst>
              <a:ext uri="{FF2B5EF4-FFF2-40B4-BE49-F238E27FC236}">
                <a16:creationId xmlns:a16="http://schemas.microsoft.com/office/drawing/2014/main" id="{4AAD1A43-5892-1DEA-0E2C-2259D6E9E63A}"/>
              </a:ext>
            </a:extLst>
          </p:cNvPr>
          <p:cNvGraphicFramePr>
            <a:graphicFrameLocks noChangeAspect="1"/>
          </p:cNvGraphicFramePr>
          <p:nvPr>
            <p:extLst>
              <p:ext uri="{D42A27DB-BD31-4B8C-83A1-F6EECF244321}">
                <p14:modId xmlns:p14="http://schemas.microsoft.com/office/powerpoint/2010/main" val="1523099382"/>
              </p:ext>
            </p:extLst>
          </p:nvPr>
        </p:nvGraphicFramePr>
        <p:xfrm>
          <a:off x="304800" y="1128286"/>
          <a:ext cx="7115175" cy="5067300"/>
        </p:xfrm>
        <a:graphic>
          <a:graphicData uri="http://schemas.openxmlformats.org/presentationml/2006/ole">
            <mc:AlternateContent xmlns:mc="http://schemas.openxmlformats.org/markup-compatibility/2006">
              <mc:Choice xmlns:v="urn:schemas-microsoft-com:vml" Requires="v">
                <p:oleObj name="Equation" r:id="rId2" imgW="6108480" imgH="4356000" progId="Equation.DSMT4">
                  <p:embed/>
                </p:oleObj>
              </mc:Choice>
              <mc:Fallback>
                <p:oleObj name="Equation" r:id="rId2" imgW="6108480" imgH="4356000" progId="Equation.DSMT4">
                  <p:embed/>
                  <p:pic>
                    <p:nvPicPr>
                      <p:cNvPr id="10" name="Object 9"/>
                      <p:cNvPicPr/>
                      <p:nvPr/>
                    </p:nvPicPr>
                    <p:blipFill>
                      <a:blip r:embed="rId3"/>
                      <a:stretch>
                        <a:fillRect/>
                      </a:stretch>
                    </p:blipFill>
                    <p:spPr>
                      <a:xfrm>
                        <a:off x="304800" y="1128286"/>
                        <a:ext cx="7115175" cy="5067300"/>
                      </a:xfrm>
                      <a:prstGeom prst="rect">
                        <a:avLst/>
                      </a:prstGeom>
                    </p:spPr>
                  </p:pic>
                </p:oleObj>
              </mc:Fallback>
            </mc:AlternateContent>
          </a:graphicData>
        </a:graphic>
      </p:graphicFrame>
    </p:spTree>
    <p:extLst>
      <p:ext uri="{BB962C8B-B14F-4D97-AF65-F5344CB8AC3E}">
        <p14:creationId xmlns:p14="http://schemas.microsoft.com/office/powerpoint/2010/main" val="104592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BC104-BADC-D1FA-5FAE-9F013DCC4CA6}"/>
              </a:ext>
            </a:extLst>
          </p:cNvPr>
          <p:cNvSpPr>
            <a:spLocks noGrp="1"/>
          </p:cNvSpPr>
          <p:nvPr>
            <p:ph type="dt" sz="half" idx="10"/>
          </p:nvPr>
        </p:nvSpPr>
        <p:spPr/>
        <p:txBody>
          <a:bodyPr/>
          <a:lstStyle/>
          <a:p>
            <a:r>
              <a:rPr lang="en-US"/>
              <a:t>11/18/2024</a:t>
            </a:r>
            <a:endParaRPr lang="en-US" dirty="0"/>
          </a:p>
        </p:txBody>
      </p:sp>
      <p:sp>
        <p:nvSpPr>
          <p:cNvPr id="3" name="Footer Placeholder 2">
            <a:extLst>
              <a:ext uri="{FF2B5EF4-FFF2-40B4-BE49-F238E27FC236}">
                <a16:creationId xmlns:a16="http://schemas.microsoft.com/office/drawing/2014/main" id="{47B1D0F4-5845-9E80-24AC-0A3452432E06}"/>
              </a:ext>
            </a:extLst>
          </p:cNvPr>
          <p:cNvSpPr>
            <a:spLocks noGrp="1"/>
          </p:cNvSpPr>
          <p:nvPr>
            <p:ph type="ftr" sz="quarter" idx="11"/>
          </p:nvPr>
        </p:nvSpPr>
        <p:spPr/>
        <p:txBody>
          <a:bodyPr/>
          <a:lstStyle/>
          <a:p>
            <a:r>
              <a:rPr lang="en-US"/>
              <a:t>PHY 711  Fall 2024 -- Lecture 36</a:t>
            </a:r>
            <a:endParaRPr lang="en-US" dirty="0"/>
          </a:p>
        </p:txBody>
      </p:sp>
      <p:sp>
        <p:nvSpPr>
          <p:cNvPr id="4" name="Slide Number Placeholder 3">
            <a:extLst>
              <a:ext uri="{FF2B5EF4-FFF2-40B4-BE49-F238E27FC236}">
                <a16:creationId xmlns:a16="http://schemas.microsoft.com/office/drawing/2014/main" id="{80ECE149-FD18-0F94-49C2-6128349C1CE7}"/>
              </a:ext>
            </a:extLst>
          </p:cNvPr>
          <p:cNvSpPr>
            <a:spLocks noGrp="1"/>
          </p:cNvSpPr>
          <p:nvPr>
            <p:ph type="sldNum" sz="quarter" idx="12"/>
          </p:nvPr>
        </p:nvSpPr>
        <p:spPr/>
        <p:txBody>
          <a:bodyPr/>
          <a:lstStyle/>
          <a:p>
            <a:fld id="{CE368B07-CEBF-4C80-90AF-53B34FA04CF3}" type="slidenum">
              <a:rPr lang="en-US" smtClean="0"/>
              <a:pPr/>
              <a:t>3</a:t>
            </a:fld>
            <a:endParaRPr lang="en-US" dirty="0"/>
          </a:p>
        </p:txBody>
      </p:sp>
      <p:sp>
        <p:nvSpPr>
          <p:cNvPr id="5" name="TextBox 4">
            <a:extLst>
              <a:ext uri="{FF2B5EF4-FFF2-40B4-BE49-F238E27FC236}">
                <a16:creationId xmlns:a16="http://schemas.microsoft.com/office/drawing/2014/main" id="{ED981620-05D6-2731-87C3-0B94EBA337A5}"/>
              </a:ext>
            </a:extLst>
          </p:cNvPr>
          <p:cNvSpPr txBox="1"/>
          <p:nvPr/>
        </p:nvSpPr>
        <p:spPr>
          <a:xfrm>
            <a:off x="457200" y="685800"/>
            <a:ext cx="8077200" cy="461665"/>
          </a:xfrm>
          <a:prstGeom prst="rect">
            <a:avLst/>
          </a:prstGeom>
          <a:noFill/>
        </p:spPr>
        <p:txBody>
          <a:bodyPr wrap="square" rtlCol="0">
            <a:spAutoFit/>
          </a:bodyPr>
          <a:lstStyle/>
          <a:p>
            <a:r>
              <a:rPr lang="en-US" sz="2400" dirty="0">
                <a:latin typeface="+mj-lt"/>
              </a:rPr>
              <a:t>Comment on outstanding homework.</a:t>
            </a:r>
          </a:p>
        </p:txBody>
      </p:sp>
    </p:spTree>
    <p:extLst>
      <p:ext uri="{BB962C8B-B14F-4D97-AF65-F5344CB8AC3E}">
        <p14:creationId xmlns:p14="http://schemas.microsoft.com/office/powerpoint/2010/main" val="402191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p:cNvSpPr txBox="1"/>
          <p:nvPr/>
        </p:nvSpPr>
        <p:spPr>
          <a:xfrm>
            <a:off x="457200" y="224457"/>
            <a:ext cx="7620000" cy="461665"/>
          </a:xfrm>
          <a:prstGeom prst="rect">
            <a:avLst/>
          </a:prstGeom>
          <a:noFill/>
        </p:spPr>
        <p:txBody>
          <a:bodyPr wrap="square" rtlCol="0">
            <a:spAutoFit/>
          </a:bodyPr>
          <a:lstStyle/>
          <a:p>
            <a:r>
              <a:rPr lang="en-US" sz="2400" dirty="0">
                <a:latin typeface="+mj-lt"/>
              </a:rPr>
              <a:t>Equations for motion of non-viscous fluid --</a:t>
            </a:r>
          </a:p>
        </p:txBody>
      </p:sp>
      <p:graphicFrame>
        <p:nvGraphicFramePr>
          <p:cNvPr id="8" name="Object 7"/>
          <p:cNvGraphicFramePr>
            <a:graphicFrameLocks noChangeAspect="1"/>
          </p:cNvGraphicFramePr>
          <p:nvPr>
            <p:extLst>
              <p:ext uri="{D42A27DB-BD31-4B8C-83A1-F6EECF244321}">
                <p14:modId xmlns:p14="http://schemas.microsoft.com/office/powerpoint/2010/main" val="2078144743"/>
              </p:ext>
            </p:extLst>
          </p:nvPr>
        </p:nvGraphicFramePr>
        <p:xfrm>
          <a:off x="583406" y="846783"/>
          <a:ext cx="7367588" cy="2395538"/>
        </p:xfrm>
        <a:graphic>
          <a:graphicData uri="http://schemas.openxmlformats.org/presentationml/2006/ole">
            <mc:AlternateContent xmlns:mc="http://schemas.openxmlformats.org/markup-compatibility/2006">
              <mc:Choice xmlns:v="urn:schemas-microsoft-com:vml" Requires="v">
                <p:oleObj name="Equation" r:id="rId3" imgW="5740200" imgH="1866600" progId="Equation.DSMT4">
                  <p:embed/>
                </p:oleObj>
              </mc:Choice>
              <mc:Fallback>
                <p:oleObj name="Equation" r:id="rId3" imgW="5740200" imgH="1866600" progId="Equation.DSMT4">
                  <p:embed/>
                  <p:pic>
                    <p:nvPicPr>
                      <p:cNvPr id="0" name=""/>
                      <p:cNvPicPr/>
                      <p:nvPr/>
                    </p:nvPicPr>
                    <p:blipFill>
                      <a:blip r:embed="rId4"/>
                      <a:stretch>
                        <a:fillRect/>
                      </a:stretch>
                    </p:blipFill>
                    <p:spPr>
                      <a:xfrm>
                        <a:off x="583406" y="846783"/>
                        <a:ext cx="7367588" cy="23955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31037037"/>
              </p:ext>
            </p:extLst>
          </p:nvPr>
        </p:nvGraphicFramePr>
        <p:xfrm>
          <a:off x="1288354" y="3500759"/>
          <a:ext cx="5504558" cy="1024571"/>
        </p:xfrm>
        <a:graphic>
          <a:graphicData uri="http://schemas.openxmlformats.org/presentationml/2006/ole">
            <mc:AlternateContent xmlns:mc="http://schemas.openxmlformats.org/markup-compatibility/2006">
              <mc:Choice xmlns:v="urn:schemas-microsoft-com:vml" Requires="v">
                <p:oleObj name="Equation" r:id="rId5" imgW="3479760" imgH="647640" progId="Equation.DSMT4">
                  <p:embed/>
                </p:oleObj>
              </mc:Choice>
              <mc:Fallback>
                <p:oleObj name="Equation" r:id="rId5" imgW="3479760" imgH="647640" progId="Equation.DSMT4">
                  <p:embed/>
                  <p:pic>
                    <p:nvPicPr>
                      <p:cNvPr id="0" name=""/>
                      <p:cNvPicPr/>
                      <p:nvPr/>
                    </p:nvPicPr>
                    <p:blipFill>
                      <a:blip r:embed="rId6"/>
                      <a:stretch>
                        <a:fillRect/>
                      </a:stretch>
                    </p:blipFill>
                    <p:spPr>
                      <a:xfrm>
                        <a:off x="1288354" y="3500759"/>
                        <a:ext cx="5504558" cy="1024571"/>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38425125"/>
              </p:ext>
            </p:extLst>
          </p:nvPr>
        </p:nvGraphicFramePr>
        <p:xfrm>
          <a:off x="1335855" y="4879666"/>
          <a:ext cx="5259388" cy="1443037"/>
        </p:xfrm>
        <a:graphic>
          <a:graphicData uri="http://schemas.openxmlformats.org/presentationml/2006/ole">
            <mc:AlternateContent xmlns:mc="http://schemas.openxmlformats.org/markup-compatibility/2006">
              <mc:Choice xmlns:v="urn:schemas-microsoft-com:vml" Requires="v">
                <p:oleObj name="Equation" r:id="rId7" imgW="3848040" imgH="1054080" progId="Equation.DSMT4">
                  <p:embed/>
                </p:oleObj>
              </mc:Choice>
              <mc:Fallback>
                <p:oleObj name="Equation" r:id="rId7" imgW="3848040" imgH="1054080" progId="Equation.DSMT4">
                  <p:embed/>
                  <p:pic>
                    <p:nvPicPr>
                      <p:cNvPr id="0" name=""/>
                      <p:cNvPicPr/>
                      <p:nvPr/>
                    </p:nvPicPr>
                    <p:blipFill>
                      <a:blip r:embed="rId8"/>
                      <a:stretch>
                        <a:fillRect/>
                      </a:stretch>
                    </p:blipFill>
                    <p:spPr>
                      <a:xfrm>
                        <a:off x="1335855" y="4879666"/>
                        <a:ext cx="5259388" cy="1443037"/>
                      </a:xfrm>
                      <a:prstGeom prst="rect">
                        <a:avLst/>
                      </a:prstGeom>
                    </p:spPr>
                  </p:pic>
                </p:oleObj>
              </mc:Fallback>
            </mc:AlternateContent>
          </a:graphicData>
        </a:graphic>
      </p:graphicFrame>
    </p:spTree>
    <p:extLst>
      <p:ext uri="{BB962C8B-B14F-4D97-AF65-F5344CB8AC3E}">
        <p14:creationId xmlns:p14="http://schemas.microsoft.com/office/powerpoint/2010/main" val="74575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5791200" y="548640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5867400" y="4800600"/>
            <a:ext cx="2041688" cy="838200"/>
          </a:xfrm>
          <a:prstGeom prst="cube">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Now consider the 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79501930"/>
              </p:ext>
            </p:extLst>
          </p:nvPr>
        </p:nvGraphicFramePr>
        <p:xfrm>
          <a:off x="1389063" y="1066800"/>
          <a:ext cx="4197350" cy="1887538"/>
        </p:xfrm>
        <a:graphic>
          <a:graphicData uri="http://schemas.openxmlformats.org/presentationml/2006/ole">
            <mc:AlternateContent xmlns:mc="http://schemas.openxmlformats.org/markup-compatibility/2006">
              <mc:Choice xmlns:v="urn:schemas-microsoft-com:vml" Requires="v">
                <p:oleObj name="Equation" r:id="rId3" imgW="2400120" imgH="1079280" progId="Equation.DSMT4">
                  <p:embed/>
                </p:oleObj>
              </mc:Choice>
              <mc:Fallback>
                <p:oleObj name="Equation" r:id="rId3" imgW="2400120" imgH="1079280" progId="Equation.DSMT4">
                  <p:embed/>
                  <p:pic>
                    <p:nvPicPr>
                      <p:cNvPr id="0" name=""/>
                      <p:cNvPicPr/>
                      <p:nvPr/>
                    </p:nvPicPr>
                    <p:blipFill>
                      <a:blip r:embed="rId4"/>
                      <a:stretch>
                        <a:fillRect/>
                      </a:stretch>
                    </p:blipFill>
                    <p:spPr>
                      <a:xfrm>
                        <a:off x="1389063" y="1066800"/>
                        <a:ext cx="4197350" cy="18875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7458321"/>
              </p:ext>
            </p:extLst>
          </p:nvPr>
        </p:nvGraphicFramePr>
        <p:xfrm>
          <a:off x="1344927" y="4245436"/>
          <a:ext cx="3777551" cy="1402556"/>
        </p:xfrm>
        <a:graphic>
          <a:graphicData uri="http://schemas.openxmlformats.org/presentationml/2006/ole">
            <mc:AlternateContent xmlns:mc="http://schemas.openxmlformats.org/markup-compatibility/2006">
              <mc:Choice xmlns:v="urn:schemas-microsoft-com:vml" Requires="v">
                <p:oleObj name="Equation" r:id="rId5" imgW="2565360" imgH="952200" progId="Equation.DSMT4">
                  <p:embed/>
                </p:oleObj>
              </mc:Choice>
              <mc:Fallback>
                <p:oleObj name="Equation" r:id="rId5" imgW="2565360" imgH="952200" progId="Equation.DSMT4">
                  <p:embed/>
                  <p:pic>
                    <p:nvPicPr>
                      <p:cNvPr id="0" name=""/>
                      <p:cNvPicPr/>
                      <p:nvPr/>
                    </p:nvPicPr>
                    <p:blipFill>
                      <a:blip r:embed="rId6"/>
                      <a:stretch>
                        <a:fillRect/>
                      </a:stretch>
                    </p:blipFill>
                    <p:spPr>
                      <a:xfrm>
                        <a:off x="1344927" y="4245436"/>
                        <a:ext cx="3777551" cy="1402556"/>
                      </a:xfrm>
                      <a:prstGeom prst="rect">
                        <a:avLst/>
                      </a:prstGeom>
                    </p:spPr>
                  </p:pic>
                </p:oleObj>
              </mc:Fallback>
            </mc:AlternateContent>
          </a:graphicData>
        </a:graphic>
      </p:graphicFrame>
      <p:sp>
        <p:nvSpPr>
          <p:cNvPr id="8" name="Cube 7"/>
          <p:cNvSpPr/>
          <p:nvPr/>
        </p:nvSpPr>
        <p:spPr>
          <a:xfrm>
            <a:off x="5822623" y="472079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198177" y="4596936"/>
            <a:ext cx="436338" cy="400110"/>
          </a:xfrm>
          <a:prstGeom prst="rect">
            <a:avLst/>
          </a:prstGeom>
        </p:spPr>
        <p:txBody>
          <a:bodyPr wrap="none">
            <a:spAutoFit/>
          </a:bodyPr>
          <a:lstStyle/>
          <a:p>
            <a:r>
              <a:rPr lang="en-US" sz="2000" b="1" i="1" dirty="0" err="1">
                <a:solidFill>
                  <a:srgbClr val="0070C0"/>
                </a:solidFill>
              </a:rPr>
              <a:t>F</a:t>
            </a:r>
            <a:r>
              <a:rPr lang="en-US" sz="2000" b="1" i="1" baseline="-25000" dirty="0" err="1">
                <a:solidFill>
                  <a:srgbClr val="0070C0"/>
                </a:solidFill>
              </a:rPr>
              <a:t>x</a:t>
            </a:r>
            <a:endParaRPr lang="en-US" sz="2000" b="1" i="1" baseline="-25000" dirty="0">
              <a:solidFill>
                <a:srgbClr val="0070C0"/>
              </a:solidFill>
            </a:endParaRPr>
          </a:p>
        </p:txBody>
      </p:sp>
      <p:sp>
        <p:nvSpPr>
          <p:cNvPr id="12" name="Right Arrow 11"/>
          <p:cNvSpPr/>
          <p:nvPr/>
        </p:nvSpPr>
        <p:spPr>
          <a:xfrm>
            <a:off x="7772400" y="4714505"/>
            <a:ext cx="425777" cy="23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019800" y="5943600"/>
            <a:ext cx="11430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51571" y="5712767"/>
            <a:ext cx="517688" cy="461665"/>
          </a:xfrm>
          <a:prstGeom prst="rect">
            <a:avLst/>
          </a:prstGeom>
          <a:noFill/>
        </p:spPr>
        <p:txBody>
          <a:bodyPr wrap="square" rtlCol="0">
            <a:spAutoFit/>
          </a:bodyPr>
          <a:lstStyle/>
          <a:p>
            <a:r>
              <a:rPr lang="en-US" sz="2400" i="1" dirty="0">
                <a:latin typeface="+mj-lt"/>
              </a:rPr>
              <a:t>x</a:t>
            </a:r>
          </a:p>
        </p:txBody>
      </p:sp>
      <p:cxnSp>
        <p:nvCxnSpPr>
          <p:cNvPr id="18" name="Straight Arrow Connector 17"/>
          <p:cNvCxnSpPr/>
          <p:nvPr/>
        </p:nvCxnSpPr>
        <p:spPr>
          <a:xfrm flipV="1">
            <a:off x="5586413" y="4946714"/>
            <a:ext cx="0" cy="7660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1124" y="5098908"/>
            <a:ext cx="517688" cy="461665"/>
          </a:xfrm>
          <a:prstGeom prst="rect">
            <a:avLst/>
          </a:prstGeom>
          <a:noFill/>
        </p:spPr>
        <p:txBody>
          <a:bodyPr wrap="square" rtlCol="0">
            <a:spAutoFit/>
          </a:bodyPr>
          <a:lstStyle/>
          <a:p>
            <a:r>
              <a:rPr lang="en-US" sz="2400" i="1" dirty="0">
                <a:latin typeface="+mj-lt"/>
              </a:rPr>
              <a:t>y</a:t>
            </a:r>
          </a:p>
        </p:txBody>
      </p:sp>
      <p:sp>
        <p:nvSpPr>
          <p:cNvPr id="22" name="TextBox 21"/>
          <p:cNvSpPr txBox="1"/>
          <p:nvPr/>
        </p:nvSpPr>
        <p:spPr>
          <a:xfrm>
            <a:off x="6511296" y="4557848"/>
            <a:ext cx="762000" cy="461665"/>
          </a:xfrm>
          <a:prstGeom prst="rect">
            <a:avLst/>
          </a:prstGeom>
          <a:noFill/>
        </p:spPr>
        <p:txBody>
          <a:bodyPr wrap="square" rtlCol="0">
            <a:spAutoFit/>
          </a:bodyPr>
          <a:lstStyle/>
          <a:p>
            <a:r>
              <a:rPr lang="en-US" sz="2400" i="1" dirty="0">
                <a:latin typeface="+mj-lt"/>
              </a:rPr>
              <a:t>A</a:t>
            </a:r>
          </a:p>
        </p:txBody>
      </p:sp>
      <p:cxnSp>
        <p:nvCxnSpPr>
          <p:cNvPr id="23" name="Straight Arrow Connector 22"/>
          <p:cNvCxnSpPr/>
          <p:nvPr/>
        </p:nvCxnSpPr>
        <p:spPr>
          <a:xfrm>
            <a:off x="5867400" y="5022721"/>
            <a:ext cx="533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67400" y="5175121"/>
            <a:ext cx="381000" cy="190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5410200"/>
            <a:ext cx="2667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46105" y="5030577"/>
            <a:ext cx="903171" cy="461665"/>
          </a:xfrm>
          <a:prstGeom prst="rect">
            <a:avLst/>
          </a:prstGeom>
          <a:noFill/>
        </p:spPr>
        <p:txBody>
          <a:bodyPr wrap="square" rtlCol="0">
            <a:spAutoFit/>
          </a:bodyPr>
          <a:lstStyle/>
          <a:p>
            <a:r>
              <a:rPr lang="en-US" sz="2400" i="1" dirty="0" err="1">
                <a:latin typeface="+mj-lt"/>
              </a:rPr>
              <a:t>v</a:t>
            </a:r>
            <a:r>
              <a:rPr lang="en-US" sz="2400" i="1" baseline="-25000" dirty="0" err="1">
                <a:latin typeface="+mj-lt"/>
              </a:rPr>
              <a:t>x</a:t>
            </a:r>
            <a:r>
              <a:rPr lang="en-US" sz="2400" i="1" dirty="0">
                <a:latin typeface="+mj-lt"/>
              </a:rPr>
              <a:t>(y)</a:t>
            </a:r>
          </a:p>
        </p:txBody>
      </p:sp>
      <p:sp>
        <p:nvSpPr>
          <p:cNvPr id="10" name="TextBox 9">
            <a:extLst>
              <a:ext uri="{FF2B5EF4-FFF2-40B4-BE49-F238E27FC236}">
                <a16:creationId xmlns:a16="http://schemas.microsoft.com/office/drawing/2014/main" id="{83E16761-A6C0-4AA3-937E-85206433145F}"/>
              </a:ext>
            </a:extLst>
          </p:cNvPr>
          <p:cNvSpPr txBox="1"/>
          <p:nvPr/>
        </p:nvSpPr>
        <p:spPr>
          <a:xfrm>
            <a:off x="1295399" y="3592079"/>
            <a:ext cx="6373852" cy="461665"/>
          </a:xfrm>
          <a:prstGeom prst="rect">
            <a:avLst/>
          </a:prstGeom>
          <a:noFill/>
        </p:spPr>
        <p:txBody>
          <a:bodyPr wrap="square" rtlCol="0">
            <a:spAutoFit/>
          </a:bodyPr>
          <a:lstStyle/>
          <a:p>
            <a:r>
              <a:rPr lang="en-US" sz="2400" dirty="0">
                <a:latin typeface="+mj-lt"/>
              </a:rPr>
              <a:t>As an example of a viscous effect, consider --</a:t>
            </a:r>
          </a:p>
        </p:txBody>
      </p:sp>
      <p:sp>
        <p:nvSpPr>
          <p:cNvPr id="13" name="Arrow: Up 12">
            <a:extLst>
              <a:ext uri="{FF2B5EF4-FFF2-40B4-BE49-F238E27FC236}">
                <a16:creationId xmlns:a16="http://schemas.microsoft.com/office/drawing/2014/main" id="{A9729E89-2B15-4F6E-AC18-136BD3FFD888}"/>
              </a:ext>
            </a:extLst>
          </p:cNvPr>
          <p:cNvSpPr/>
          <p:nvPr/>
        </p:nvSpPr>
        <p:spPr>
          <a:xfrm>
            <a:off x="1894724" y="5368753"/>
            <a:ext cx="517674" cy="4709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DACA678-DB36-4645-9023-13A298C1C67D}"/>
              </a:ext>
            </a:extLst>
          </p:cNvPr>
          <p:cNvSpPr txBox="1"/>
          <p:nvPr/>
        </p:nvSpPr>
        <p:spPr>
          <a:xfrm>
            <a:off x="844494" y="5842977"/>
            <a:ext cx="3777546" cy="400110"/>
          </a:xfrm>
          <a:prstGeom prst="rect">
            <a:avLst/>
          </a:prstGeom>
          <a:noFill/>
        </p:spPr>
        <p:txBody>
          <a:bodyPr wrap="square" rtlCol="0">
            <a:spAutoFit/>
          </a:bodyPr>
          <a:lstStyle/>
          <a:p>
            <a:r>
              <a:rPr lang="en-US" sz="2000" dirty="0">
                <a:latin typeface="+mj-lt"/>
              </a:rPr>
              <a:t>material dependent parameter</a:t>
            </a:r>
          </a:p>
        </p:txBody>
      </p:sp>
    </p:spTree>
    <p:extLst>
      <p:ext uri="{BB962C8B-B14F-4D97-AF65-F5344CB8AC3E}">
        <p14:creationId xmlns:p14="http://schemas.microsoft.com/office/powerpoint/2010/main" val="160719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04964378"/>
              </p:ext>
            </p:extLst>
          </p:nvPr>
        </p:nvGraphicFramePr>
        <p:xfrm>
          <a:off x="457200" y="762000"/>
          <a:ext cx="7543800" cy="2514600"/>
        </p:xfrm>
        <a:graphic>
          <a:graphicData uri="http://schemas.openxmlformats.org/presentationml/2006/ole">
            <mc:AlternateContent xmlns:mc="http://schemas.openxmlformats.org/markup-compatibility/2006">
              <mc:Choice xmlns:v="urn:schemas-microsoft-com:vml" Requires="v">
                <p:oleObj name="Equation" r:id="rId3" imgW="6210000" imgH="2070000" progId="Equation.DSMT4">
                  <p:embed/>
                </p:oleObj>
              </mc:Choice>
              <mc:Fallback>
                <p:oleObj name="Equation" r:id="rId3" imgW="6210000" imgH="2070000" progId="Equation.DSMT4">
                  <p:embed/>
                  <p:pic>
                    <p:nvPicPr>
                      <p:cNvPr id="0" name=""/>
                      <p:cNvPicPr/>
                      <p:nvPr/>
                    </p:nvPicPr>
                    <p:blipFill>
                      <a:blip r:embed="rId4"/>
                      <a:stretch>
                        <a:fillRect/>
                      </a:stretch>
                    </p:blipFill>
                    <p:spPr>
                      <a:xfrm>
                        <a:off x="457200" y="762000"/>
                        <a:ext cx="7543800" cy="2514600"/>
                      </a:xfrm>
                      <a:prstGeom prst="rect">
                        <a:avLst/>
                      </a:prstGeom>
                    </p:spPr>
                  </p:pic>
                </p:oleObj>
              </mc:Fallback>
            </mc:AlternateContent>
          </a:graphicData>
        </a:graphic>
      </p:graphicFrame>
      <p:sp>
        <p:nvSpPr>
          <p:cNvPr id="7" name="TextBox 6"/>
          <p:cNvSpPr txBox="1"/>
          <p:nvPr/>
        </p:nvSpPr>
        <p:spPr>
          <a:xfrm>
            <a:off x="1143000" y="3810000"/>
            <a:ext cx="2819400" cy="461665"/>
          </a:xfrm>
          <a:prstGeom prst="rect">
            <a:avLst/>
          </a:prstGeom>
          <a:noFill/>
        </p:spPr>
        <p:txBody>
          <a:bodyPr wrap="square" rtlCol="0">
            <a:spAutoFit/>
          </a:bodyPr>
          <a:lstStyle/>
          <a:p>
            <a:r>
              <a:rPr lang="en-US" sz="2400" dirty="0">
                <a:latin typeface="+mj-lt"/>
              </a:rPr>
              <a:t>viscosity</a:t>
            </a:r>
          </a:p>
        </p:txBody>
      </p:sp>
      <p:sp>
        <p:nvSpPr>
          <p:cNvPr id="8" name="TextBox 7"/>
          <p:cNvSpPr txBox="1"/>
          <p:nvPr/>
        </p:nvSpPr>
        <p:spPr>
          <a:xfrm>
            <a:off x="4724400" y="3729335"/>
            <a:ext cx="4114800" cy="461665"/>
          </a:xfrm>
          <a:prstGeom prst="rect">
            <a:avLst/>
          </a:prstGeom>
          <a:noFill/>
        </p:spPr>
        <p:txBody>
          <a:bodyPr wrap="square" rtlCol="0">
            <a:spAutoFit/>
          </a:bodyPr>
          <a:lstStyle/>
          <a:p>
            <a:r>
              <a:rPr lang="en-US" sz="2400" dirty="0">
                <a:latin typeface="+mj-lt"/>
              </a:rPr>
              <a:t>bulk (or </a:t>
            </a:r>
            <a:r>
              <a:rPr lang="en-US" sz="2400" dirty="0" err="1">
                <a:latin typeface="+mj-lt"/>
              </a:rPr>
              <a:t>dilational</a:t>
            </a:r>
            <a:r>
              <a:rPr lang="en-US" sz="2400" dirty="0">
                <a:latin typeface="+mj-lt"/>
              </a:rPr>
              <a:t>) viscosity</a:t>
            </a:r>
          </a:p>
        </p:txBody>
      </p:sp>
      <p:sp>
        <p:nvSpPr>
          <p:cNvPr id="9" name="Right Arrow 8"/>
          <p:cNvSpPr/>
          <p:nvPr/>
        </p:nvSpPr>
        <p:spPr>
          <a:xfrm rot="16403442">
            <a:off x="1389361" y="3404129"/>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403442">
            <a:off x="4742161" y="3208881"/>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123786931"/>
              </p:ext>
            </p:extLst>
          </p:nvPr>
        </p:nvGraphicFramePr>
        <p:xfrm>
          <a:off x="990600" y="4326531"/>
          <a:ext cx="6208713" cy="1920875"/>
        </p:xfrm>
        <a:graphic>
          <a:graphicData uri="http://schemas.openxmlformats.org/presentationml/2006/ole">
            <mc:AlternateContent xmlns:mc="http://schemas.openxmlformats.org/markup-compatibility/2006">
              <mc:Choice xmlns:v="urn:schemas-microsoft-com:vml" Requires="v">
                <p:oleObj name="Equation" r:id="rId5" imgW="4673520" imgH="1447560" progId="Equation.DSMT4">
                  <p:embed/>
                </p:oleObj>
              </mc:Choice>
              <mc:Fallback>
                <p:oleObj name="Equation" r:id="rId5" imgW="4673520" imgH="1447560" progId="Equation.DSMT4">
                  <p:embed/>
                  <p:pic>
                    <p:nvPicPr>
                      <p:cNvPr id="0" name=""/>
                      <p:cNvPicPr/>
                      <p:nvPr/>
                    </p:nvPicPr>
                    <p:blipFill>
                      <a:blip r:embed="rId6"/>
                      <a:stretch>
                        <a:fillRect/>
                      </a:stretch>
                    </p:blipFill>
                    <p:spPr>
                      <a:xfrm>
                        <a:off x="990600" y="4326531"/>
                        <a:ext cx="6208713" cy="1920875"/>
                      </a:xfrm>
                      <a:prstGeom prst="rect">
                        <a:avLst/>
                      </a:prstGeom>
                    </p:spPr>
                  </p:pic>
                </p:oleObj>
              </mc:Fallback>
            </mc:AlternateContent>
          </a:graphicData>
        </a:graphic>
      </p:graphicFrame>
    </p:spTree>
    <p:extLst>
      <p:ext uri="{BB962C8B-B14F-4D97-AF65-F5344CB8AC3E}">
        <p14:creationId xmlns:p14="http://schemas.microsoft.com/office/powerpoint/2010/main" val="3264494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0" y="4914"/>
            <a:ext cx="7696200" cy="461665"/>
          </a:xfrm>
          <a:prstGeom prst="rect">
            <a:avLst/>
          </a:prstGeom>
          <a:noFill/>
        </p:spPr>
        <p:txBody>
          <a:bodyPr wrap="square" rtlCol="0">
            <a:spAutoFit/>
          </a:bodyPr>
          <a:lstStyle/>
          <a:p>
            <a:r>
              <a:rPr lang="en-US" sz="2400" dirty="0">
                <a:latin typeface="+mj-lt"/>
              </a:rPr>
              <a:t>Effects of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3431052"/>
              </p:ext>
            </p:extLst>
          </p:nvPr>
        </p:nvGraphicFramePr>
        <p:xfrm>
          <a:off x="236538" y="482600"/>
          <a:ext cx="7908925" cy="5384800"/>
        </p:xfrm>
        <a:graphic>
          <a:graphicData uri="http://schemas.openxmlformats.org/presentationml/2006/ole">
            <mc:AlternateContent xmlns:mc="http://schemas.openxmlformats.org/markup-compatibility/2006">
              <mc:Choice xmlns:v="urn:schemas-microsoft-com:vml" Requires="v">
                <p:oleObj name="Equation" r:id="rId3" imgW="6235560" imgH="4254480" progId="Equation.DSMT4">
                  <p:embed/>
                </p:oleObj>
              </mc:Choice>
              <mc:Fallback>
                <p:oleObj name="Equation" r:id="rId3" imgW="6235560" imgH="4254480" progId="Equation.DSMT4">
                  <p:embed/>
                  <p:pic>
                    <p:nvPicPr>
                      <p:cNvPr id="0" name=""/>
                      <p:cNvPicPr/>
                      <p:nvPr/>
                    </p:nvPicPr>
                    <p:blipFill>
                      <a:blip r:embed="rId4"/>
                      <a:stretch>
                        <a:fillRect/>
                      </a:stretch>
                    </p:blipFill>
                    <p:spPr>
                      <a:xfrm>
                        <a:off x="236538" y="482600"/>
                        <a:ext cx="7908925" cy="5384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45156422"/>
              </p:ext>
            </p:extLst>
          </p:nvPr>
        </p:nvGraphicFramePr>
        <p:xfrm>
          <a:off x="304800" y="5334000"/>
          <a:ext cx="2478087" cy="1193800"/>
        </p:xfrm>
        <a:graphic>
          <a:graphicData uri="http://schemas.openxmlformats.org/presentationml/2006/ole">
            <mc:AlternateContent xmlns:mc="http://schemas.openxmlformats.org/markup-compatibility/2006">
              <mc:Choice xmlns:v="urn:schemas-microsoft-com:vml" Requires="v">
                <p:oleObj name="Equation" r:id="rId5" imgW="1866600" imgH="901440" progId="Equation.DSMT4">
                  <p:embed/>
                </p:oleObj>
              </mc:Choice>
              <mc:Fallback>
                <p:oleObj name="Equation" r:id="rId5" imgW="1866600" imgH="901440" progId="Equation.DSMT4">
                  <p:embed/>
                  <p:pic>
                    <p:nvPicPr>
                      <p:cNvPr id="0" name=""/>
                      <p:cNvPicPr/>
                      <p:nvPr/>
                    </p:nvPicPr>
                    <p:blipFill>
                      <a:blip r:embed="rId6"/>
                      <a:stretch>
                        <a:fillRect/>
                      </a:stretch>
                    </p:blipFill>
                    <p:spPr>
                      <a:xfrm>
                        <a:off x="304800" y="5334000"/>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2504817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04800" y="106005"/>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605428079"/>
              </p:ext>
            </p:extLst>
          </p:nvPr>
        </p:nvGraphicFramePr>
        <p:xfrm>
          <a:off x="762000" y="658813"/>
          <a:ext cx="6931025" cy="2541587"/>
        </p:xfrm>
        <a:graphic>
          <a:graphicData uri="http://schemas.openxmlformats.org/presentationml/2006/ole">
            <mc:AlternateContent xmlns:mc="http://schemas.openxmlformats.org/markup-compatibility/2006">
              <mc:Choice xmlns:v="urn:schemas-microsoft-com:vml" Requires="v">
                <p:oleObj name="Equation" r:id="rId3" imgW="5219640" imgH="1917360" progId="Equation.DSMT4">
                  <p:embed/>
                </p:oleObj>
              </mc:Choice>
              <mc:Fallback>
                <p:oleObj name="Equation" r:id="rId3" imgW="5219640" imgH="1917360" progId="Equation.DSMT4">
                  <p:embed/>
                  <p:pic>
                    <p:nvPicPr>
                      <p:cNvPr id="0" name=""/>
                      <p:cNvPicPr/>
                      <p:nvPr/>
                    </p:nvPicPr>
                    <p:blipFill>
                      <a:blip r:embed="rId4"/>
                      <a:stretch>
                        <a:fillRect/>
                      </a:stretch>
                    </p:blipFill>
                    <p:spPr>
                      <a:xfrm>
                        <a:off x="762000" y="658813"/>
                        <a:ext cx="6931025" cy="2541587"/>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165187"/>
              </p:ext>
            </p:extLst>
          </p:nvPr>
        </p:nvGraphicFramePr>
        <p:xfrm>
          <a:off x="1447798" y="4038599"/>
          <a:ext cx="6245226" cy="1828800"/>
        </p:xfrm>
        <a:graphic>
          <a:graphicData uri="http://schemas.openxmlformats.org/drawingml/2006/table">
            <a:tbl>
              <a:tblPr firstRow="1" bandRow="1">
                <a:tableStyleId>{5C22544A-7EE6-4342-B048-85BDC9FD1C3A}</a:tableStyleId>
              </a:tblPr>
              <a:tblGrid>
                <a:gridCol w="2209802">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01824">
                  <a:extLst>
                    <a:ext uri="{9D8B030D-6E8A-4147-A177-3AD203B41FA5}">
                      <a16:colId xmlns:a16="http://schemas.microsoft.com/office/drawing/2014/main" val="20002"/>
                    </a:ext>
                  </a:extLst>
                </a:gridCol>
              </a:tblGrid>
              <a:tr h="358239">
                <a:tc>
                  <a:txBody>
                    <a:bodyPr/>
                    <a:lstStyle/>
                    <a:p>
                      <a:pPr algn="ctr"/>
                      <a:r>
                        <a:rPr lang="en-US" dirty="0"/>
                        <a:t>Fluid</a:t>
                      </a:r>
                    </a:p>
                  </a:txBody>
                  <a:tcPr/>
                </a:tc>
                <a:tc>
                  <a:txBody>
                    <a:bodyPr/>
                    <a:lstStyle/>
                    <a:p>
                      <a:pPr algn="ctr"/>
                      <a:r>
                        <a:rPr lang="en-US" dirty="0">
                          <a:latin typeface="Symbol" panose="05050102010706020507" pitchFamily="18" charset="2"/>
                        </a:rPr>
                        <a:t>h/r</a:t>
                      </a:r>
                      <a:r>
                        <a:rPr lang="en-US" dirty="0"/>
                        <a:t> (m</a:t>
                      </a:r>
                      <a:r>
                        <a:rPr lang="en-US" baseline="30000" dirty="0"/>
                        <a:t>2</a:t>
                      </a:r>
                      <a:r>
                        <a:rPr lang="en-US" baseline="0" dirty="0"/>
                        <a:t>/s)</a:t>
                      </a:r>
                      <a:endParaRPr lang="en-US" dirty="0"/>
                    </a:p>
                  </a:txBody>
                  <a:tcPr/>
                </a:tc>
                <a:tc>
                  <a:txBody>
                    <a:bodyPr/>
                    <a:lstStyle/>
                    <a:p>
                      <a:pPr algn="ctr"/>
                      <a:r>
                        <a:rPr lang="en-US" dirty="0">
                          <a:latin typeface="Symbol" panose="05050102010706020507" pitchFamily="18" charset="2"/>
                        </a:rPr>
                        <a:t>h </a:t>
                      </a:r>
                      <a:r>
                        <a:rPr lang="en-US" dirty="0">
                          <a:latin typeface="+mn-lt"/>
                        </a:rPr>
                        <a:t>(Pa</a:t>
                      </a:r>
                      <a:r>
                        <a:rPr lang="en-US" baseline="0" dirty="0">
                          <a:latin typeface="+mn-lt"/>
                        </a:rPr>
                        <a:t> s</a:t>
                      </a:r>
                      <a:r>
                        <a:rPr lang="en-US" dirty="0">
                          <a:latin typeface="+mn-lt"/>
                        </a:rPr>
                        <a:t>)</a:t>
                      </a:r>
                    </a:p>
                  </a:txBody>
                  <a:tcPr/>
                </a:tc>
                <a:extLst>
                  <a:ext uri="{0D108BD9-81ED-4DB2-BD59-A6C34878D82A}">
                    <a16:rowId xmlns:a16="http://schemas.microsoft.com/office/drawing/2014/main" val="10000"/>
                  </a:ext>
                </a:extLst>
              </a:tr>
              <a:tr h="363214">
                <a:tc>
                  <a:txBody>
                    <a:bodyPr/>
                    <a:lstStyle/>
                    <a:p>
                      <a:r>
                        <a:rPr lang="en-US" dirty="0"/>
                        <a:t>Water</a:t>
                      </a:r>
                    </a:p>
                  </a:txBody>
                  <a:tcPr/>
                </a:tc>
                <a:tc>
                  <a:txBody>
                    <a:bodyPr/>
                    <a:lstStyle/>
                    <a:p>
                      <a:r>
                        <a:rPr lang="en-US" dirty="0"/>
                        <a:t>  1.00 x 10</a:t>
                      </a:r>
                      <a:r>
                        <a:rPr lang="en-US" baseline="30000" dirty="0"/>
                        <a:t>-6</a:t>
                      </a:r>
                      <a:endParaRPr lang="en-US" dirty="0"/>
                    </a:p>
                  </a:txBody>
                  <a:tcPr/>
                </a:tc>
                <a:tc>
                  <a:txBody>
                    <a:bodyPr/>
                    <a:lstStyle/>
                    <a:p>
                      <a:pPr algn="ctr"/>
                      <a:r>
                        <a:rPr lang="en-US" dirty="0"/>
                        <a:t>1 x 10</a:t>
                      </a:r>
                      <a:r>
                        <a:rPr lang="en-US" baseline="30000" dirty="0"/>
                        <a:t>-3</a:t>
                      </a:r>
                      <a:endParaRPr lang="en-US" dirty="0"/>
                    </a:p>
                  </a:txBody>
                  <a:tcPr/>
                </a:tc>
                <a:extLst>
                  <a:ext uri="{0D108BD9-81ED-4DB2-BD59-A6C34878D82A}">
                    <a16:rowId xmlns:a16="http://schemas.microsoft.com/office/drawing/2014/main" val="10001"/>
                  </a:ext>
                </a:extLst>
              </a:tr>
              <a:tr h="363214">
                <a:tc>
                  <a:txBody>
                    <a:bodyPr/>
                    <a:lstStyle/>
                    <a:p>
                      <a:r>
                        <a:rPr lang="en-US" dirty="0"/>
                        <a:t>Air</a:t>
                      </a:r>
                    </a:p>
                  </a:txBody>
                  <a:tcPr/>
                </a:tc>
                <a:tc>
                  <a:txBody>
                    <a:bodyPr/>
                    <a:lstStyle/>
                    <a:p>
                      <a:r>
                        <a:rPr lang="en-US" dirty="0"/>
                        <a:t>14.9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0.018 x 10</a:t>
                      </a:r>
                      <a:r>
                        <a:rPr lang="en-US" baseline="30000" dirty="0"/>
                        <a:t>-3</a:t>
                      </a:r>
                      <a:endParaRPr lang="en-US" dirty="0"/>
                    </a:p>
                  </a:txBody>
                  <a:tcPr/>
                </a:tc>
                <a:extLst>
                  <a:ext uri="{0D108BD9-81ED-4DB2-BD59-A6C34878D82A}">
                    <a16:rowId xmlns:a16="http://schemas.microsoft.com/office/drawing/2014/main" val="10002"/>
                  </a:ext>
                </a:extLst>
              </a:tr>
              <a:tr h="363214">
                <a:tc>
                  <a:txBody>
                    <a:bodyPr/>
                    <a:lstStyle/>
                    <a:p>
                      <a:r>
                        <a:rPr lang="en-US" dirty="0"/>
                        <a:t>Ethyl alcohol</a:t>
                      </a:r>
                    </a:p>
                  </a:txBody>
                  <a:tcPr/>
                </a:tc>
                <a:tc>
                  <a:txBody>
                    <a:bodyPr/>
                    <a:lstStyle/>
                    <a:p>
                      <a:r>
                        <a:rPr lang="en-US" dirty="0"/>
                        <a:t>  1.52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 x 10</a:t>
                      </a:r>
                      <a:r>
                        <a:rPr lang="en-US" baseline="30000" dirty="0"/>
                        <a:t>-3</a:t>
                      </a:r>
                      <a:endParaRPr lang="en-US" dirty="0"/>
                    </a:p>
                  </a:txBody>
                  <a:tcPr/>
                </a:tc>
                <a:extLst>
                  <a:ext uri="{0D108BD9-81ED-4DB2-BD59-A6C34878D82A}">
                    <a16:rowId xmlns:a16="http://schemas.microsoft.com/office/drawing/2014/main" val="10003"/>
                  </a:ext>
                </a:extLst>
              </a:tr>
              <a:tr h="363214">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1490 x 10</a:t>
                      </a:r>
                      <a:r>
                        <a:rPr lang="en-US" baseline="30000" dirty="0"/>
                        <a:t>-3</a:t>
                      </a:r>
                      <a:endParaRPr lang="en-US" dirty="0"/>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250481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11/18/2024</a:t>
            </a:r>
            <a:endParaRPr lang="en-US" dirty="0"/>
          </a:p>
        </p:txBody>
      </p:sp>
      <p:sp>
        <p:nvSpPr>
          <p:cNvPr id="3" name="Footer Placeholder 2"/>
          <p:cNvSpPr>
            <a:spLocks noGrp="1"/>
          </p:cNvSpPr>
          <p:nvPr>
            <p:ph type="ftr" sz="quarter" idx="11"/>
          </p:nvPr>
        </p:nvSpPr>
        <p:spPr/>
        <p:txBody>
          <a:bodyPr/>
          <a:lstStyle/>
          <a:p>
            <a:r>
              <a:rPr lang="en-US"/>
              <a:t>PHY 711  Fall 2024 -- Lecture 36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228600" y="533400"/>
            <a:ext cx="8534400" cy="461665"/>
          </a:xfrm>
          <a:prstGeom prst="rect">
            <a:avLst/>
          </a:prstGeom>
          <a:noFill/>
        </p:spPr>
        <p:txBody>
          <a:bodyPr wrap="square" rtlCol="0">
            <a:spAutoFit/>
          </a:bodyPr>
          <a:lstStyle/>
          <a:p>
            <a:r>
              <a:rPr lang="en-US" sz="2400" dirty="0">
                <a:latin typeface="+mj-lt"/>
              </a:rPr>
              <a:t>More discussion of  viscous effects in incompressible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815656158"/>
              </p:ext>
            </p:extLst>
          </p:nvPr>
        </p:nvGraphicFramePr>
        <p:xfrm>
          <a:off x="196850" y="1166813"/>
          <a:ext cx="8689975" cy="1762125"/>
        </p:xfrm>
        <a:graphic>
          <a:graphicData uri="http://schemas.openxmlformats.org/presentationml/2006/ole">
            <mc:AlternateContent xmlns:mc="http://schemas.openxmlformats.org/markup-compatibility/2006">
              <mc:Choice xmlns:v="urn:schemas-microsoft-com:vml" Requires="v">
                <p:oleObj name="Equation" r:id="rId3" imgW="3390840" imgH="685800" progId="Equation.DSMT4">
                  <p:embed/>
                </p:oleObj>
              </mc:Choice>
              <mc:Fallback>
                <p:oleObj name="Equation" r:id="rId3" imgW="3390840" imgH="685800" progId="Equation.DSMT4">
                  <p:embed/>
                  <p:pic>
                    <p:nvPicPr>
                      <p:cNvPr id="0" name=""/>
                      <p:cNvPicPr>
                        <a:picLocks noChangeAspect="1" noChangeArrowheads="1"/>
                      </p:cNvPicPr>
                      <p:nvPr/>
                    </p:nvPicPr>
                    <p:blipFill>
                      <a:blip r:embed="rId4"/>
                      <a:srcRect/>
                      <a:stretch>
                        <a:fillRect/>
                      </a:stretch>
                    </p:blipFill>
                    <p:spPr bwMode="auto">
                      <a:xfrm>
                        <a:off x="196850" y="1166813"/>
                        <a:ext cx="8689975" cy="1762125"/>
                      </a:xfrm>
                      <a:prstGeom prst="rect">
                        <a:avLst/>
                      </a:prstGeom>
                      <a:noFill/>
                      <a:ln>
                        <a:noFill/>
                      </a:ln>
                    </p:spPr>
                  </p:pic>
                </p:oleObj>
              </mc:Fallback>
            </mc:AlternateContent>
          </a:graphicData>
        </a:graphic>
      </p:graphicFrame>
      <p:sp>
        <p:nvSpPr>
          <p:cNvPr id="7" name="TextBox 6"/>
          <p:cNvSpPr txBox="1"/>
          <p:nvPr/>
        </p:nvSpPr>
        <p:spPr>
          <a:xfrm>
            <a:off x="196850" y="3962400"/>
            <a:ext cx="8794750" cy="2308324"/>
          </a:xfrm>
          <a:prstGeom prst="rect">
            <a:avLst/>
          </a:prstGeom>
          <a:noFill/>
        </p:spPr>
        <p:txBody>
          <a:bodyPr wrap="square" rtlCol="0">
            <a:spAutoFit/>
          </a:bodyPr>
          <a:lstStyle/>
          <a:p>
            <a:r>
              <a:rPr lang="en-US" sz="2400" dirty="0">
                <a:latin typeface="+mj-lt"/>
              </a:rPr>
              <a:t>“Derivation”</a:t>
            </a:r>
          </a:p>
          <a:p>
            <a:pPr marL="457200" indent="-457200">
              <a:buFont typeface="+mj-lt"/>
              <a:buAutoNum type="arabicPeriod"/>
            </a:pPr>
            <a:r>
              <a:rPr lang="en-US" sz="2400" dirty="0">
                <a:latin typeface="+mj-lt"/>
              </a:rPr>
              <a:t>Consider the general effects of viscosity on fluid equations</a:t>
            </a:r>
          </a:p>
          <a:p>
            <a:pPr marL="457200" indent="-457200">
              <a:buFont typeface="+mj-lt"/>
              <a:buAutoNum type="arabicPeriod"/>
            </a:pPr>
            <a:r>
              <a:rPr lang="en-US" sz="2400" dirty="0">
                <a:latin typeface="+mj-lt"/>
              </a:rPr>
              <a:t>Solve the linearized equations for the case of steady-state flow of a sphere of radius R</a:t>
            </a:r>
          </a:p>
          <a:p>
            <a:pPr marL="457200" indent="-457200">
              <a:buFont typeface="+mj-lt"/>
              <a:buAutoNum type="arabicPeriod"/>
            </a:pPr>
            <a:r>
              <a:rPr lang="en-US" sz="2400" dirty="0">
                <a:latin typeface="+mj-lt"/>
              </a:rPr>
              <a:t>Infer the drag force needed to maintain the steady-state flow  </a:t>
            </a:r>
          </a:p>
          <a:p>
            <a:pPr marL="457200" indent="-457200">
              <a:buFont typeface="+mj-lt"/>
              <a:buAutoNum type="arabicPeriod"/>
            </a:pPr>
            <a:r>
              <a:rPr lang="en-US" sz="2400" dirty="0">
                <a:latin typeface="+mj-lt"/>
              </a:rPr>
              <a:t>Note that solution is special to the sphere geometry.</a:t>
            </a:r>
          </a:p>
        </p:txBody>
      </p:sp>
      <p:grpSp>
        <p:nvGrpSpPr>
          <p:cNvPr id="9" name="Group 8"/>
          <p:cNvGrpSpPr/>
          <p:nvPr/>
        </p:nvGrpSpPr>
        <p:grpSpPr>
          <a:xfrm>
            <a:off x="3200400" y="2514600"/>
            <a:ext cx="3429000" cy="1447800"/>
            <a:chOff x="3200400" y="2514600"/>
            <a:chExt cx="3429000" cy="1447800"/>
          </a:xfrm>
        </p:grpSpPr>
        <p:sp>
          <p:nvSpPr>
            <p:cNvPr id="15" name="Rectangle 14"/>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464804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26715</TotalTime>
  <Words>910</Words>
  <Application>Microsoft Office PowerPoint</Application>
  <PresentationFormat>On-screen Show (4:3)</PresentationFormat>
  <Paragraphs>188</Paragraphs>
  <Slides>26</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2"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1199</cp:revision>
  <cp:lastPrinted>2021-11-19T16:18:13Z</cp:lastPrinted>
  <dcterms:created xsi:type="dcterms:W3CDTF">2012-01-10T18:32:24Z</dcterms:created>
  <dcterms:modified xsi:type="dcterms:W3CDTF">2024-11-18T14:51:33Z</dcterms:modified>
</cp:coreProperties>
</file>