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6" r:id="rId2"/>
    <p:sldId id="441" r:id="rId3"/>
    <p:sldId id="354" r:id="rId4"/>
    <p:sldId id="442" r:id="rId5"/>
    <p:sldId id="399" r:id="rId6"/>
    <p:sldId id="400" r:id="rId7"/>
    <p:sldId id="404" r:id="rId8"/>
    <p:sldId id="403" r:id="rId9"/>
    <p:sldId id="408" r:id="rId10"/>
    <p:sldId id="405" r:id="rId11"/>
    <p:sldId id="439" r:id="rId12"/>
    <p:sldId id="440" r:id="rId13"/>
    <p:sldId id="414" r:id="rId14"/>
    <p:sldId id="411" r:id="rId15"/>
    <p:sldId id="406" r:id="rId16"/>
    <p:sldId id="415" r:id="rId17"/>
    <p:sldId id="413" r:id="rId18"/>
    <p:sldId id="410" r:id="rId19"/>
    <p:sldId id="416" r:id="rId20"/>
    <p:sldId id="417" r:id="rId21"/>
    <p:sldId id="418" r:id="rId22"/>
    <p:sldId id="419" r:id="rId23"/>
    <p:sldId id="422" r:id="rId24"/>
    <p:sldId id="423" r:id="rId25"/>
    <p:sldId id="424" r:id="rId26"/>
    <p:sldId id="425" r:id="rId27"/>
    <p:sldId id="426" r:id="rId28"/>
    <p:sldId id="427" r:id="rId29"/>
    <p:sldId id="428" r:id="rId30"/>
    <p:sldId id="407" r:id="rId31"/>
    <p:sldId id="443" r:id="rId32"/>
    <p:sldId id="420" r:id="rId33"/>
    <p:sldId id="412" r:id="rId34"/>
    <p:sldId id="429" r:id="rId35"/>
    <p:sldId id="430" r:id="rId36"/>
    <p:sldId id="431" r:id="rId37"/>
    <p:sldId id="432" r:id="rId38"/>
    <p:sldId id="436" r:id="rId39"/>
    <p:sldId id="433" r:id="rId40"/>
    <p:sldId id="434" r:id="rId41"/>
    <p:sldId id="435"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9" d="100"/>
          <a:sy n="79" d="100"/>
        </p:scale>
        <p:origin x="836" y="64"/>
      </p:cViewPr>
      <p:guideLst>
        <p:guide orient="horz" pos="2160"/>
        <p:guide pos="2880"/>
      </p:guideLst>
    </p:cSldViewPr>
  </p:slideViewPr>
  <p:notesTextViewPr>
    <p:cViewPr>
      <p:scale>
        <a:sx n="1" d="1"/>
        <a:sy n="1" d="1"/>
      </p:scale>
      <p:origin x="0" y="0"/>
    </p:cViewPr>
  </p:notesTextViewPr>
  <p:sorterViewPr>
    <p:cViewPr>
      <p:scale>
        <a:sx n="60" d="100"/>
        <a:sy n="60" d="100"/>
      </p:scale>
      <p:origin x="0" y="-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08:45:22.28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11/19/2024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11/19/2024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explore some of the concepts of continuum elasticity discussed in Chapter 13 of your textbook.   This is an old field and many overlapping notations.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66547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relationships between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02184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parameters to describe elasticity.</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14312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44234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Uniaxial case and Young’s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60938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a:t>
            </a:r>
            <a:r>
              <a:rPr lang="en-US" dirty="0"/>
              <a:t>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24720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between many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73322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Elemental values of bulk modulus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76734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19280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Poisson ratio also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79911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991200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4558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75386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involved with distortion.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130554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elastic work using the  Hooke’s law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1427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82316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time dependence of the elastic response in terms of Newton’s laws.   While these equations look like the analysis in hydrodynamics,  the stress tensor is quite different and nonlinear effects are more accurately ignored.</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25667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 of motion to linear order.</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76621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longitudinal and transverse wave motion in elastic media.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2326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longitudinal and transverse wave motion in elastic media.</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09660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and quantification of deformation in terms of continuous deviation u(r).</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55286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wave speeds in various media.</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456335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measured values of elasticity values for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837193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1504083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292240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381956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velocities in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977490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longitudinal and transverse waves.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323193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elasticity in solids.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807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2033269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stress coefficients for </a:t>
            </a:r>
            <a:r>
              <a:rPr lang="en-US"/>
              <a:t>some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dirty="0"/>
          </a:p>
        </p:txBody>
      </p:sp>
    </p:spTree>
    <p:extLst>
      <p:ext uri="{BB962C8B-B14F-4D97-AF65-F5344CB8AC3E}">
        <p14:creationId xmlns:p14="http://schemas.microsoft.com/office/powerpoint/2010/main" val="41819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continuous deformation and distinguishing it from rotational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4688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we are interested in physical deformations and not rotation.    The divergence of u  is related to the fractional volume change or fractional density change.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42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volumetric changes, there may be shape changes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98905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diagonal components of the strain tensor are related to angular deformations.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6798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Hooke’s law;   relating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850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36162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11/20/2024</a:t>
            </a:r>
            <a:endParaRPr lang="en-US" dirty="0"/>
          </a:p>
        </p:txBody>
      </p:sp>
      <p:sp>
        <p:nvSpPr>
          <p:cNvPr id="5" name="Footer Placeholder 4"/>
          <p:cNvSpPr>
            <a:spLocks noGrp="1"/>
          </p:cNvSpPr>
          <p:nvPr>
            <p:ph type="ftr" sz="quarter" idx="11"/>
          </p:nvPr>
        </p:nvSpPr>
        <p:spPr/>
        <p:txBody>
          <a:bodyPr/>
          <a:lstStyle/>
          <a:p>
            <a:r>
              <a:rPr lang="en-US"/>
              <a:t>PHY 711  Fall 2024 --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11/20/2024</a:t>
            </a:r>
            <a:endParaRPr lang="en-US" dirty="0"/>
          </a:p>
        </p:txBody>
      </p:sp>
      <p:sp>
        <p:nvSpPr>
          <p:cNvPr id="5" name="Footer Placeholder 4"/>
          <p:cNvSpPr>
            <a:spLocks noGrp="1"/>
          </p:cNvSpPr>
          <p:nvPr>
            <p:ph type="ftr" sz="quarter" idx="11"/>
          </p:nvPr>
        </p:nvSpPr>
        <p:spPr/>
        <p:txBody>
          <a:bodyPr/>
          <a:lstStyle/>
          <a:p>
            <a:r>
              <a:rPr lang="en-US"/>
              <a:t>PHY 711  Fall 2024 --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11/20/2024</a:t>
            </a:r>
            <a:endParaRPr lang="en-US" dirty="0"/>
          </a:p>
        </p:txBody>
      </p:sp>
      <p:sp>
        <p:nvSpPr>
          <p:cNvPr id="5" name="Footer Placeholder 4"/>
          <p:cNvSpPr>
            <a:spLocks noGrp="1"/>
          </p:cNvSpPr>
          <p:nvPr>
            <p:ph type="ftr" sz="quarter" idx="11"/>
          </p:nvPr>
        </p:nvSpPr>
        <p:spPr/>
        <p:txBody>
          <a:bodyPr/>
          <a:lstStyle/>
          <a:p>
            <a:r>
              <a:rPr lang="en-US"/>
              <a:t>PHY 711  Fall 2024 --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11/20/2024</a:t>
            </a:r>
            <a:endParaRPr lang="en-US" dirty="0"/>
          </a:p>
        </p:txBody>
      </p:sp>
      <p:sp>
        <p:nvSpPr>
          <p:cNvPr id="5" name="Footer Placeholder 4"/>
          <p:cNvSpPr>
            <a:spLocks noGrp="1"/>
          </p:cNvSpPr>
          <p:nvPr>
            <p:ph type="ftr" sz="quarter" idx="11"/>
          </p:nvPr>
        </p:nvSpPr>
        <p:spPr/>
        <p:txBody>
          <a:bodyPr/>
          <a:lstStyle/>
          <a:p>
            <a:r>
              <a:rPr lang="en-US"/>
              <a:t>PHY 711  Fall 2024 --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11/20/2024</a:t>
            </a:r>
            <a:endParaRPr lang="en-US" dirty="0"/>
          </a:p>
        </p:txBody>
      </p:sp>
      <p:sp>
        <p:nvSpPr>
          <p:cNvPr id="5" name="Footer Placeholder 4"/>
          <p:cNvSpPr>
            <a:spLocks noGrp="1"/>
          </p:cNvSpPr>
          <p:nvPr>
            <p:ph type="ftr" sz="quarter" idx="11"/>
          </p:nvPr>
        </p:nvSpPr>
        <p:spPr/>
        <p:txBody>
          <a:bodyPr/>
          <a:lstStyle/>
          <a:p>
            <a:r>
              <a:rPr lang="en-US"/>
              <a:t>PHY 711  Fall 2024 --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11/20/2024</a:t>
            </a:r>
            <a:endParaRPr lang="en-US" dirty="0"/>
          </a:p>
        </p:txBody>
      </p:sp>
      <p:sp>
        <p:nvSpPr>
          <p:cNvPr id="6" name="Footer Placeholder 5"/>
          <p:cNvSpPr>
            <a:spLocks noGrp="1"/>
          </p:cNvSpPr>
          <p:nvPr>
            <p:ph type="ftr" sz="quarter" idx="11"/>
          </p:nvPr>
        </p:nvSpPr>
        <p:spPr/>
        <p:txBody>
          <a:bodyPr/>
          <a:lstStyle/>
          <a:p>
            <a:r>
              <a:rPr lang="en-US"/>
              <a:t>PHY 711  Fall 2024 --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11/20/2024</a:t>
            </a:r>
            <a:endParaRPr lang="en-US" dirty="0"/>
          </a:p>
        </p:txBody>
      </p:sp>
      <p:sp>
        <p:nvSpPr>
          <p:cNvPr id="8" name="Footer Placeholder 7"/>
          <p:cNvSpPr>
            <a:spLocks noGrp="1"/>
          </p:cNvSpPr>
          <p:nvPr>
            <p:ph type="ftr" sz="quarter" idx="11"/>
          </p:nvPr>
        </p:nvSpPr>
        <p:spPr/>
        <p:txBody>
          <a:bodyPr/>
          <a:lstStyle/>
          <a:p>
            <a:r>
              <a:rPr lang="en-US"/>
              <a:t>PHY 711  Fall 2024 -- Lecture 37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11/20/2024</a:t>
            </a:r>
            <a:endParaRPr lang="en-US" dirty="0"/>
          </a:p>
        </p:txBody>
      </p:sp>
      <p:sp>
        <p:nvSpPr>
          <p:cNvPr id="4" name="Footer Placeholder 3"/>
          <p:cNvSpPr>
            <a:spLocks noGrp="1"/>
          </p:cNvSpPr>
          <p:nvPr>
            <p:ph type="ftr" sz="quarter" idx="11"/>
          </p:nvPr>
        </p:nvSpPr>
        <p:spPr/>
        <p:txBody>
          <a:bodyPr/>
          <a:lstStyle/>
          <a:p>
            <a:r>
              <a:rPr lang="en-US"/>
              <a:t>PHY 711  Fall 2024 -- Lecture 37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11/20/2024</a:t>
            </a:r>
            <a:endParaRPr lang="en-US" dirty="0"/>
          </a:p>
        </p:txBody>
      </p:sp>
      <p:sp>
        <p:nvSpPr>
          <p:cNvPr id="6" name="Footer Placeholder 5"/>
          <p:cNvSpPr>
            <a:spLocks noGrp="1"/>
          </p:cNvSpPr>
          <p:nvPr>
            <p:ph type="ftr" sz="quarter" idx="11"/>
          </p:nvPr>
        </p:nvSpPr>
        <p:spPr/>
        <p:txBody>
          <a:bodyPr/>
          <a:lstStyle/>
          <a:p>
            <a:r>
              <a:rPr lang="en-US"/>
              <a:t>PHY 711  Fall 2024 --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11/20/2024</a:t>
            </a:r>
            <a:endParaRPr lang="en-US" dirty="0"/>
          </a:p>
        </p:txBody>
      </p:sp>
      <p:sp>
        <p:nvSpPr>
          <p:cNvPr id="6" name="Footer Placeholder 5"/>
          <p:cNvSpPr>
            <a:spLocks noGrp="1"/>
          </p:cNvSpPr>
          <p:nvPr>
            <p:ph type="ftr" sz="quarter" idx="11"/>
          </p:nvPr>
        </p:nvSpPr>
        <p:spPr/>
        <p:txBody>
          <a:bodyPr/>
          <a:lstStyle/>
          <a:p>
            <a:r>
              <a:rPr lang="en-US"/>
              <a:t>PHY 711  Fall 2024 --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3.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6.bin"/><Relationship Id="rId4"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46.bin"/><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1.bin"/><Relationship Id="rId4" Type="http://schemas.openxmlformats.org/officeDocument/2006/relationships/image" Target="../media/image5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53.bin"/><Relationship Id="rId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engineeringtoolbox.com/sound-speed-solids-d_713.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pangea.stanford.edu/courses/gp262/Notes/5.Elasticity.pdf" TargetMode="Externa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4.wmf"/><Relationship Id="rId5" Type="http://schemas.openxmlformats.org/officeDocument/2006/relationships/oleObject" Target="../embeddings/oleObject55.bin"/><Relationship Id="rId4" Type="http://schemas.openxmlformats.org/officeDocument/2006/relationships/image" Target="../media/image6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oleObject" Target="../embeddings/oleObject57.bin"/><Relationship Id="rId4" Type="http://schemas.openxmlformats.org/officeDocument/2006/relationships/image" Target="../media/image6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5.wmf"/><Relationship Id="rId5" Type="http://schemas.openxmlformats.org/officeDocument/2006/relationships/oleObject" Target="../embeddings/oleObject56.bin"/><Relationship Id="rId4" Type="http://schemas.openxmlformats.org/officeDocument/2006/relationships/image" Target="../media/image67.wmf"/></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hyperlink" Target="https://www.acs.psu.edu/drussell/demos/waves/wavemotion.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72.gif"/><Relationship Id="rId4" Type="http://schemas.openxmlformats.org/officeDocument/2006/relationships/image" Target="../media/image71.gi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oleObject" Target="../embeddings/oleObject60.bin"/><Relationship Id="rId4" Type="http://schemas.openxmlformats.org/officeDocument/2006/relationships/image" Target="../media/image73.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5.wmf"/><Relationship Id="rId5" Type="http://schemas.openxmlformats.org/officeDocument/2006/relationships/oleObject" Target="../embeddings/oleObject62.bin"/><Relationship Id="rId4" Type="http://schemas.openxmlformats.org/officeDocument/2006/relationships/image" Target="../media/image7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8.wmf"/><Relationship Id="rId5" Type="http://schemas.openxmlformats.org/officeDocument/2006/relationships/oleObject" Target="../embeddings/oleObject65.bin"/><Relationship Id="rId4" Type="http://schemas.openxmlformats.org/officeDocument/2006/relationships/image" Target="../media/image7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23645" y="685800"/>
            <a:ext cx="8896709"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Discussion for Lecture 37: Chap. 13 in F &amp; W</a:t>
            </a:r>
          </a:p>
          <a:p>
            <a:pPr algn="ctr"/>
            <a:endParaRPr lang="en-US" sz="3200" b="1" dirty="0">
              <a:solidFill>
                <a:schemeClr val="folHlink"/>
              </a:solidFill>
            </a:endParaRPr>
          </a:p>
          <a:p>
            <a:pPr algn="ctr"/>
            <a:r>
              <a:rPr lang="en-US" sz="3200" b="1" dirty="0">
                <a:solidFill>
                  <a:schemeClr val="folHlink"/>
                </a:solidFill>
              </a:rPr>
              <a:t>Physics of elastic continua – </a:t>
            </a:r>
          </a:p>
          <a:p>
            <a:pPr marL="514350" lvl="1" indent="-514350">
              <a:spcBef>
                <a:spcPct val="50000"/>
              </a:spcBef>
              <a:buFont typeface="+mj-lt"/>
              <a:buAutoNum type="arabicPeriod"/>
            </a:pPr>
            <a:r>
              <a:rPr lang="en-US" sz="3200" b="1" dirty="0">
                <a:solidFill>
                  <a:schemeClr val="folHlink"/>
                </a:solidFill>
              </a:rPr>
              <a:t>Stress and strain</a:t>
            </a:r>
          </a:p>
          <a:p>
            <a:pPr marL="514350" lvl="1" indent="-514350">
              <a:spcBef>
                <a:spcPct val="50000"/>
              </a:spcBef>
              <a:buFont typeface="+mj-lt"/>
              <a:buAutoNum type="arabicPeriod"/>
            </a:pPr>
            <a:r>
              <a:rPr lang="en-US" sz="3200" b="1" dirty="0">
                <a:solidFill>
                  <a:schemeClr val="folHlink"/>
                </a:solidFill>
              </a:rPr>
              <a:t>Waves in elastic media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28634372"/>
              </p:ext>
            </p:extLst>
          </p:nvPr>
        </p:nvGraphicFramePr>
        <p:xfrm>
          <a:off x="107950" y="762000"/>
          <a:ext cx="9026525" cy="3379788"/>
        </p:xfrm>
        <a:graphic>
          <a:graphicData uri="http://schemas.openxmlformats.org/presentationml/2006/ole">
            <mc:AlternateContent xmlns:mc="http://schemas.openxmlformats.org/markup-compatibility/2006">
              <mc:Choice xmlns:v="urn:schemas-microsoft-com:vml" Requires="v">
                <p:oleObj name="Equation" r:id="rId3" imgW="5867280" imgH="2197080" progId="Equation.DSMT4">
                  <p:embed/>
                </p:oleObj>
              </mc:Choice>
              <mc:Fallback>
                <p:oleObj name="Equation" r:id="rId3" imgW="5867280" imgH="2197080" progId="Equation.DSMT4">
                  <p:embed/>
                  <p:pic>
                    <p:nvPicPr>
                      <p:cNvPr id="0" name=""/>
                      <p:cNvPicPr/>
                      <p:nvPr/>
                    </p:nvPicPr>
                    <p:blipFill>
                      <a:blip r:embed="rId4"/>
                      <a:stretch>
                        <a:fillRect/>
                      </a:stretch>
                    </p:blipFill>
                    <p:spPr>
                      <a:xfrm>
                        <a:off x="107950" y="762000"/>
                        <a:ext cx="9026525" cy="33797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7B209D6-DF19-45FE-8A9F-823B3F1D4459}"/>
              </a:ext>
            </a:extLst>
          </p:cNvPr>
          <p:cNvSpPr txBox="1"/>
          <p:nvPr/>
        </p:nvSpPr>
        <p:spPr>
          <a:xfrm>
            <a:off x="332507" y="4800600"/>
            <a:ext cx="8354293" cy="830997"/>
          </a:xfrm>
          <a:prstGeom prst="rect">
            <a:avLst/>
          </a:prstGeom>
          <a:noFill/>
        </p:spPr>
        <p:txBody>
          <a:bodyPr wrap="square" rtlCol="0">
            <a:spAutoFit/>
          </a:bodyPr>
          <a:lstStyle/>
          <a:p>
            <a:r>
              <a:rPr lang="en-US" sz="2400" dirty="0">
                <a:latin typeface="+mj-lt"/>
              </a:rPr>
              <a:t>Note:    the elastic stress tensor is different from the stress tensor that we encountered in the hydrodynamic analysis!</a:t>
            </a:r>
          </a:p>
        </p:txBody>
      </p:sp>
    </p:spTree>
    <p:extLst>
      <p:ext uri="{BB962C8B-B14F-4D97-AF65-F5344CB8AC3E}">
        <p14:creationId xmlns:p14="http://schemas.microsoft.com/office/powerpoint/2010/main" val="35625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656D2-D6F5-40D6-BD2F-7B82DD53E85A}"/>
              </a:ext>
            </a:extLst>
          </p:cNvPr>
          <p:cNvSpPr>
            <a:spLocks noGrp="1"/>
          </p:cNvSpPr>
          <p:nvPr>
            <p:ph type="dt" sz="half" idx="10"/>
          </p:nvPr>
        </p:nvSpPr>
        <p:spPr/>
        <p:txBody>
          <a:bodyPr/>
          <a:lstStyle/>
          <a:p>
            <a:r>
              <a:rPr lang="en-US"/>
              <a:t>11/20/2024</a:t>
            </a:r>
            <a:endParaRPr lang="en-US" dirty="0"/>
          </a:p>
        </p:txBody>
      </p:sp>
      <p:sp>
        <p:nvSpPr>
          <p:cNvPr id="3" name="Footer Placeholder 2">
            <a:extLst>
              <a:ext uri="{FF2B5EF4-FFF2-40B4-BE49-F238E27FC236}">
                <a16:creationId xmlns:a16="http://schemas.microsoft.com/office/drawing/2014/main" id="{60A3980F-634D-43BE-9ED8-A9A79F52D020}"/>
              </a:ext>
            </a:extLst>
          </p:cNvPr>
          <p:cNvSpPr>
            <a:spLocks noGrp="1"/>
          </p:cNvSpPr>
          <p:nvPr>
            <p:ph type="ftr" sz="quarter" idx="11"/>
          </p:nvPr>
        </p:nvSpPr>
        <p:spPr/>
        <p:txBody>
          <a:bodyPr/>
          <a:lstStyle/>
          <a:p>
            <a:r>
              <a:rPr lang="en-US"/>
              <a:t>PHY 711  Fall 2024 -- Lecture 37</a:t>
            </a:r>
            <a:endParaRPr lang="en-US" dirty="0"/>
          </a:p>
        </p:txBody>
      </p:sp>
      <p:sp>
        <p:nvSpPr>
          <p:cNvPr id="4" name="Slide Number Placeholder 3">
            <a:extLst>
              <a:ext uri="{FF2B5EF4-FFF2-40B4-BE49-F238E27FC236}">
                <a16:creationId xmlns:a16="http://schemas.microsoft.com/office/drawing/2014/main" id="{7C6CFB89-75EA-4C7E-B6B6-0E125A7B6EA6}"/>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174BA47D-85AF-4F88-BCE2-E8DAF2103A0D}"/>
              </a:ext>
            </a:extLst>
          </p:cNvPr>
          <p:cNvSpPr txBox="1"/>
          <p:nvPr/>
        </p:nvSpPr>
        <p:spPr>
          <a:xfrm>
            <a:off x="457200" y="381000"/>
            <a:ext cx="8382000" cy="830997"/>
          </a:xfrm>
          <a:prstGeom prst="rect">
            <a:avLst/>
          </a:prstGeom>
          <a:noFill/>
        </p:spPr>
        <p:txBody>
          <a:bodyPr wrap="square" rtlCol="0">
            <a:spAutoFit/>
          </a:bodyPr>
          <a:lstStyle/>
          <a:p>
            <a:r>
              <a:rPr lang="en-US" sz="2400" dirty="0"/>
              <a:t>What is the difference between elastic stress tensor and the stress tensor in hydrodynamics?</a:t>
            </a:r>
            <a:endParaRPr lang="en-US" sz="2400" dirty="0">
              <a:latin typeface="+mj-lt"/>
            </a:endParaRPr>
          </a:p>
        </p:txBody>
      </p:sp>
      <p:graphicFrame>
        <p:nvGraphicFramePr>
          <p:cNvPr id="6" name="Object 5">
            <a:extLst>
              <a:ext uri="{FF2B5EF4-FFF2-40B4-BE49-F238E27FC236}">
                <a16:creationId xmlns:a16="http://schemas.microsoft.com/office/drawing/2014/main" id="{3B96B199-E7E7-4886-AD63-B43D5DA409AA}"/>
              </a:ext>
            </a:extLst>
          </p:cNvPr>
          <p:cNvGraphicFramePr>
            <a:graphicFrameLocks noChangeAspect="1"/>
          </p:cNvGraphicFramePr>
          <p:nvPr>
            <p:extLst>
              <p:ext uri="{D42A27DB-BD31-4B8C-83A1-F6EECF244321}">
                <p14:modId xmlns:p14="http://schemas.microsoft.com/office/powerpoint/2010/main" val="420813565"/>
              </p:ext>
            </p:extLst>
          </p:nvPr>
        </p:nvGraphicFramePr>
        <p:xfrm>
          <a:off x="384923" y="1373578"/>
          <a:ext cx="8575983" cy="2260173"/>
        </p:xfrm>
        <a:graphic>
          <a:graphicData uri="http://schemas.openxmlformats.org/presentationml/2006/ole">
            <mc:AlternateContent xmlns:mc="http://schemas.openxmlformats.org/markup-compatibility/2006">
              <mc:Choice xmlns:v="urn:schemas-microsoft-com:vml" Requires="v">
                <p:oleObj name="Equation" r:id="rId3" imgW="5155920" imgH="1358640" progId="Equation.DSMT4">
                  <p:embed/>
                </p:oleObj>
              </mc:Choice>
              <mc:Fallback>
                <p:oleObj name="Equation" r:id="rId3" imgW="5155920" imgH="1358640" progId="Equation.DSMT4">
                  <p:embed/>
                  <p:pic>
                    <p:nvPicPr>
                      <p:cNvPr id="6" name="Object 5">
                        <a:extLst>
                          <a:ext uri="{FF2B5EF4-FFF2-40B4-BE49-F238E27FC236}">
                            <a16:creationId xmlns:a16="http://schemas.microsoft.com/office/drawing/2014/main" id="{740AB249-A9FA-484F-BFBD-EEA45E3D74EC}"/>
                          </a:ext>
                        </a:extLst>
                      </p:cNvPr>
                      <p:cNvPicPr/>
                      <p:nvPr/>
                    </p:nvPicPr>
                    <p:blipFill>
                      <a:blip r:embed="rId4"/>
                      <a:stretch>
                        <a:fillRect/>
                      </a:stretch>
                    </p:blipFill>
                    <p:spPr>
                      <a:xfrm>
                        <a:off x="384923" y="1373578"/>
                        <a:ext cx="8575983" cy="226017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309C8A7-3F7A-4FBE-A989-7BCCD0175F96}"/>
              </a:ext>
            </a:extLst>
          </p:cNvPr>
          <p:cNvSpPr txBox="1"/>
          <p:nvPr/>
        </p:nvSpPr>
        <p:spPr>
          <a:xfrm>
            <a:off x="315912" y="3864353"/>
            <a:ext cx="7772400" cy="1200329"/>
          </a:xfrm>
          <a:prstGeom prst="rect">
            <a:avLst/>
          </a:prstGeom>
          <a:noFill/>
        </p:spPr>
        <p:txBody>
          <a:bodyPr wrap="square" rtlCol="0">
            <a:spAutoFit/>
          </a:bodyPr>
          <a:lstStyle/>
          <a:p>
            <a:r>
              <a:rPr lang="en-US" sz="2400" dirty="0">
                <a:latin typeface="+mj-lt"/>
              </a:rPr>
              <a:t>This equation works both for the case of hydrodynamics and for elasticity.     The stress tensor </a:t>
            </a:r>
            <a:r>
              <a:rPr lang="en-US" sz="2400" dirty="0" err="1">
                <a:latin typeface="+mj-lt"/>
              </a:rPr>
              <a:t>T</a:t>
            </a:r>
            <a:r>
              <a:rPr lang="en-US" sz="2400" baseline="-25000" dirty="0" err="1">
                <a:latin typeface="+mj-lt"/>
              </a:rPr>
              <a:t>kl</a:t>
            </a:r>
            <a:r>
              <a:rPr lang="en-US" sz="2400" dirty="0">
                <a:latin typeface="+mj-lt"/>
              </a:rPr>
              <a:t> has the units of force/area.</a:t>
            </a:r>
          </a:p>
        </p:txBody>
      </p:sp>
      <p:sp>
        <p:nvSpPr>
          <p:cNvPr id="8" name="Arrow: Up 7">
            <a:extLst>
              <a:ext uri="{FF2B5EF4-FFF2-40B4-BE49-F238E27FC236}">
                <a16:creationId xmlns:a16="http://schemas.microsoft.com/office/drawing/2014/main" id="{BDCDE31A-83A8-41DE-A47F-1BD5E3F70029}"/>
              </a:ext>
            </a:extLst>
          </p:cNvPr>
          <p:cNvSpPr/>
          <p:nvPr/>
        </p:nvSpPr>
        <p:spPr>
          <a:xfrm rot="19728953">
            <a:off x="4134438" y="3247534"/>
            <a:ext cx="3810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418666-9148-4C84-84A1-98834AF1BF5E}"/>
              </a:ext>
            </a:extLst>
          </p:cNvPr>
          <p:cNvSpPr txBox="1"/>
          <p:nvPr/>
        </p:nvSpPr>
        <p:spPr>
          <a:xfrm>
            <a:off x="4296635" y="3284803"/>
            <a:ext cx="3124200" cy="461665"/>
          </a:xfrm>
          <a:prstGeom prst="rect">
            <a:avLst/>
          </a:prstGeom>
          <a:noFill/>
        </p:spPr>
        <p:txBody>
          <a:bodyPr wrap="square" rtlCol="0">
            <a:spAutoFit/>
          </a:bodyPr>
          <a:lstStyle/>
          <a:p>
            <a:r>
              <a:rPr lang="en-US" sz="2400" dirty="0">
                <a:latin typeface="+mj-lt"/>
              </a:rPr>
              <a:t>Force per unit mass </a:t>
            </a:r>
          </a:p>
        </p:txBody>
      </p:sp>
    </p:spTree>
    <p:extLst>
      <p:ext uri="{BB962C8B-B14F-4D97-AF65-F5344CB8AC3E}">
        <p14:creationId xmlns:p14="http://schemas.microsoft.com/office/powerpoint/2010/main" val="242707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1E980-D1B7-4E10-ABEA-23A8C8E8D76D}"/>
              </a:ext>
            </a:extLst>
          </p:cNvPr>
          <p:cNvSpPr>
            <a:spLocks noGrp="1"/>
          </p:cNvSpPr>
          <p:nvPr>
            <p:ph type="dt" sz="half" idx="10"/>
          </p:nvPr>
        </p:nvSpPr>
        <p:spPr/>
        <p:txBody>
          <a:bodyPr/>
          <a:lstStyle/>
          <a:p>
            <a:r>
              <a:rPr lang="en-US"/>
              <a:t>11/20/2024</a:t>
            </a:r>
            <a:endParaRPr lang="en-US" dirty="0"/>
          </a:p>
        </p:txBody>
      </p:sp>
      <p:sp>
        <p:nvSpPr>
          <p:cNvPr id="3" name="Footer Placeholder 2">
            <a:extLst>
              <a:ext uri="{FF2B5EF4-FFF2-40B4-BE49-F238E27FC236}">
                <a16:creationId xmlns:a16="http://schemas.microsoft.com/office/drawing/2014/main" id="{14DDA831-F344-4F5C-A646-FF3E6E2E4F8E}"/>
              </a:ext>
            </a:extLst>
          </p:cNvPr>
          <p:cNvSpPr>
            <a:spLocks noGrp="1"/>
          </p:cNvSpPr>
          <p:nvPr>
            <p:ph type="ftr" sz="quarter" idx="11"/>
          </p:nvPr>
        </p:nvSpPr>
        <p:spPr/>
        <p:txBody>
          <a:bodyPr/>
          <a:lstStyle/>
          <a:p>
            <a:r>
              <a:rPr lang="en-US"/>
              <a:t>PHY 711  Fall 2024 -- Lecture 37</a:t>
            </a:r>
            <a:endParaRPr lang="en-US" dirty="0"/>
          </a:p>
        </p:txBody>
      </p:sp>
      <p:sp>
        <p:nvSpPr>
          <p:cNvPr id="4" name="Slide Number Placeholder 3">
            <a:extLst>
              <a:ext uri="{FF2B5EF4-FFF2-40B4-BE49-F238E27FC236}">
                <a16:creationId xmlns:a16="http://schemas.microsoft.com/office/drawing/2014/main" id="{5923F7B7-BF0C-4B6B-B20A-795146A71EFA}"/>
              </a:ext>
            </a:extLst>
          </p:cNvPr>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a:extLst>
              <a:ext uri="{FF2B5EF4-FFF2-40B4-BE49-F238E27FC236}">
                <a16:creationId xmlns:a16="http://schemas.microsoft.com/office/drawing/2014/main" id="{099A2341-4F83-4513-9799-EAEF7BDA95AB}"/>
              </a:ext>
            </a:extLst>
          </p:cNvPr>
          <p:cNvGraphicFramePr>
            <a:graphicFrameLocks noChangeAspect="1"/>
          </p:cNvGraphicFramePr>
          <p:nvPr>
            <p:extLst>
              <p:ext uri="{D42A27DB-BD31-4B8C-83A1-F6EECF244321}">
                <p14:modId xmlns:p14="http://schemas.microsoft.com/office/powerpoint/2010/main" val="759794178"/>
              </p:ext>
            </p:extLst>
          </p:nvPr>
        </p:nvGraphicFramePr>
        <p:xfrm>
          <a:off x="121792" y="136525"/>
          <a:ext cx="8743950" cy="2743200"/>
        </p:xfrm>
        <a:graphic>
          <a:graphicData uri="http://schemas.openxmlformats.org/presentationml/2006/ole">
            <mc:AlternateContent xmlns:mc="http://schemas.openxmlformats.org/markup-compatibility/2006">
              <mc:Choice xmlns:v="urn:schemas-microsoft-com:vml" Requires="v">
                <p:oleObj name="Equation" r:id="rId3" imgW="3886200" imgH="1218960" progId="Equation.DSMT4">
                  <p:embed/>
                </p:oleObj>
              </mc:Choice>
              <mc:Fallback>
                <p:oleObj name="Equation" r:id="rId3" imgW="3886200" imgH="1218960" progId="Equation.DSMT4">
                  <p:embed/>
                  <p:pic>
                    <p:nvPicPr>
                      <p:cNvPr id="0" name=""/>
                      <p:cNvPicPr/>
                      <p:nvPr/>
                    </p:nvPicPr>
                    <p:blipFill>
                      <a:blip r:embed="rId4"/>
                      <a:stretch>
                        <a:fillRect/>
                      </a:stretch>
                    </p:blipFill>
                    <p:spPr>
                      <a:xfrm>
                        <a:off x="121792" y="136525"/>
                        <a:ext cx="8743950" cy="274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BD8322-61FD-4263-813E-CF023162375E}"/>
              </a:ext>
            </a:extLst>
          </p:cNvPr>
          <p:cNvGraphicFramePr>
            <a:graphicFrameLocks noChangeAspect="1"/>
          </p:cNvGraphicFramePr>
          <p:nvPr>
            <p:extLst>
              <p:ext uri="{D42A27DB-BD31-4B8C-83A1-F6EECF244321}">
                <p14:modId xmlns:p14="http://schemas.microsoft.com/office/powerpoint/2010/main" val="3627583939"/>
              </p:ext>
            </p:extLst>
          </p:nvPr>
        </p:nvGraphicFramePr>
        <p:xfrm>
          <a:off x="3352800" y="3326861"/>
          <a:ext cx="3844925" cy="1098550"/>
        </p:xfrm>
        <a:graphic>
          <a:graphicData uri="http://schemas.openxmlformats.org/presentationml/2006/ole">
            <mc:AlternateContent xmlns:mc="http://schemas.openxmlformats.org/markup-compatibility/2006">
              <mc:Choice xmlns:v="urn:schemas-microsoft-com:vml" Requires="v">
                <p:oleObj name="Equation" r:id="rId5" imgW="2311200" imgH="660240" progId="Equation.DSMT4">
                  <p:embed/>
                </p:oleObj>
              </mc:Choice>
              <mc:Fallback>
                <p:oleObj name="Equation" r:id="rId5" imgW="2311200" imgH="660240" progId="Equation.DSMT4">
                  <p:embed/>
                  <p:pic>
                    <p:nvPicPr>
                      <p:cNvPr id="6" name="Object 5">
                        <a:extLst>
                          <a:ext uri="{FF2B5EF4-FFF2-40B4-BE49-F238E27FC236}">
                            <a16:creationId xmlns:a16="http://schemas.microsoft.com/office/drawing/2014/main" id="{3B96B199-E7E7-4886-AD63-B43D5DA409AA}"/>
                          </a:ext>
                        </a:extLst>
                      </p:cNvPr>
                      <p:cNvPicPr/>
                      <p:nvPr/>
                    </p:nvPicPr>
                    <p:blipFill>
                      <a:blip r:embed="rId6"/>
                      <a:stretch>
                        <a:fillRect/>
                      </a:stretch>
                    </p:blipFill>
                    <p:spPr>
                      <a:xfrm>
                        <a:off x="3352800" y="3326861"/>
                        <a:ext cx="3844925" cy="10985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E546785-748B-4EAE-8379-4B66719480F6}"/>
              </a:ext>
            </a:extLst>
          </p:cNvPr>
          <p:cNvSpPr txBox="1"/>
          <p:nvPr/>
        </p:nvSpPr>
        <p:spPr>
          <a:xfrm>
            <a:off x="121792" y="3124200"/>
            <a:ext cx="8869808" cy="3416320"/>
          </a:xfrm>
          <a:prstGeom prst="rect">
            <a:avLst/>
          </a:prstGeom>
          <a:noFill/>
        </p:spPr>
        <p:txBody>
          <a:bodyPr wrap="square" rtlCol="0">
            <a:spAutoFit/>
          </a:bodyPr>
          <a:lstStyle/>
          <a:p>
            <a:r>
              <a:rPr lang="en-US" sz="2400" dirty="0" err="1">
                <a:latin typeface="+mj-lt"/>
              </a:rPr>
              <a:t>Simularities</a:t>
            </a:r>
            <a:r>
              <a:rPr lang="en-US" sz="2400" dirty="0">
                <a:latin typeface="+mj-lt"/>
              </a:rPr>
              <a:t>:</a:t>
            </a:r>
          </a:p>
          <a:p>
            <a:r>
              <a:rPr lang="en-US" sz="2400" dirty="0">
                <a:latin typeface="+mj-lt"/>
              </a:rPr>
              <a:t>     Equation of motion:</a:t>
            </a:r>
          </a:p>
          <a:p>
            <a:endParaRPr lang="en-US" sz="2400" dirty="0">
              <a:latin typeface="+mj-lt"/>
            </a:endParaRPr>
          </a:p>
          <a:p>
            <a:endParaRPr lang="en-US" sz="2400" dirty="0">
              <a:latin typeface="+mj-lt"/>
            </a:endParaRPr>
          </a:p>
          <a:p>
            <a:r>
              <a:rPr lang="en-US" sz="2400" dirty="0">
                <a:latin typeface="+mj-lt"/>
              </a:rPr>
              <a:t>Differences:</a:t>
            </a:r>
          </a:p>
          <a:p>
            <a:pPr lvl="1"/>
            <a:r>
              <a:rPr lang="en-US" sz="2400" dirty="0">
                <a:latin typeface="+mj-lt"/>
              </a:rPr>
              <a:t>For hydrodynamics, T represents stress due to motions of nearby fluid</a:t>
            </a:r>
          </a:p>
          <a:p>
            <a:pPr lvl="1"/>
            <a:r>
              <a:rPr lang="en-US" sz="2400" dirty="0">
                <a:latin typeface="+mj-lt"/>
              </a:rPr>
              <a:t>For elasticity, T represents restoring forces due to displacements from equilibrium </a:t>
            </a:r>
          </a:p>
        </p:txBody>
      </p:sp>
    </p:spTree>
    <p:extLst>
      <p:ext uri="{BB962C8B-B14F-4D97-AF65-F5344CB8AC3E}">
        <p14:creationId xmlns:p14="http://schemas.microsoft.com/office/powerpoint/2010/main" val="87671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 relationships at equilibrium</a:t>
            </a:r>
          </a:p>
        </p:txBody>
      </p:sp>
      <p:graphicFrame>
        <p:nvGraphicFramePr>
          <p:cNvPr id="6" name="Object 5"/>
          <p:cNvGraphicFramePr>
            <a:graphicFrameLocks noChangeAspect="1"/>
          </p:cNvGraphicFramePr>
          <p:nvPr>
            <p:extLst>
              <p:ext uri="{D42A27DB-BD31-4B8C-83A1-F6EECF244321}">
                <p14:modId xmlns:p14="http://schemas.microsoft.com/office/powerpoint/2010/main" val="1006862288"/>
              </p:ext>
            </p:extLst>
          </p:nvPr>
        </p:nvGraphicFramePr>
        <p:xfrm>
          <a:off x="1066800" y="1016398"/>
          <a:ext cx="5826446" cy="920751"/>
        </p:xfrm>
        <a:graphic>
          <a:graphicData uri="http://schemas.openxmlformats.org/presentationml/2006/ole">
            <mc:AlternateContent xmlns:mc="http://schemas.openxmlformats.org/markup-compatibility/2006">
              <mc:Choice xmlns:v="urn:schemas-microsoft-com:vml" Requires="v">
                <p:oleObj name="Equation" r:id="rId3" imgW="2171520" imgH="342720" progId="Equation.DSMT4">
                  <p:embed/>
                </p:oleObj>
              </mc:Choice>
              <mc:Fallback>
                <p:oleObj name="Equation" r:id="rId3" imgW="2171520" imgH="342720" progId="Equation.DSMT4">
                  <p:embed/>
                  <p:pic>
                    <p:nvPicPr>
                      <p:cNvPr id="0" name=""/>
                      <p:cNvPicPr/>
                      <p:nvPr/>
                    </p:nvPicPr>
                    <p:blipFill>
                      <a:blip r:embed="rId4"/>
                      <a:stretch>
                        <a:fillRect/>
                      </a:stretch>
                    </p:blipFill>
                    <p:spPr>
                      <a:xfrm>
                        <a:off x="1066800" y="1016398"/>
                        <a:ext cx="5826446" cy="9207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80251278"/>
              </p:ext>
            </p:extLst>
          </p:nvPr>
        </p:nvGraphicFramePr>
        <p:xfrm>
          <a:off x="244475" y="2514600"/>
          <a:ext cx="8882063" cy="3962400"/>
        </p:xfrm>
        <a:graphic>
          <a:graphicData uri="http://schemas.openxmlformats.org/presentationml/2006/ole">
            <mc:AlternateContent xmlns:mc="http://schemas.openxmlformats.org/markup-compatibility/2006">
              <mc:Choice xmlns:v="urn:schemas-microsoft-com:vml" Requires="v">
                <p:oleObj name="Equation" r:id="rId5" imgW="5626080" imgH="2298600" progId="Equation.DSMT4">
                  <p:embed/>
                </p:oleObj>
              </mc:Choice>
              <mc:Fallback>
                <p:oleObj name="Equation" r:id="rId5" imgW="5626080" imgH="2298600" progId="Equation.DSMT4">
                  <p:embed/>
                  <p:pic>
                    <p:nvPicPr>
                      <p:cNvPr id="0" name=""/>
                      <p:cNvPicPr/>
                      <p:nvPr/>
                    </p:nvPicPr>
                    <p:blipFill>
                      <a:blip r:embed="rId6"/>
                      <a:stretch>
                        <a:fillRect/>
                      </a:stretch>
                    </p:blipFill>
                    <p:spPr>
                      <a:xfrm>
                        <a:off x="244475" y="2514600"/>
                        <a:ext cx="8882063" cy="3962400"/>
                      </a:xfrm>
                      <a:prstGeom prst="rect">
                        <a:avLst/>
                      </a:prstGeom>
                    </p:spPr>
                  </p:pic>
                </p:oleObj>
              </mc:Fallback>
            </mc:AlternateContent>
          </a:graphicData>
        </a:graphic>
      </p:graphicFrame>
      <p:sp>
        <p:nvSpPr>
          <p:cNvPr id="11" name="Left Brace 10"/>
          <p:cNvSpPr/>
          <p:nvPr/>
        </p:nvSpPr>
        <p:spPr>
          <a:xfrm rot="16200000">
            <a:off x="4267200" y="3200400"/>
            <a:ext cx="533400" cy="1143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22870976"/>
              </p:ext>
            </p:extLst>
          </p:nvPr>
        </p:nvGraphicFramePr>
        <p:xfrm>
          <a:off x="4343400" y="3777850"/>
          <a:ext cx="4293635" cy="965083"/>
        </p:xfrm>
        <a:graphic>
          <a:graphicData uri="http://schemas.openxmlformats.org/presentationml/2006/ole">
            <mc:AlternateContent xmlns:mc="http://schemas.openxmlformats.org/markup-compatibility/2006">
              <mc:Choice xmlns:v="urn:schemas-microsoft-com:vml" Requires="v">
                <p:oleObj name="Equation" r:id="rId7" imgW="2768400" imgH="622080" progId="Equation.DSMT4">
                  <p:embed/>
                </p:oleObj>
              </mc:Choice>
              <mc:Fallback>
                <p:oleObj name="Equation" r:id="rId7" imgW="2768400" imgH="622080" progId="Equation.DSMT4">
                  <p:embed/>
                  <p:pic>
                    <p:nvPicPr>
                      <p:cNvPr id="0" name=""/>
                      <p:cNvPicPr/>
                      <p:nvPr/>
                    </p:nvPicPr>
                    <p:blipFill>
                      <a:blip r:embed="rId8"/>
                      <a:stretch>
                        <a:fillRect/>
                      </a:stretch>
                    </p:blipFill>
                    <p:spPr>
                      <a:xfrm>
                        <a:off x="4343400" y="3777850"/>
                        <a:ext cx="4293635" cy="965083"/>
                      </a:xfrm>
                      <a:prstGeom prst="rect">
                        <a:avLst/>
                      </a:prstGeom>
                    </p:spPr>
                  </p:pic>
                </p:oleObj>
              </mc:Fallback>
            </mc:AlternateContent>
          </a:graphicData>
        </a:graphic>
      </p:graphicFrame>
    </p:spTree>
    <p:extLst>
      <p:ext uri="{BB962C8B-B14F-4D97-AF65-F5344CB8AC3E}">
        <p14:creationId xmlns:p14="http://schemas.microsoft.com/office/powerpoint/2010/main" val="217944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457200" y="381000"/>
            <a:ext cx="5562600" cy="461665"/>
          </a:xfrm>
          <a:prstGeom prst="rect">
            <a:avLst/>
          </a:prstGeom>
          <a:noFill/>
        </p:spPr>
        <p:txBody>
          <a:bodyPr wrap="square" rtlCol="0">
            <a:spAutoFit/>
          </a:bodyPr>
          <a:lstStyle/>
          <a:p>
            <a:r>
              <a:rPr lang="en-US" sz="2400" dirty="0">
                <a:latin typeface="+mj-lt"/>
              </a:rPr>
              <a:t>Stress tensor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84428060"/>
              </p:ext>
            </p:extLst>
          </p:nvPr>
        </p:nvGraphicFramePr>
        <p:xfrm>
          <a:off x="990600" y="845713"/>
          <a:ext cx="5765800" cy="4651375"/>
        </p:xfrm>
        <a:graphic>
          <a:graphicData uri="http://schemas.openxmlformats.org/presentationml/2006/ole">
            <mc:AlternateContent xmlns:mc="http://schemas.openxmlformats.org/markup-compatibility/2006">
              <mc:Choice xmlns:v="urn:schemas-microsoft-com:vml" Requires="v">
                <p:oleObj name="Equation" r:id="rId3" imgW="4279680" imgH="3162240" progId="Equation.DSMT4">
                  <p:embed/>
                </p:oleObj>
              </mc:Choice>
              <mc:Fallback>
                <p:oleObj name="Equation" r:id="rId3" imgW="4279680" imgH="3162240" progId="Equation.DSMT4">
                  <p:embed/>
                  <p:pic>
                    <p:nvPicPr>
                      <p:cNvPr id="0" name=""/>
                      <p:cNvPicPr/>
                      <p:nvPr/>
                    </p:nvPicPr>
                    <p:blipFill>
                      <a:blip r:embed="rId4"/>
                      <a:stretch>
                        <a:fillRect/>
                      </a:stretch>
                    </p:blipFill>
                    <p:spPr>
                      <a:xfrm>
                        <a:off x="990600" y="845713"/>
                        <a:ext cx="5765800" cy="4651375"/>
                      </a:xfrm>
                      <a:prstGeom prst="rect">
                        <a:avLst/>
                      </a:prstGeom>
                    </p:spPr>
                  </p:pic>
                </p:oleObj>
              </mc:Fallback>
            </mc:AlternateContent>
          </a:graphicData>
        </a:graphic>
      </p:graphicFrame>
    </p:spTree>
    <p:extLst>
      <p:ext uri="{BB962C8B-B14F-4D97-AF65-F5344CB8AC3E}">
        <p14:creationId xmlns:p14="http://schemas.microsoft.com/office/powerpoint/2010/main" val="284664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6857199"/>
              </p:ext>
            </p:extLst>
          </p:nvPr>
        </p:nvGraphicFramePr>
        <p:xfrm>
          <a:off x="914400" y="2067165"/>
          <a:ext cx="5819775" cy="4178300"/>
        </p:xfrm>
        <a:graphic>
          <a:graphicData uri="http://schemas.openxmlformats.org/presentationml/2006/ole">
            <mc:AlternateContent xmlns:mc="http://schemas.openxmlformats.org/markup-compatibility/2006">
              <mc:Choice xmlns:v="urn:schemas-microsoft-com:vml" Requires="v">
                <p:oleObj name="Equation" r:id="rId3" imgW="4178160" imgH="2920680" progId="Equation.DSMT4">
                  <p:embed/>
                </p:oleObj>
              </mc:Choice>
              <mc:Fallback>
                <p:oleObj name="Equation" r:id="rId3" imgW="4178160" imgH="2920680" progId="Equation.DSMT4">
                  <p:embed/>
                  <p:pic>
                    <p:nvPicPr>
                      <p:cNvPr id="0" name=""/>
                      <p:cNvPicPr/>
                      <p:nvPr/>
                    </p:nvPicPr>
                    <p:blipFill>
                      <a:blip r:embed="rId4"/>
                      <a:stretch>
                        <a:fillRect/>
                      </a:stretch>
                    </p:blipFill>
                    <p:spPr>
                      <a:xfrm>
                        <a:off x="914400" y="2067165"/>
                        <a:ext cx="5819775" cy="417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12804175"/>
              </p:ext>
            </p:extLst>
          </p:nvPr>
        </p:nvGraphicFramePr>
        <p:xfrm>
          <a:off x="103831" y="228600"/>
          <a:ext cx="8936337" cy="1706414"/>
        </p:xfrm>
        <a:graphic>
          <a:graphicData uri="http://schemas.openxmlformats.org/presentationml/2006/ole">
            <mc:AlternateContent xmlns:mc="http://schemas.openxmlformats.org/markup-compatibility/2006">
              <mc:Choice xmlns:v="urn:schemas-microsoft-com:vml" Requires="v">
                <p:oleObj name="Equation" r:id="rId5" imgW="7188120" imgH="1257120" progId="Equation.DSMT4">
                  <p:embed/>
                </p:oleObj>
              </mc:Choice>
              <mc:Fallback>
                <p:oleObj name="Equation" r:id="rId5" imgW="7188120" imgH="1257120" progId="Equation.DSMT4">
                  <p:embed/>
                  <p:pic>
                    <p:nvPicPr>
                      <p:cNvPr id="0" name=""/>
                      <p:cNvPicPr/>
                      <p:nvPr/>
                    </p:nvPicPr>
                    <p:blipFill>
                      <a:blip r:embed="rId6"/>
                      <a:stretch>
                        <a:fillRect/>
                      </a:stretch>
                    </p:blipFill>
                    <p:spPr>
                      <a:xfrm>
                        <a:off x="103831" y="228600"/>
                        <a:ext cx="8936337" cy="1706414"/>
                      </a:xfrm>
                      <a:prstGeom prst="rect">
                        <a:avLst/>
                      </a:prstGeom>
                    </p:spPr>
                  </p:pic>
                </p:oleObj>
              </mc:Fallback>
            </mc:AlternateContent>
          </a:graphicData>
        </a:graphic>
      </p:graphicFrame>
    </p:spTree>
    <p:extLst>
      <p:ext uri="{BB962C8B-B14F-4D97-AF65-F5344CB8AC3E}">
        <p14:creationId xmlns:p14="http://schemas.microsoft.com/office/powerpoint/2010/main" val="199321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91185168"/>
              </p:ext>
            </p:extLst>
          </p:nvPr>
        </p:nvGraphicFramePr>
        <p:xfrm>
          <a:off x="301380" y="0"/>
          <a:ext cx="8380104" cy="1600200"/>
        </p:xfrm>
        <a:graphic>
          <a:graphicData uri="http://schemas.openxmlformats.org/presentationml/2006/ole">
            <mc:AlternateContent xmlns:mc="http://schemas.openxmlformats.org/markup-compatibility/2006">
              <mc:Choice xmlns:v="urn:schemas-microsoft-com:vml" Requires="v">
                <p:oleObj name="Equation" r:id="rId3" imgW="7188120" imgH="1257120" progId="Equation.DSMT4">
                  <p:embed/>
                </p:oleObj>
              </mc:Choice>
              <mc:Fallback>
                <p:oleObj name="Equation" r:id="rId3" imgW="7188120" imgH="1257120" progId="Equation.DSMT4">
                  <p:embed/>
                  <p:pic>
                    <p:nvPicPr>
                      <p:cNvPr id="0" name=""/>
                      <p:cNvPicPr/>
                      <p:nvPr/>
                    </p:nvPicPr>
                    <p:blipFill>
                      <a:blip r:embed="rId4"/>
                      <a:stretch>
                        <a:fillRect/>
                      </a:stretch>
                    </p:blipFill>
                    <p:spPr>
                      <a:xfrm>
                        <a:off x="301380" y="0"/>
                        <a:ext cx="8380104" cy="160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7712538"/>
              </p:ext>
            </p:extLst>
          </p:nvPr>
        </p:nvGraphicFramePr>
        <p:xfrm>
          <a:off x="847725" y="1465263"/>
          <a:ext cx="7070725" cy="2760662"/>
        </p:xfrm>
        <a:graphic>
          <a:graphicData uri="http://schemas.openxmlformats.org/presentationml/2006/ole">
            <mc:AlternateContent xmlns:mc="http://schemas.openxmlformats.org/markup-compatibility/2006">
              <mc:Choice xmlns:v="urn:schemas-microsoft-com:vml" Requires="v">
                <p:oleObj name="Equation" r:id="rId5" imgW="4927320" imgH="1930320" progId="Equation.DSMT4">
                  <p:embed/>
                </p:oleObj>
              </mc:Choice>
              <mc:Fallback>
                <p:oleObj name="Equation" r:id="rId5" imgW="4927320" imgH="1930320" progId="Equation.DSMT4">
                  <p:embed/>
                  <p:pic>
                    <p:nvPicPr>
                      <p:cNvPr id="0" name=""/>
                      <p:cNvPicPr/>
                      <p:nvPr/>
                    </p:nvPicPr>
                    <p:blipFill>
                      <a:blip r:embed="rId6"/>
                      <a:stretch>
                        <a:fillRect/>
                      </a:stretch>
                    </p:blipFill>
                    <p:spPr>
                      <a:xfrm>
                        <a:off x="847725" y="1465263"/>
                        <a:ext cx="7070725" cy="27606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9234645"/>
              </p:ext>
            </p:extLst>
          </p:nvPr>
        </p:nvGraphicFramePr>
        <p:xfrm>
          <a:off x="1524000" y="4244182"/>
          <a:ext cx="6362700" cy="2003425"/>
        </p:xfrm>
        <a:graphic>
          <a:graphicData uri="http://schemas.openxmlformats.org/presentationml/2006/ole">
            <mc:AlternateContent xmlns:mc="http://schemas.openxmlformats.org/markup-compatibility/2006">
              <mc:Choice xmlns:v="urn:schemas-microsoft-com:vml" Requires="v">
                <p:oleObj name="Equation" r:id="rId7" imgW="4394160" imgH="1384200" progId="Equation.DSMT4">
                  <p:embed/>
                </p:oleObj>
              </mc:Choice>
              <mc:Fallback>
                <p:oleObj name="Equation" r:id="rId7" imgW="4394160" imgH="1384200" progId="Equation.DSMT4">
                  <p:embed/>
                  <p:pic>
                    <p:nvPicPr>
                      <p:cNvPr id="0" name=""/>
                      <p:cNvPicPr/>
                      <p:nvPr/>
                    </p:nvPicPr>
                    <p:blipFill>
                      <a:blip r:embed="rId8"/>
                      <a:stretch>
                        <a:fillRect/>
                      </a:stretch>
                    </p:blipFill>
                    <p:spPr>
                      <a:xfrm>
                        <a:off x="1524000" y="4244182"/>
                        <a:ext cx="6362700" cy="2003425"/>
                      </a:xfrm>
                      <a:prstGeom prst="rect">
                        <a:avLst/>
                      </a:prstGeom>
                    </p:spPr>
                  </p:pic>
                </p:oleObj>
              </mc:Fallback>
            </mc:AlternateContent>
          </a:graphicData>
        </a:graphic>
      </p:graphicFrame>
    </p:spTree>
    <p:extLst>
      <p:ext uri="{BB962C8B-B14F-4D97-AF65-F5344CB8AC3E}">
        <p14:creationId xmlns:p14="http://schemas.microsoft.com/office/powerpoint/2010/main" val="80489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277077"/>
              </p:ext>
            </p:extLst>
          </p:nvPr>
        </p:nvGraphicFramePr>
        <p:xfrm>
          <a:off x="737806" y="2362200"/>
          <a:ext cx="3843338" cy="2133600"/>
        </p:xfrm>
        <a:graphic>
          <a:graphicData uri="http://schemas.openxmlformats.org/presentationml/2006/ole">
            <mc:AlternateContent xmlns:mc="http://schemas.openxmlformats.org/markup-compatibility/2006">
              <mc:Choice xmlns:v="urn:schemas-microsoft-com:vml" Requires="v">
                <p:oleObj name="Equation" r:id="rId3" imgW="2997000" imgH="1663560" progId="Equation.DSMT4">
                  <p:embed/>
                </p:oleObj>
              </mc:Choice>
              <mc:Fallback>
                <p:oleObj name="Equation" r:id="rId3" imgW="2997000" imgH="1663560" progId="Equation.DSMT4">
                  <p:embed/>
                  <p:pic>
                    <p:nvPicPr>
                      <p:cNvPr id="0" name=""/>
                      <p:cNvPicPr/>
                      <p:nvPr/>
                    </p:nvPicPr>
                    <p:blipFill>
                      <a:blip r:embed="rId4"/>
                      <a:stretch>
                        <a:fillRect/>
                      </a:stretch>
                    </p:blipFill>
                    <p:spPr>
                      <a:xfrm>
                        <a:off x="737806" y="2362200"/>
                        <a:ext cx="3843338" cy="213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484017"/>
              </p:ext>
            </p:extLst>
          </p:nvPr>
        </p:nvGraphicFramePr>
        <p:xfrm>
          <a:off x="669131" y="685800"/>
          <a:ext cx="5729084" cy="998538"/>
        </p:xfrm>
        <a:graphic>
          <a:graphicData uri="http://schemas.openxmlformats.org/presentationml/2006/ole">
            <mc:AlternateContent xmlns:mc="http://schemas.openxmlformats.org/markup-compatibility/2006">
              <mc:Choice xmlns:v="urn:schemas-microsoft-com:vml" Requires="v">
                <p:oleObj name="Equation" r:id="rId5" imgW="3898800" imgH="622080" progId="Equation.DSMT4">
                  <p:embed/>
                </p:oleObj>
              </mc:Choice>
              <mc:Fallback>
                <p:oleObj name="Equation" r:id="rId5" imgW="3898800" imgH="622080" progId="Equation.DSMT4">
                  <p:embed/>
                  <p:pic>
                    <p:nvPicPr>
                      <p:cNvPr id="0" name=""/>
                      <p:cNvPicPr/>
                      <p:nvPr/>
                    </p:nvPicPr>
                    <p:blipFill>
                      <a:blip r:embed="rId6"/>
                      <a:stretch>
                        <a:fillRect/>
                      </a:stretch>
                    </p:blipFill>
                    <p:spPr>
                      <a:xfrm>
                        <a:off x="669131" y="685800"/>
                        <a:ext cx="5729084" cy="998538"/>
                      </a:xfrm>
                      <a:prstGeom prst="rect">
                        <a:avLst/>
                      </a:prstGeom>
                    </p:spPr>
                  </p:pic>
                </p:oleObj>
              </mc:Fallback>
            </mc:AlternateContent>
          </a:graphicData>
        </a:graphic>
      </p:graphicFrame>
    </p:spTree>
    <p:extLst>
      <p:ext uri="{BB962C8B-B14F-4D97-AF65-F5344CB8AC3E}">
        <p14:creationId xmlns:p14="http://schemas.microsoft.com/office/powerpoint/2010/main" val="126864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17991346"/>
              </p:ext>
            </p:extLst>
          </p:nvPr>
        </p:nvGraphicFramePr>
        <p:xfrm>
          <a:off x="587375" y="406400"/>
          <a:ext cx="5432425" cy="2173288"/>
        </p:xfrm>
        <a:graphic>
          <a:graphicData uri="http://schemas.openxmlformats.org/presentationml/2006/ole">
            <mc:AlternateContent xmlns:mc="http://schemas.openxmlformats.org/markup-compatibility/2006">
              <mc:Choice xmlns:v="urn:schemas-microsoft-com:vml" Requires="v">
                <p:oleObj name="Equation" r:id="rId3" imgW="4076640" imgH="1638000" progId="Equation.DSMT4">
                  <p:embed/>
                </p:oleObj>
              </mc:Choice>
              <mc:Fallback>
                <p:oleObj name="Equation" r:id="rId3" imgW="4076640" imgH="1638000" progId="Equation.DSMT4">
                  <p:embed/>
                  <p:pic>
                    <p:nvPicPr>
                      <p:cNvPr id="0" name=""/>
                      <p:cNvPicPr/>
                      <p:nvPr/>
                    </p:nvPicPr>
                    <p:blipFill>
                      <a:blip r:embed="rId4"/>
                      <a:stretch>
                        <a:fillRect/>
                      </a:stretch>
                    </p:blipFill>
                    <p:spPr>
                      <a:xfrm>
                        <a:off x="587375" y="406400"/>
                        <a:ext cx="5432425" cy="21732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3769767"/>
              </p:ext>
            </p:extLst>
          </p:nvPr>
        </p:nvGraphicFramePr>
        <p:xfrm>
          <a:off x="4724400" y="1148776"/>
          <a:ext cx="2275149" cy="1203521"/>
        </p:xfrm>
        <a:graphic>
          <a:graphicData uri="http://schemas.openxmlformats.org/presentationml/2006/ole">
            <mc:AlternateContent xmlns:mc="http://schemas.openxmlformats.org/markup-compatibility/2006">
              <mc:Choice xmlns:v="urn:schemas-microsoft-com:vml" Requires="v">
                <p:oleObj name="Equation" r:id="rId5" imgW="1752480" imgH="927000" progId="Equation.DSMT4">
                  <p:embed/>
                </p:oleObj>
              </mc:Choice>
              <mc:Fallback>
                <p:oleObj name="Equation" r:id="rId5" imgW="1752480" imgH="927000" progId="Equation.DSMT4">
                  <p:embed/>
                  <p:pic>
                    <p:nvPicPr>
                      <p:cNvPr id="0" name=""/>
                      <p:cNvPicPr/>
                      <p:nvPr/>
                    </p:nvPicPr>
                    <p:blipFill>
                      <a:blip r:embed="rId6"/>
                      <a:stretch>
                        <a:fillRect/>
                      </a:stretch>
                    </p:blipFill>
                    <p:spPr>
                      <a:xfrm>
                        <a:off x="4724400" y="1148776"/>
                        <a:ext cx="2275149" cy="12035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2453944"/>
              </p:ext>
            </p:extLst>
          </p:nvPr>
        </p:nvGraphicFramePr>
        <p:xfrm>
          <a:off x="1131887" y="2971800"/>
          <a:ext cx="5358764" cy="2209800"/>
        </p:xfrm>
        <a:graphic>
          <a:graphicData uri="http://schemas.openxmlformats.org/presentationml/2006/ole">
            <mc:AlternateContent xmlns:mc="http://schemas.openxmlformats.org/markup-compatibility/2006">
              <mc:Choice xmlns:v="urn:schemas-microsoft-com:vml" Requires="v">
                <p:oleObj name="Equation" r:id="rId7" imgW="3695400" imgH="1523880" progId="Equation.DSMT4">
                  <p:embed/>
                </p:oleObj>
              </mc:Choice>
              <mc:Fallback>
                <p:oleObj name="Equation" r:id="rId7" imgW="3695400" imgH="1523880" progId="Equation.DSMT4">
                  <p:embed/>
                  <p:pic>
                    <p:nvPicPr>
                      <p:cNvPr id="5" name="Object 4"/>
                      <p:cNvPicPr/>
                      <p:nvPr/>
                    </p:nvPicPr>
                    <p:blipFill>
                      <a:blip r:embed="rId8"/>
                      <a:stretch>
                        <a:fillRect/>
                      </a:stretch>
                    </p:blipFill>
                    <p:spPr>
                      <a:xfrm>
                        <a:off x="1131887" y="2971800"/>
                        <a:ext cx="5358764" cy="2209800"/>
                      </a:xfrm>
                      <a:prstGeom prst="rect">
                        <a:avLst/>
                      </a:prstGeom>
                    </p:spPr>
                  </p:pic>
                </p:oleObj>
              </mc:Fallback>
            </mc:AlternateContent>
          </a:graphicData>
        </a:graphic>
      </p:graphicFrame>
    </p:spTree>
    <p:extLst>
      <p:ext uri="{BB962C8B-B14F-4D97-AF65-F5344CB8AC3E}">
        <p14:creationId xmlns:p14="http://schemas.microsoft.com/office/powerpoint/2010/main" val="313899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3"/>
          <a:stretch>
            <a:fillRect/>
          </a:stretch>
        </p:blipFill>
        <p:spPr>
          <a:xfrm>
            <a:off x="547687" y="585971"/>
            <a:ext cx="8048625" cy="56860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bulk modulus K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4028458200"/>
              </p:ext>
            </p:extLst>
          </p:nvPr>
        </p:nvGraphicFramePr>
        <p:xfrm>
          <a:off x="2895600" y="698387"/>
          <a:ext cx="1403350" cy="841375"/>
        </p:xfrm>
        <a:graphic>
          <a:graphicData uri="http://schemas.openxmlformats.org/presentationml/2006/ole">
            <mc:AlternateContent xmlns:mc="http://schemas.openxmlformats.org/markup-compatibility/2006">
              <mc:Choice xmlns:v="urn:schemas-microsoft-com:vml" Requires="v">
                <p:oleObj name="Equation" r:id="rId4" imgW="1041120" imgH="571320" progId="Equation.DSMT4">
                  <p:embed/>
                </p:oleObj>
              </mc:Choice>
              <mc:Fallback>
                <p:oleObj name="Equation" r:id="rId4" imgW="1041120" imgH="571320" progId="Equation.DSMT4">
                  <p:embed/>
                  <p:pic>
                    <p:nvPicPr>
                      <p:cNvPr id="6" name="Object 5"/>
                      <p:cNvPicPr/>
                      <p:nvPr/>
                    </p:nvPicPr>
                    <p:blipFill>
                      <a:blip r:embed="rId5"/>
                      <a:stretch>
                        <a:fillRect/>
                      </a:stretch>
                    </p:blipFill>
                    <p:spPr>
                      <a:xfrm>
                        <a:off x="2895600" y="698387"/>
                        <a:ext cx="1403350" cy="841375"/>
                      </a:xfrm>
                      <a:prstGeom prst="rect">
                        <a:avLst/>
                      </a:prstGeom>
                    </p:spPr>
                  </p:pic>
                </p:oleObj>
              </mc:Fallback>
            </mc:AlternateContent>
          </a:graphicData>
        </a:graphic>
      </p:graphicFrame>
    </p:spTree>
    <p:extLst>
      <p:ext uri="{BB962C8B-B14F-4D97-AF65-F5344CB8AC3E}">
        <p14:creationId xmlns:p14="http://schemas.microsoft.com/office/powerpoint/2010/main" val="77305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8CB9F-8B28-7F6F-57A4-2155221493C7}"/>
              </a:ext>
            </a:extLst>
          </p:cNvPr>
          <p:cNvSpPr>
            <a:spLocks noGrp="1"/>
          </p:cNvSpPr>
          <p:nvPr>
            <p:ph type="dt" sz="half" idx="10"/>
          </p:nvPr>
        </p:nvSpPr>
        <p:spPr/>
        <p:txBody>
          <a:bodyPr/>
          <a:lstStyle/>
          <a:p>
            <a:r>
              <a:rPr lang="en-US"/>
              <a:t>11/20/2024</a:t>
            </a:r>
            <a:endParaRPr lang="en-US" dirty="0"/>
          </a:p>
        </p:txBody>
      </p:sp>
      <p:sp>
        <p:nvSpPr>
          <p:cNvPr id="3" name="Footer Placeholder 2">
            <a:extLst>
              <a:ext uri="{FF2B5EF4-FFF2-40B4-BE49-F238E27FC236}">
                <a16:creationId xmlns:a16="http://schemas.microsoft.com/office/drawing/2014/main" id="{D13B3AF4-7B85-914E-F876-39B225D3C871}"/>
              </a:ext>
            </a:extLst>
          </p:cNvPr>
          <p:cNvSpPr>
            <a:spLocks noGrp="1"/>
          </p:cNvSpPr>
          <p:nvPr>
            <p:ph type="ftr" sz="quarter" idx="11"/>
          </p:nvPr>
        </p:nvSpPr>
        <p:spPr/>
        <p:txBody>
          <a:bodyPr/>
          <a:lstStyle/>
          <a:p>
            <a:r>
              <a:rPr lang="en-US"/>
              <a:t>PHY 711  Fall 2024 -- Lecture 37</a:t>
            </a:r>
            <a:endParaRPr lang="en-US" dirty="0"/>
          </a:p>
        </p:txBody>
      </p:sp>
      <p:sp>
        <p:nvSpPr>
          <p:cNvPr id="4" name="Slide Number Placeholder 3">
            <a:extLst>
              <a:ext uri="{FF2B5EF4-FFF2-40B4-BE49-F238E27FC236}">
                <a16:creationId xmlns:a16="http://schemas.microsoft.com/office/drawing/2014/main" id="{E95CDC4E-D302-42C4-8C80-9A3E280407BD}"/>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33B86573-6CFA-5634-314F-534214ED60A7}"/>
              </a:ext>
            </a:extLst>
          </p:cNvPr>
          <p:cNvPicPr>
            <a:picLocks noChangeAspect="1"/>
          </p:cNvPicPr>
          <p:nvPr/>
        </p:nvPicPr>
        <p:blipFill>
          <a:blip r:embed="rId2"/>
          <a:stretch>
            <a:fillRect/>
          </a:stretch>
        </p:blipFill>
        <p:spPr>
          <a:xfrm>
            <a:off x="1590604" y="0"/>
            <a:ext cx="5962792" cy="6401434"/>
          </a:xfrm>
          <a:prstGeom prst="rect">
            <a:avLst/>
          </a:prstGeom>
        </p:spPr>
      </p:pic>
      <p:sp>
        <p:nvSpPr>
          <p:cNvPr id="6" name="TextBox 5">
            <a:extLst>
              <a:ext uri="{FF2B5EF4-FFF2-40B4-BE49-F238E27FC236}">
                <a16:creationId xmlns:a16="http://schemas.microsoft.com/office/drawing/2014/main" id="{DA322438-A6CD-BF3C-F4C9-DB11C31A9F83}"/>
              </a:ext>
            </a:extLst>
          </p:cNvPr>
          <p:cNvSpPr txBox="1"/>
          <p:nvPr/>
        </p:nvSpPr>
        <p:spPr>
          <a:xfrm>
            <a:off x="5562600" y="0"/>
            <a:ext cx="1600200" cy="1015663"/>
          </a:xfrm>
          <a:prstGeom prst="rect">
            <a:avLst/>
          </a:prstGeom>
          <a:noFill/>
        </p:spPr>
        <p:txBody>
          <a:bodyPr wrap="square" rtlCol="0">
            <a:spAutoFit/>
          </a:bodyPr>
          <a:lstStyle/>
          <a:p>
            <a:pPr algn="ctr"/>
            <a:r>
              <a:rPr lang="en-US" sz="2000" b="1" dirty="0">
                <a:latin typeface="+mj-lt"/>
              </a:rPr>
              <a:t>4 PM</a:t>
            </a:r>
          </a:p>
          <a:p>
            <a:pPr algn="ctr"/>
            <a:endParaRPr lang="en-US" sz="2000" b="1" dirty="0">
              <a:latin typeface="+mj-lt"/>
            </a:endParaRPr>
          </a:p>
          <a:p>
            <a:pPr algn="ctr"/>
            <a:r>
              <a:rPr lang="en-US" sz="2000" b="1" dirty="0">
                <a:latin typeface="+mj-lt"/>
              </a:rPr>
              <a:t>Olin 101</a:t>
            </a:r>
          </a:p>
        </p:txBody>
      </p:sp>
    </p:spTree>
    <p:extLst>
      <p:ext uri="{BB962C8B-B14F-4D97-AF65-F5344CB8AC3E}">
        <p14:creationId xmlns:p14="http://schemas.microsoft.com/office/powerpoint/2010/main" val="76565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352425" y="442895"/>
            <a:ext cx="8439150" cy="5913455"/>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Young’s modulus E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1397061653"/>
              </p:ext>
            </p:extLst>
          </p:nvPr>
        </p:nvGraphicFramePr>
        <p:xfrm>
          <a:off x="2981964" y="629776"/>
          <a:ext cx="1604962" cy="871538"/>
        </p:xfrm>
        <a:graphic>
          <a:graphicData uri="http://schemas.openxmlformats.org/presentationml/2006/ole">
            <mc:AlternateContent xmlns:mc="http://schemas.openxmlformats.org/markup-compatibility/2006">
              <mc:Choice xmlns:v="urn:schemas-microsoft-com:vml" Requires="v">
                <p:oleObj name="Equation" r:id="rId4" imgW="1117440" imgH="609480" progId="Equation.DSMT4">
                  <p:embed/>
                </p:oleObj>
              </mc:Choice>
              <mc:Fallback>
                <p:oleObj name="Equation" r:id="rId4" imgW="1117440" imgH="609480" progId="Equation.DSMT4">
                  <p:embed/>
                  <p:pic>
                    <p:nvPicPr>
                      <p:cNvPr id="9" name="Object 8"/>
                      <p:cNvPicPr/>
                      <p:nvPr/>
                    </p:nvPicPr>
                    <p:blipFill>
                      <a:blip r:embed="rId5"/>
                      <a:stretch>
                        <a:fillRect/>
                      </a:stretch>
                    </p:blipFill>
                    <p:spPr>
                      <a:xfrm>
                        <a:off x="2981964" y="629776"/>
                        <a:ext cx="1604962" cy="871538"/>
                      </a:xfrm>
                      <a:prstGeom prst="rect">
                        <a:avLst/>
                      </a:prstGeom>
                    </p:spPr>
                  </p:pic>
                </p:oleObj>
              </mc:Fallback>
            </mc:AlternateContent>
          </a:graphicData>
        </a:graphic>
      </p:graphicFrame>
    </p:spTree>
    <p:extLst>
      <p:ext uri="{BB962C8B-B14F-4D97-AF65-F5344CB8AC3E}">
        <p14:creationId xmlns:p14="http://schemas.microsoft.com/office/powerpoint/2010/main" val="124503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570070" y="617458"/>
            <a:ext cx="8003860" cy="5738892"/>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Poisson ratio </a:t>
            </a:r>
            <a:r>
              <a:rPr lang="en-US" sz="2400" dirty="0">
                <a:latin typeface="Symbol" panose="05050102010706020507" pitchFamily="18" charset="2"/>
              </a:rPr>
              <a:t>s</a:t>
            </a:r>
            <a:r>
              <a:rPr lang="en-US" sz="2400" dirty="0">
                <a:latin typeface="+mj-lt"/>
              </a:rPr>
              <a:t>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2526303742"/>
              </p:ext>
            </p:extLst>
          </p:nvPr>
        </p:nvGraphicFramePr>
        <p:xfrm>
          <a:off x="2590800" y="1155700"/>
          <a:ext cx="2724150" cy="825500"/>
        </p:xfrm>
        <a:graphic>
          <a:graphicData uri="http://schemas.openxmlformats.org/presentationml/2006/ole">
            <mc:AlternateContent xmlns:mc="http://schemas.openxmlformats.org/markup-compatibility/2006">
              <mc:Choice xmlns:v="urn:schemas-microsoft-com:vml" Requires="v">
                <p:oleObj name="Equation" r:id="rId4" imgW="2044440" imgH="622080" progId="Equation.DSMT4">
                  <p:embed/>
                </p:oleObj>
              </mc:Choice>
              <mc:Fallback>
                <p:oleObj name="Equation" r:id="rId4" imgW="2044440" imgH="622080" progId="Equation.DSMT4">
                  <p:embed/>
                  <p:pic>
                    <p:nvPicPr>
                      <p:cNvPr id="5" name="Object 4"/>
                      <p:cNvPicPr/>
                      <p:nvPr/>
                    </p:nvPicPr>
                    <p:blipFill>
                      <a:blip r:embed="rId5"/>
                      <a:stretch>
                        <a:fillRect/>
                      </a:stretch>
                    </p:blipFill>
                    <p:spPr>
                      <a:xfrm>
                        <a:off x="2590800" y="1155700"/>
                        <a:ext cx="2724150" cy="825500"/>
                      </a:xfrm>
                      <a:prstGeom prst="rect">
                        <a:avLst/>
                      </a:prstGeom>
                    </p:spPr>
                  </p:pic>
                </p:oleObj>
              </mc:Fallback>
            </mc:AlternateContent>
          </a:graphicData>
        </a:graphic>
      </p:graphicFrame>
    </p:spTree>
    <p:extLst>
      <p:ext uri="{BB962C8B-B14F-4D97-AF65-F5344CB8AC3E}">
        <p14:creationId xmlns:p14="http://schemas.microsoft.com/office/powerpoint/2010/main" val="242625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300037" y="228600"/>
            <a:ext cx="8543925" cy="59548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shear modulus </a:t>
            </a:r>
            <a:r>
              <a:rPr lang="en-US" sz="2400" dirty="0">
                <a:latin typeface="Symbol" panose="05050102010706020507" pitchFamily="18" charset="2"/>
              </a:rPr>
              <a:t>m</a:t>
            </a:r>
            <a:r>
              <a:rPr lang="en-US" sz="2400" dirty="0">
                <a:latin typeface="+mj-lt"/>
              </a:rPr>
              <a:t> for elemental materials --</a:t>
            </a:r>
          </a:p>
        </p:txBody>
      </p:sp>
    </p:spTree>
    <p:extLst>
      <p:ext uri="{BB962C8B-B14F-4D97-AF65-F5344CB8AC3E}">
        <p14:creationId xmlns:p14="http://schemas.microsoft.com/office/powerpoint/2010/main" val="265532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117234" y="122814"/>
            <a:ext cx="7162800" cy="461665"/>
          </a:xfrm>
          <a:prstGeom prst="rect">
            <a:avLst/>
          </a:prstGeom>
          <a:noFill/>
        </p:spPr>
        <p:txBody>
          <a:bodyPr wrap="square" rtlCol="0">
            <a:spAutoFit/>
          </a:bodyPr>
          <a:lstStyle/>
          <a:p>
            <a:r>
              <a:rPr lang="en-US" sz="2400" dirty="0">
                <a:latin typeface="+mj-lt"/>
              </a:rPr>
              <a:t>Summary -- 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905028049"/>
              </p:ext>
            </p:extLst>
          </p:nvPr>
        </p:nvGraphicFramePr>
        <p:xfrm>
          <a:off x="246062" y="744061"/>
          <a:ext cx="8897938" cy="2335213"/>
        </p:xfrm>
        <a:graphic>
          <a:graphicData uri="http://schemas.openxmlformats.org/presentationml/2006/ole">
            <mc:AlternateContent xmlns:mc="http://schemas.openxmlformats.org/markup-compatibility/2006">
              <mc:Choice xmlns:v="urn:schemas-microsoft-com:vml" Requires="v">
                <p:oleObj name="Equation" r:id="rId3" imgW="6870600" imgH="1803240" progId="Equation.DSMT4">
                  <p:embed/>
                </p:oleObj>
              </mc:Choice>
              <mc:Fallback>
                <p:oleObj name="Equation" r:id="rId3" imgW="6870600" imgH="1803240" progId="Equation.DSMT4">
                  <p:embed/>
                  <p:pic>
                    <p:nvPicPr>
                      <p:cNvPr id="6" name="Object 5"/>
                      <p:cNvPicPr/>
                      <p:nvPr/>
                    </p:nvPicPr>
                    <p:blipFill>
                      <a:blip r:embed="rId4"/>
                      <a:stretch>
                        <a:fillRect/>
                      </a:stretch>
                    </p:blipFill>
                    <p:spPr>
                      <a:xfrm>
                        <a:off x="246062" y="744061"/>
                        <a:ext cx="8897938" cy="23352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417927"/>
              </p:ext>
            </p:extLst>
          </p:nvPr>
        </p:nvGraphicFramePr>
        <p:xfrm>
          <a:off x="685800" y="3067490"/>
          <a:ext cx="4617715" cy="3005137"/>
        </p:xfrm>
        <a:graphic>
          <a:graphicData uri="http://schemas.openxmlformats.org/presentationml/2006/ole">
            <mc:AlternateContent xmlns:mc="http://schemas.openxmlformats.org/markup-compatibility/2006">
              <mc:Choice xmlns:v="urn:schemas-microsoft-com:vml" Requires="v">
                <p:oleObj name="Equation" r:id="rId5" imgW="3416040" imgH="2222280" progId="Equation.DSMT4">
                  <p:embed/>
                </p:oleObj>
              </mc:Choice>
              <mc:Fallback>
                <p:oleObj name="Equation" r:id="rId5" imgW="3416040" imgH="2222280" progId="Equation.DSMT4">
                  <p:embed/>
                  <p:pic>
                    <p:nvPicPr>
                      <p:cNvPr id="7" name="Object 6"/>
                      <p:cNvPicPr/>
                      <p:nvPr/>
                    </p:nvPicPr>
                    <p:blipFill>
                      <a:blip r:embed="rId6"/>
                      <a:stretch>
                        <a:fillRect/>
                      </a:stretch>
                    </p:blipFill>
                    <p:spPr>
                      <a:xfrm>
                        <a:off x="685800" y="3067490"/>
                        <a:ext cx="4617715" cy="3005137"/>
                      </a:xfrm>
                      <a:prstGeom prst="rect">
                        <a:avLst/>
                      </a:prstGeom>
                    </p:spPr>
                  </p:pic>
                </p:oleObj>
              </mc:Fallback>
            </mc:AlternateContent>
          </a:graphicData>
        </a:graphic>
      </p:graphicFrame>
      <p:sp>
        <p:nvSpPr>
          <p:cNvPr id="8" name="TextBox 7"/>
          <p:cNvSpPr txBox="1"/>
          <p:nvPr/>
        </p:nvSpPr>
        <p:spPr>
          <a:xfrm>
            <a:off x="6629400" y="3425858"/>
            <a:ext cx="2667000" cy="707886"/>
          </a:xfrm>
          <a:prstGeom prst="rect">
            <a:avLst/>
          </a:prstGeom>
          <a:noFill/>
        </p:spPr>
        <p:txBody>
          <a:bodyPr wrap="square" rtlCol="0">
            <a:spAutoFit/>
          </a:bodyPr>
          <a:lstStyle/>
          <a:p>
            <a:r>
              <a:rPr lang="en-US" sz="2000" dirty="0">
                <a:latin typeface="+mj-lt"/>
              </a:rPr>
              <a:t>material-dependent empirical parameters</a:t>
            </a:r>
          </a:p>
        </p:txBody>
      </p:sp>
      <p:sp>
        <p:nvSpPr>
          <p:cNvPr id="9" name="Up Arrow 8"/>
          <p:cNvSpPr/>
          <p:nvPr/>
        </p:nvSpPr>
        <p:spPr>
          <a:xfrm rot="1032589">
            <a:off x="6939652" y="2648561"/>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32589">
            <a:off x="8528947" y="2709717"/>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0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63148265"/>
              </p:ext>
            </p:extLst>
          </p:nvPr>
        </p:nvGraphicFramePr>
        <p:xfrm>
          <a:off x="533400" y="474547"/>
          <a:ext cx="8455025" cy="1924050"/>
        </p:xfrm>
        <a:graphic>
          <a:graphicData uri="http://schemas.openxmlformats.org/presentationml/2006/ole">
            <mc:AlternateContent xmlns:mc="http://schemas.openxmlformats.org/markup-compatibility/2006">
              <mc:Choice xmlns:v="urn:schemas-microsoft-com:vml" Requires="v">
                <p:oleObj name="Equation" r:id="rId3" imgW="6273720" imgH="1307880" progId="Equation.DSMT4">
                  <p:embed/>
                </p:oleObj>
              </mc:Choice>
              <mc:Fallback>
                <p:oleObj name="Equation" r:id="rId3" imgW="6273720" imgH="1307880" progId="Equation.DSMT4">
                  <p:embed/>
                  <p:pic>
                    <p:nvPicPr>
                      <p:cNvPr id="6" name="Object 5"/>
                      <p:cNvPicPr/>
                      <p:nvPr/>
                    </p:nvPicPr>
                    <p:blipFill>
                      <a:blip r:embed="rId4"/>
                      <a:stretch>
                        <a:fillRect/>
                      </a:stretch>
                    </p:blipFill>
                    <p:spPr>
                      <a:xfrm>
                        <a:off x="533400" y="474547"/>
                        <a:ext cx="8455025" cy="192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2730448"/>
              </p:ext>
            </p:extLst>
          </p:nvPr>
        </p:nvGraphicFramePr>
        <p:xfrm>
          <a:off x="990600" y="2387599"/>
          <a:ext cx="7375526" cy="4151313"/>
        </p:xfrm>
        <a:graphic>
          <a:graphicData uri="http://schemas.openxmlformats.org/presentationml/2006/ole">
            <mc:AlternateContent xmlns:mc="http://schemas.openxmlformats.org/markup-compatibility/2006">
              <mc:Choice xmlns:v="urn:schemas-microsoft-com:vml" Requires="v">
                <p:oleObj name="Equation" r:id="rId5" imgW="5435280" imgH="3060360" progId="Equation.DSMT4">
                  <p:embed/>
                </p:oleObj>
              </mc:Choice>
              <mc:Fallback>
                <p:oleObj name="Equation" r:id="rId5" imgW="5435280" imgH="3060360" progId="Equation.DSMT4">
                  <p:embed/>
                  <p:pic>
                    <p:nvPicPr>
                      <p:cNvPr id="5" name="Object 4"/>
                      <p:cNvPicPr/>
                      <p:nvPr/>
                    </p:nvPicPr>
                    <p:blipFill>
                      <a:blip r:embed="rId6"/>
                      <a:stretch>
                        <a:fillRect/>
                      </a:stretch>
                    </p:blipFill>
                    <p:spPr>
                      <a:xfrm>
                        <a:off x="990600" y="2387599"/>
                        <a:ext cx="7375526" cy="4151313"/>
                      </a:xfrm>
                      <a:prstGeom prst="rect">
                        <a:avLst/>
                      </a:prstGeom>
                    </p:spPr>
                  </p:pic>
                </p:oleObj>
              </mc:Fallback>
            </mc:AlternateContent>
          </a:graphicData>
        </a:graphic>
      </p:graphicFrame>
      <p:sp>
        <p:nvSpPr>
          <p:cNvPr id="8" name="TextBox 7"/>
          <p:cNvSpPr txBox="1"/>
          <p:nvPr/>
        </p:nvSpPr>
        <p:spPr>
          <a:xfrm>
            <a:off x="2362200" y="243714"/>
            <a:ext cx="1752600" cy="461665"/>
          </a:xfrm>
          <a:prstGeom prst="rect">
            <a:avLst/>
          </a:prstGeom>
          <a:noFill/>
        </p:spPr>
        <p:txBody>
          <a:bodyPr wrap="square" rtlCol="0">
            <a:spAutoFit/>
          </a:bodyPr>
          <a:lstStyle/>
          <a:p>
            <a:r>
              <a:rPr lang="en-US" sz="2400" dirty="0">
                <a:solidFill>
                  <a:srgbClr val="FF0000"/>
                </a:solidFill>
                <a:latin typeface="+mj-lt"/>
              </a:rPr>
              <a:t>Stress</a:t>
            </a:r>
          </a:p>
        </p:txBody>
      </p:sp>
      <p:sp>
        <p:nvSpPr>
          <p:cNvPr id="9" name="Right Arrow 8"/>
          <p:cNvSpPr/>
          <p:nvPr/>
        </p:nvSpPr>
        <p:spPr>
          <a:xfrm rot="1048311">
            <a:off x="3424513" y="305780"/>
            <a:ext cx="498624" cy="5543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52943"/>
            <a:ext cx="2362200" cy="461665"/>
          </a:xfrm>
          <a:prstGeom prst="rect">
            <a:avLst/>
          </a:prstGeom>
          <a:noFill/>
        </p:spPr>
        <p:txBody>
          <a:bodyPr wrap="square" rtlCol="0">
            <a:spAutoFit/>
          </a:bodyPr>
          <a:lstStyle/>
          <a:p>
            <a:r>
              <a:rPr lang="en-US" sz="2400" dirty="0">
                <a:solidFill>
                  <a:srgbClr val="00B050"/>
                </a:solidFill>
                <a:latin typeface="+mj-lt"/>
              </a:rPr>
              <a:t>Strain</a:t>
            </a:r>
          </a:p>
        </p:txBody>
      </p:sp>
      <p:sp>
        <p:nvSpPr>
          <p:cNvPr id="11" name="Down Arrow 10"/>
          <p:cNvSpPr/>
          <p:nvPr/>
        </p:nvSpPr>
        <p:spPr>
          <a:xfrm rot="4401574">
            <a:off x="6062471" y="-235541"/>
            <a:ext cx="577150" cy="1473316"/>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121829">
            <a:off x="6782086" y="301551"/>
            <a:ext cx="577150" cy="907660"/>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413863">
            <a:off x="7631112" y="317608"/>
            <a:ext cx="577150" cy="608055"/>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8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8536461"/>
              </p:ext>
            </p:extLst>
          </p:nvPr>
        </p:nvGraphicFramePr>
        <p:xfrm>
          <a:off x="249974" y="300939"/>
          <a:ext cx="7375525" cy="3082925"/>
        </p:xfrm>
        <a:graphic>
          <a:graphicData uri="http://schemas.openxmlformats.org/presentationml/2006/ole">
            <mc:AlternateContent xmlns:mc="http://schemas.openxmlformats.org/markup-compatibility/2006">
              <mc:Choice xmlns:v="urn:schemas-microsoft-com:vml" Requires="v">
                <p:oleObj name="Equation" r:id="rId3" imgW="5435280" imgH="2273040" progId="Equation.DSMT4">
                  <p:embed/>
                </p:oleObj>
              </mc:Choice>
              <mc:Fallback>
                <p:oleObj name="Equation" r:id="rId3" imgW="5435280" imgH="2273040" progId="Equation.DSMT4">
                  <p:embed/>
                  <p:pic>
                    <p:nvPicPr>
                      <p:cNvPr id="5" name="Object 4"/>
                      <p:cNvPicPr/>
                      <p:nvPr/>
                    </p:nvPicPr>
                    <p:blipFill>
                      <a:blip r:embed="rId4"/>
                      <a:stretch>
                        <a:fillRect/>
                      </a:stretch>
                    </p:blipFill>
                    <p:spPr>
                      <a:xfrm>
                        <a:off x="249974" y="300939"/>
                        <a:ext cx="7375525" cy="3082925"/>
                      </a:xfrm>
                      <a:prstGeom prst="rect">
                        <a:avLst/>
                      </a:prstGeom>
                    </p:spPr>
                  </p:pic>
                </p:oleObj>
              </mc:Fallback>
            </mc:AlternateContent>
          </a:graphicData>
        </a:graphic>
      </p:graphicFrame>
      <p:sp>
        <p:nvSpPr>
          <p:cNvPr id="6" name="Up Arrow 5"/>
          <p:cNvSpPr/>
          <p:nvPr/>
        </p:nvSpPr>
        <p:spPr>
          <a:xfrm rot="1004175">
            <a:off x="4028410" y="3265425"/>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04175">
            <a:off x="6180958" y="3182634"/>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3826978"/>
            <a:ext cx="1905000" cy="830997"/>
          </a:xfrm>
          <a:prstGeom prst="rect">
            <a:avLst/>
          </a:prstGeom>
          <a:noFill/>
        </p:spPr>
        <p:txBody>
          <a:bodyPr wrap="square" rtlCol="0">
            <a:spAutoFit/>
          </a:bodyPr>
          <a:lstStyle/>
          <a:p>
            <a:r>
              <a:rPr lang="en-US" sz="2400" dirty="0">
                <a:latin typeface="+mj-lt"/>
              </a:rPr>
              <a:t>surface contribution</a:t>
            </a:r>
          </a:p>
        </p:txBody>
      </p:sp>
      <p:sp>
        <p:nvSpPr>
          <p:cNvPr id="9" name="TextBox 8"/>
          <p:cNvSpPr txBox="1"/>
          <p:nvPr/>
        </p:nvSpPr>
        <p:spPr>
          <a:xfrm>
            <a:off x="5600700" y="3775574"/>
            <a:ext cx="1905000" cy="830997"/>
          </a:xfrm>
          <a:prstGeom prst="rect">
            <a:avLst/>
          </a:prstGeom>
          <a:noFill/>
        </p:spPr>
        <p:txBody>
          <a:bodyPr wrap="square" rtlCol="0">
            <a:spAutoFit/>
          </a:bodyPr>
          <a:lstStyle/>
          <a:p>
            <a:r>
              <a:rPr lang="en-US" sz="2400" dirty="0">
                <a:latin typeface="+mj-lt"/>
              </a:rPr>
              <a:t>bulk contribution</a:t>
            </a:r>
          </a:p>
        </p:txBody>
      </p:sp>
      <p:graphicFrame>
        <p:nvGraphicFramePr>
          <p:cNvPr id="10" name="Object 9"/>
          <p:cNvGraphicFramePr>
            <a:graphicFrameLocks noChangeAspect="1"/>
          </p:cNvGraphicFramePr>
          <p:nvPr>
            <p:extLst>
              <p:ext uri="{D42A27DB-BD31-4B8C-83A1-F6EECF244321}">
                <p14:modId xmlns:p14="http://schemas.microsoft.com/office/powerpoint/2010/main" val="478350221"/>
              </p:ext>
            </p:extLst>
          </p:nvPr>
        </p:nvGraphicFramePr>
        <p:xfrm>
          <a:off x="249974" y="4800600"/>
          <a:ext cx="7534833" cy="1182389"/>
        </p:xfrm>
        <a:graphic>
          <a:graphicData uri="http://schemas.openxmlformats.org/presentationml/2006/ole">
            <mc:AlternateContent xmlns:mc="http://schemas.openxmlformats.org/markup-compatibility/2006">
              <mc:Choice xmlns:v="urn:schemas-microsoft-com:vml" Requires="v">
                <p:oleObj name="Equation" r:id="rId5" imgW="4127400" imgH="647640" progId="Equation.DSMT4">
                  <p:embed/>
                </p:oleObj>
              </mc:Choice>
              <mc:Fallback>
                <p:oleObj name="Equation" r:id="rId5" imgW="4127400" imgH="647640" progId="Equation.DSMT4">
                  <p:embed/>
                  <p:pic>
                    <p:nvPicPr>
                      <p:cNvPr id="10" name="Object 9"/>
                      <p:cNvPicPr/>
                      <p:nvPr/>
                    </p:nvPicPr>
                    <p:blipFill>
                      <a:blip r:embed="rId6"/>
                      <a:stretch>
                        <a:fillRect/>
                      </a:stretch>
                    </p:blipFill>
                    <p:spPr>
                      <a:xfrm>
                        <a:off x="249974" y="4800600"/>
                        <a:ext cx="7534833" cy="1182389"/>
                      </a:xfrm>
                      <a:prstGeom prst="rect">
                        <a:avLst/>
                      </a:prstGeom>
                    </p:spPr>
                  </p:pic>
                </p:oleObj>
              </mc:Fallback>
            </mc:AlternateContent>
          </a:graphicData>
        </a:graphic>
      </p:graphicFrame>
    </p:spTree>
    <p:extLst>
      <p:ext uri="{BB962C8B-B14F-4D97-AF65-F5344CB8AC3E}">
        <p14:creationId xmlns:p14="http://schemas.microsoft.com/office/powerpoint/2010/main" val="3935565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50646104"/>
              </p:ext>
            </p:extLst>
          </p:nvPr>
        </p:nvGraphicFramePr>
        <p:xfrm>
          <a:off x="677068" y="-8641"/>
          <a:ext cx="7789863" cy="3130551"/>
        </p:xfrm>
        <a:graphic>
          <a:graphicData uri="http://schemas.openxmlformats.org/presentationml/2006/ole">
            <mc:AlternateContent xmlns:mc="http://schemas.openxmlformats.org/markup-compatibility/2006">
              <mc:Choice xmlns:v="urn:schemas-microsoft-com:vml" Requires="v">
                <p:oleObj name="Equation" r:id="rId3" imgW="4267080" imgH="1714320" progId="Equation.DSMT4">
                  <p:embed/>
                </p:oleObj>
              </mc:Choice>
              <mc:Fallback>
                <p:oleObj name="Equation" r:id="rId3" imgW="4267080" imgH="1714320" progId="Equation.DSMT4">
                  <p:embed/>
                  <p:pic>
                    <p:nvPicPr>
                      <p:cNvPr id="5" name="Object 4"/>
                      <p:cNvPicPr/>
                      <p:nvPr/>
                    </p:nvPicPr>
                    <p:blipFill>
                      <a:blip r:embed="rId4"/>
                      <a:stretch>
                        <a:fillRect/>
                      </a:stretch>
                    </p:blipFill>
                    <p:spPr>
                      <a:xfrm>
                        <a:off x="677068" y="-8641"/>
                        <a:ext cx="7789863" cy="31305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9366084"/>
              </p:ext>
            </p:extLst>
          </p:nvPr>
        </p:nvGraphicFramePr>
        <p:xfrm>
          <a:off x="533400" y="3048000"/>
          <a:ext cx="8358141" cy="1447800"/>
        </p:xfrm>
        <a:graphic>
          <a:graphicData uri="http://schemas.openxmlformats.org/presentationml/2006/ole">
            <mc:AlternateContent xmlns:mc="http://schemas.openxmlformats.org/markup-compatibility/2006">
              <mc:Choice xmlns:v="urn:schemas-microsoft-com:vml" Requires="v">
                <p:oleObj name="Equation" r:id="rId5" imgW="5841720" imgH="927000" progId="Equation.DSMT4">
                  <p:embed/>
                </p:oleObj>
              </mc:Choice>
              <mc:Fallback>
                <p:oleObj name="Equation" r:id="rId5" imgW="5841720" imgH="927000" progId="Equation.DSMT4">
                  <p:embed/>
                  <p:pic>
                    <p:nvPicPr>
                      <p:cNvPr id="6" name="Object 5"/>
                      <p:cNvPicPr/>
                      <p:nvPr/>
                    </p:nvPicPr>
                    <p:blipFill>
                      <a:blip r:embed="rId6"/>
                      <a:stretch>
                        <a:fillRect/>
                      </a:stretch>
                    </p:blipFill>
                    <p:spPr>
                      <a:xfrm>
                        <a:off x="533400" y="3048000"/>
                        <a:ext cx="8358141" cy="1447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254927"/>
              </p:ext>
            </p:extLst>
          </p:nvPr>
        </p:nvGraphicFramePr>
        <p:xfrm>
          <a:off x="454025" y="4165600"/>
          <a:ext cx="7072313" cy="2524125"/>
        </p:xfrm>
        <a:graphic>
          <a:graphicData uri="http://schemas.openxmlformats.org/presentationml/2006/ole">
            <mc:AlternateContent xmlns:mc="http://schemas.openxmlformats.org/markup-compatibility/2006">
              <mc:Choice xmlns:v="urn:schemas-microsoft-com:vml" Requires="v">
                <p:oleObj name="Equation" r:id="rId7" imgW="3949560" imgH="1409400" progId="Equation.DSMT4">
                  <p:embed/>
                </p:oleObj>
              </mc:Choice>
              <mc:Fallback>
                <p:oleObj name="Equation" r:id="rId7" imgW="3949560" imgH="1409400" progId="Equation.DSMT4">
                  <p:embed/>
                  <p:pic>
                    <p:nvPicPr>
                      <p:cNvPr id="7" name="Object 6"/>
                      <p:cNvPicPr/>
                      <p:nvPr/>
                    </p:nvPicPr>
                    <p:blipFill>
                      <a:blip r:embed="rId8"/>
                      <a:stretch>
                        <a:fillRect/>
                      </a:stretch>
                    </p:blipFill>
                    <p:spPr>
                      <a:xfrm>
                        <a:off x="454025" y="4165600"/>
                        <a:ext cx="7072313" cy="25241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13088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53078627"/>
              </p:ext>
            </p:extLst>
          </p:nvPr>
        </p:nvGraphicFramePr>
        <p:xfrm>
          <a:off x="368300" y="3381375"/>
          <a:ext cx="4283075" cy="1069975"/>
        </p:xfrm>
        <a:graphic>
          <a:graphicData uri="http://schemas.openxmlformats.org/presentationml/2006/ole">
            <mc:AlternateContent xmlns:mc="http://schemas.openxmlformats.org/markup-compatibility/2006">
              <mc:Choice xmlns:v="urn:schemas-microsoft-com:vml" Requires="v">
                <p:oleObj name="Equation" r:id="rId3" imgW="2743200" imgH="685800" progId="Equation.DSMT4">
                  <p:embed/>
                </p:oleObj>
              </mc:Choice>
              <mc:Fallback>
                <p:oleObj name="Equation" r:id="rId3" imgW="2743200" imgH="685800" progId="Equation.DSMT4">
                  <p:embed/>
                  <p:pic>
                    <p:nvPicPr>
                      <p:cNvPr id="5" name="Object 4"/>
                      <p:cNvPicPr/>
                      <p:nvPr/>
                    </p:nvPicPr>
                    <p:blipFill>
                      <a:blip r:embed="rId4"/>
                      <a:stretch>
                        <a:fillRect/>
                      </a:stretch>
                    </p:blipFill>
                    <p:spPr>
                      <a:xfrm>
                        <a:off x="368300" y="3381375"/>
                        <a:ext cx="4283075" cy="1069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1641693"/>
              </p:ext>
            </p:extLst>
          </p:nvPr>
        </p:nvGraphicFramePr>
        <p:xfrm>
          <a:off x="1035050" y="504825"/>
          <a:ext cx="7072313" cy="1296988"/>
        </p:xfrm>
        <a:graphic>
          <a:graphicData uri="http://schemas.openxmlformats.org/presentationml/2006/ole">
            <mc:AlternateContent xmlns:mc="http://schemas.openxmlformats.org/markup-compatibility/2006">
              <mc:Choice xmlns:v="urn:schemas-microsoft-com:vml" Requires="v">
                <p:oleObj name="Equation" r:id="rId5" imgW="3949560" imgH="723600" progId="Equation.DSMT4">
                  <p:embed/>
                </p:oleObj>
              </mc:Choice>
              <mc:Fallback>
                <p:oleObj name="Equation" r:id="rId5" imgW="3949560" imgH="723600" progId="Equation.DSMT4">
                  <p:embed/>
                  <p:pic>
                    <p:nvPicPr>
                      <p:cNvPr id="6" name="Object 5"/>
                      <p:cNvPicPr/>
                      <p:nvPr/>
                    </p:nvPicPr>
                    <p:blipFill>
                      <a:blip r:embed="rId6"/>
                      <a:stretch>
                        <a:fillRect/>
                      </a:stretch>
                    </p:blipFill>
                    <p:spPr>
                      <a:xfrm>
                        <a:off x="1035050" y="504825"/>
                        <a:ext cx="7072313" cy="1296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85025254"/>
              </p:ext>
            </p:extLst>
          </p:nvPr>
        </p:nvGraphicFramePr>
        <p:xfrm>
          <a:off x="1115218" y="1845582"/>
          <a:ext cx="5106988" cy="971550"/>
        </p:xfrm>
        <a:graphic>
          <a:graphicData uri="http://schemas.openxmlformats.org/presentationml/2006/ole">
            <mc:AlternateContent xmlns:mc="http://schemas.openxmlformats.org/markup-compatibility/2006">
              <mc:Choice xmlns:v="urn:schemas-microsoft-com:vml" Requires="v">
                <p:oleObj name="Equation" r:id="rId7" imgW="3568680" imgH="622080" progId="Equation.DSMT4">
                  <p:embed/>
                </p:oleObj>
              </mc:Choice>
              <mc:Fallback>
                <p:oleObj name="Equation" r:id="rId7" imgW="3568680" imgH="622080" progId="Equation.DSMT4">
                  <p:embed/>
                  <p:pic>
                    <p:nvPicPr>
                      <p:cNvPr id="7" name="Object 6"/>
                      <p:cNvPicPr/>
                      <p:nvPr/>
                    </p:nvPicPr>
                    <p:blipFill>
                      <a:blip r:embed="rId8"/>
                      <a:stretch>
                        <a:fillRect/>
                      </a:stretch>
                    </p:blipFill>
                    <p:spPr>
                      <a:xfrm>
                        <a:off x="1115218" y="1845582"/>
                        <a:ext cx="5106988" cy="971550"/>
                      </a:xfrm>
                      <a:prstGeom prst="rect">
                        <a:avLst/>
                      </a:prstGeom>
                    </p:spPr>
                  </p:pic>
                </p:oleObj>
              </mc:Fallback>
            </mc:AlternateContent>
          </a:graphicData>
        </a:graphic>
      </p:graphicFrame>
      <p:sp>
        <p:nvSpPr>
          <p:cNvPr id="8" name="TextBox 7"/>
          <p:cNvSpPr txBox="1"/>
          <p:nvPr/>
        </p:nvSpPr>
        <p:spPr>
          <a:xfrm>
            <a:off x="76200" y="228600"/>
            <a:ext cx="7543800" cy="461665"/>
          </a:xfrm>
          <a:prstGeom prst="rect">
            <a:avLst/>
          </a:prstGeom>
          <a:noFill/>
        </p:spPr>
        <p:txBody>
          <a:bodyPr wrap="square" rtlCol="0">
            <a:spAutoFit/>
          </a:bodyPr>
          <a:lstStyle/>
          <a:p>
            <a:r>
              <a:rPr lang="en-US" sz="2400" dirty="0">
                <a:latin typeface="+mj-lt"/>
              </a:rPr>
              <a:t>Note that the two relations:</a:t>
            </a:r>
          </a:p>
        </p:txBody>
      </p:sp>
    </p:spTree>
    <p:extLst>
      <p:ext uri="{BB962C8B-B14F-4D97-AF65-F5344CB8AC3E}">
        <p14:creationId xmlns:p14="http://schemas.microsoft.com/office/powerpoint/2010/main" val="35488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125413" y="59381"/>
            <a:ext cx="8001000" cy="461665"/>
          </a:xfrm>
          <a:prstGeom prst="rect">
            <a:avLst/>
          </a:prstGeom>
          <a:noFill/>
        </p:spPr>
        <p:txBody>
          <a:bodyPr wrap="square" rtlCol="0">
            <a:spAutoFit/>
          </a:bodyPr>
          <a:lstStyle/>
          <a:p>
            <a:r>
              <a:rPr lang="en-US" sz="2400" dirty="0">
                <a:latin typeface="+mj-lt"/>
              </a:rPr>
              <a:t>Dynamical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592562209"/>
              </p:ext>
            </p:extLst>
          </p:nvPr>
        </p:nvGraphicFramePr>
        <p:xfrm>
          <a:off x="749609" y="536286"/>
          <a:ext cx="7644781" cy="2033587"/>
        </p:xfrm>
        <a:graphic>
          <a:graphicData uri="http://schemas.openxmlformats.org/presentationml/2006/ole">
            <mc:AlternateContent xmlns:mc="http://schemas.openxmlformats.org/markup-compatibility/2006">
              <mc:Choice xmlns:v="urn:schemas-microsoft-com:vml" Requires="v">
                <p:oleObj name="Equation" r:id="rId3" imgW="5155920" imgH="1371600" progId="Equation.DSMT4">
                  <p:embed/>
                </p:oleObj>
              </mc:Choice>
              <mc:Fallback>
                <p:oleObj name="Equation" r:id="rId3" imgW="5155920" imgH="1371600" progId="Equation.DSMT4">
                  <p:embed/>
                  <p:pic>
                    <p:nvPicPr>
                      <p:cNvPr id="6" name="Object 5"/>
                      <p:cNvPicPr/>
                      <p:nvPr/>
                    </p:nvPicPr>
                    <p:blipFill>
                      <a:blip r:embed="rId4"/>
                      <a:stretch>
                        <a:fillRect/>
                      </a:stretch>
                    </p:blipFill>
                    <p:spPr>
                      <a:xfrm>
                        <a:off x="749609" y="536286"/>
                        <a:ext cx="7644781" cy="2033587"/>
                      </a:xfrm>
                      <a:prstGeom prst="rect">
                        <a:avLst/>
                      </a:prstGeom>
                    </p:spPr>
                  </p:pic>
                </p:oleObj>
              </mc:Fallback>
            </mc:AlternateContent>
          </a:graphicData>
        </a:graphic>
      </p:graphicFrame>
      <p:sp>
        <p:nvSpPr>
          <p:cNvPr id="7" name="Up Arrow 6"/>
          <p:cNvSpPr/>
          <p:nvPr/>
        </p:nvSpPr>
        <p:spPr>
          <a:xfrm rot="19048559">
            <a:off x="4236844" y="2006589"/>
            <a:ext cx="398801"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35910" y="2191761"/>
            <a:ext cx="4495800" cy="461665"/>
          </a:xfrm>
          <a:prstGeom prst="rect">
            <a:avLst/>
          </a:prstGeom>
          <a:noFill/>
        </p:spPr>
        <p:txBody>
          <a:bodyPr wrap="square" rtlCol="0">
            <a:spAutoFit/>
          </a:bodyPr>
          <a:lstStyle/>
          <a:p>
            <a:r>
              <a:rPr lang="en-US" sz="2400" dirty="0">
                <a:latin typeface="+mj-lt"/>
              </a:rPr>
              <a:t>external force density</a:t>
            </a:r>
          </a:p>
        </p:txBody>
      </p:sp>
      <p:graphicFrame>
        <p:nvGraphicFramePr>
          <p:cNvPr id="9" name="Object 8"/>
          <p:cNvGraphicFramePr>
            <a:graphicFrameLocks noChangeAspect="1"/>
          </p:cNvGraphicFramePr>
          <p:nvPr>
            <p:extLst>
              <p:ext uri="{D42A27DB-BD31-4B8C-83A1-F6EECF244321}">
                <p14:modId xmlns:p14="http://schemas.microsoft.com/office/powerpoint/2010/main" val="2167177826"/>
              </p:ext>
            </p:extLst>
          </p:nvPr>
        </p:nvGraphicFramePr>
        <p:xfrm>
          <a:off x="410724" y="3313971"/>
          <a:ext cx="8564395" cy="2958825"/>
        </p:xfrm>
        <a:graphic>
          <a:graphicData uri="http://schemas.openxmlformats.org/presentationml/2006/ole">
            <mc:AlternateContent xmlns:mc="http://schemas.openxmlformats.org/markup-compatibility/2006">
              <mc:Choice xmlns:v="urn:schemas-microsoft-com:vml" Requires="v">
                <p:oleObj name="Equation" r:id="rId5" imgW="6870600" imgH="2374560" progId="Equation.DSMT4">
                  <p:embed/>
                </p:oleObj>
              </mc:Choice>
              <mc:Fallback>
                <p:oleObj name="Equation" r:id="rId5" imgW="6870600" imgH="2374560" progId="Equation.DSMT4">
                  <p:embed/>
                  <p:pic>
                    <p:nvPicPr>
                      <p:cNvPr id="9" name="Object 8"/>
                      <p:cNvPicPr/>
                      <p:nvPr/>
                    </p:nvPicPr>
                    <p:blipFill>
                      <a:blip r:embed="rId6"/>
                      <a:stretch>
                        <a:fillRect/>
                      </a:stretch>
                    </p:blipFill>
                    <p:spPr>
                      <a:xfrm>
                        <a:off x="410724" y="3313971"/>
                        <a:ext cx="8564395" cy="2958825"/>
                      </a:xfrm>
                      <a:prstGeom prst="rect">
                        <a:avLst/>
                      </a:prstGeom>
                    </p:spPr>
                  </p:pic>
                </p:oleObj>
              </mc:Fallback>
            </mc:AlternateContent>
          </a:graphicData>
        </a:graphic>
      </p:graphicFrame>
    </p:spTree>
    <p:extLst>
      <p:ext uri="{BB962C8B-B14F-4D97-AF65-F5344CB8AC3E}">
        <p14:creationId xmlns:p14="http://schemas.microsoft.com/office/powerpoint/2010/main" val="328082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15185141"/>
              </p:ext>
            </p:extLst>
          </p:nvPr>
        </p:nvGraphicFramePr>
        <p:xfrm>
          <a:off x="731838" y="263525"/>
          <a:ext cx="7345362" cy="2736850"/>
        </p:xfrm>
        <a:graphic>
          <a:graphicData uri="http://schemas.openxmlformats.org/presentationml/2006/ole">
            <mc:AlternateContent xmlns:mc="http://schemas.openxmlformats.org/markup-compatibility/2006">
              <mc:Choice xmlns:v="urn:schemas-microsoft-com:vml" Requires="v">
                <p:oleObj name="Equation" r:id="rId3" imgW="5892480" imgH="2197080" progId="Equation.DSMT4">
                  <p:embed/>
                </p:oleObj>
              </mc:Choice>
              <mc:Fallback>
                <p:oleObj name="Equation" r:id="rId3" imgW="5892480" imgH="2197080" progId="Equation.DSMT4">
                  <p:embed/>
                  <p:pic>
                    <p:nvPicPr>
                      <p:cNvPr id="5" name="Object 4"/>
                      <p:cNvPicPr/>
                      <p:nvPr/>
                    </p:nvPicPr>
                    <p:blipFill>
                      <a:blip r:embed="rId4"/>
                      <a:stretch>
                        <a:fillRect/>
                      </a:stretch>
                    </p:blipFill>
                    <p:spPr>
                      <a:xfrm>
                        <a:off x="731838" y="263525"/>
                        <a:ext cx="7345362" cy="27368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413986"/>
              </p:ext>
            </p:extLst>
          </p:nvPr>
        </p:nvGraphicFramePr>
        <p:xfrm>
          <a:off x="805656" y="3283000"/>
          <a:ext cx="7532687" cy="3068637"/>
        </p:xfrm>
        <a:graphic>
          <a:graphicData uri="http://schemas.openxmlformats.org/presentationml/2006/ole">
            <mc:AlternateContent xmlns:mc="http://schemas.openxmlformats.org/markup-compatibility/2006">
              <mc:Choice xmlns:v="urn:schemas-microsoft-com:vml" Requires="v">
                <p:oleObj name="Equation" r:id="rId5" imgW="5079960" imgH="2070000" progId="Equation.DSMT4">
                  <p:embed/>
                </p:oleObj>
              </mc:Choice>
              <mc:Fallback>
                <p:oleObj name="Equation" r:id="rId5" imgW="5079960" imgH="2070000" progId="Equation.DSMT4">
                  <p:embed/>
                  <p:pic>
                    <p:nvPicPr>
                      <p:cNvPr id="6" name="Object 5"/>
                      <p:cNvPicPr/>
                      <p:nvPr/>
                    </p:nvPicPr>
                    <p:blipFill>
                      <a:blip r:embed="rId6"/>
                      <a:stretch>
                        <a:fillRect/>
                      </a:stretch>
                    </p:blipFill>
                    <p:spPr>
                      <a:xfrm>
                        <a:off x="805656" y="3283000"/>
                        <a:ext cx="7532687" cy="30686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F2CBB5-0D96-46CC-8ED9-BAC1E9FA05E4}"/>
              </a:ext>
            </a:extLst>
          </p:cNvPr>
          <p:cNvGraphicFramePr>
            <a:graphicFrameLocks noChangeAspect="1"/>
          </p:cNvGraphicFramePr>
          <p:nvPr>
            <p:extLst>
              <p:ext uri="{D42A27DB-BD31-4B8C-83A1-F6EECF244321}">
                <p14:modId xmlns:p14="http://schemas.microsoft.com/office/powerpoint/2010/main" val="3748380022"/>
              </p:ext>
            </p:extLst>
          </p:nvPr>
        </p:nvGraphicFramePr>
        <p:xfrm>
          <a:off x="6595837" y="3207658"/>
          <a:ext cx="1283574" cy="904336"/>
        </p:xfrm>
        <a:graphic>
          <a:graphicData uri="http://schemas.openxmlformats.org/presentationml/2006/ole">
            <mc:AlternateContent xmlns:mc="http://schemas.openxmlformats.org/markup-compatibility/2006">
              <mc:Choice xmlns:v="urn:schemas-microsoft-com:vml" Requires="v">
                <p:oleObj name="Equation" r:id="rId7" imgW="558720" imgH="393480" progId="Equation.DSMT4">
                  <p:embed/>
                </p:oleObj>
              </mc:Choice>
              <mc:Fallback>
                <p:oleObj name="Equation" r:id="rId7" imgW="558720" imgH="393480" progId="Equation.DSMT4">
                  <p:embed/>
                  <p:pic>
                    <p:nvPicPr>
                      <p:cNvPr id="0" name=""/>
                      <p:cNvPicPr/>
                      <p:nvPr/>
                    </p:nvPicPr>
                    <p:blipFill>
                      <a:blip r:embed="rId8"/>
                      <a:stretch>
                        <a:fillRect/>
                      </a:stretch>
                    </p:blipFill>
                    <p:spPr>
                      <a:xfrm>
                        <a:off x="6595837" y="3207658"/>
                        <a:ext cx="1283574" cy="904336"/>
                      </a:xfrm>
                      <a:prstGeom prst="rect">
                        <a:avLst/>
                      </a:prstGeom>
                    </p:spPr>
                  </p:pic>
                </p:oleObj>
              </mc:Fallback>
            </mc:AlternateContent>
          </a:graphicData>
        </a:graphic>
      </p:graphicFrame>
    </p:spTree>
    <p:extLst>
      <p:ext uri="{BB962C8B-B14F-4D97-AF65-F5344CB8AC3E}">
        <p14:creationId xmlns:p14="http://schemas.microsoft.com/office/powerpoint/2010/main" val="42417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ACDAD-4AEC-7DA2-861D-82276B8632DB}"/>
              </a:ext>
            </a:extLst>
          </p:cNvPr>
          <p:cNvPicPr>
            <a:picLocks noChangeAspect="1"/>
          </p:cNvPicPr>
          <p:nvPr/>
        </p:nvPicPr>
        <p:blipFill>
          <a:blip r:embed="rId3"/>
          <a:stretch>
            <a:fillRect/>
          </a:stretch>
        </p:blipFill>
        <p:spPr>
          <a:xfrm>
            <a:off x="228600" y="151360"/>
            <a:ext cx="8534400" cy="3119252"/>
          </a:xfrm>
          <a:prstGeom prst="rect">
            <a:avLst/>
          </a:prstGeom>
        </p:spPr>
      </p:pic>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9" name="Footer Placeholder 2"/>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PHY 711  Fall 2013 -- Lecture 34</a:t>
            </a:r>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3</a:t>
            </a:fld>
            <a:endParaRPr lang="en-US" dirty="0"/>
          </a:p>
        </p:txBody>
      </p:sp>
      <p:sp>
        <p:nvSpPr>
          <p:cNvPr id="7" name="Rectangle 6">
            <a:extLst>
              <a:ext uri="{FF2B5EF4-FFF2-40B4-BE49-F238E27FC236}">
                <a16:creationId xmlns:a16="http://schemas.microsoft.com/office/drawing/2014/main" id="{C18FC48D-D7D6-D701-CAC8-4C2F22F5ADD1}"/>
              </a:ext>
            </a:extLst>
          </p:cNvPr>
          <p:cNvSpPr/>
          <p:nvPr/>
        </p:nvSpPr>
        <p:spPr>
          <a:xfrm>
            <a:off x="228600" y="990600"/>
            <a:ext cx="8534400" cy="304800"/>
          </a:xfrm>
          <a:prstGeom prst="rect">
            <a:avLst/>
          </a:prstGeom>
          <a:solidFill>
            <a:srgbClr val="00B05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36F33F3-0CAB-6347-F8AD-0C929E1DE7A2}"/>
              </a:ext>
            </a:extLst>
          </p:cNvPr>
          <p:cNvPicPr>
            <a:picLocks noChangeAspect="1"/>
          </p:cNvPicPr>
          <p:nvPr/>
        </p:nvPicPr>
        <p:blipFill>
          <a:blip r:embed="rId4"/>
          <a:stretch>
            <a:fillRect/>
          </a:stretch>
        </p:blipFill>
        <p:spPr>
          <a:xfrm>
            <a:off x="0" y="3821505"/>
            <a:ext cx="8915400" cy="2198295"/>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468766790"/>
              </p:ext>
            </p:extLst>
          </p:nvPr>
        </p:nvGraphicFramePr>
        <p:xfrm>
          <a:off x="1066800" y="1219200"/>
          <a:ext cx="5376672" cy="914400"/>
        </p:xfrm>
        <a:graphic>
          <a:graphicData uri="http://schemas.openxmlformats.org/presentationml/2006/ole">
            <mc:AlternateContent xmlns:mc="http://schemas.openxmlformats.org/markup-compatibility/2006">
              <mc:Choice xmlns:v="urn:schemas-microsoft-com:vml" Requires="v">
                <p:oleObj name="Equation" r:id="rId3" imgW="3733560" imgH="634680" progId="Equation.DSMT4">
                  <p:embed/>
                </p:oleObj>
              </mc:Choice>
              <mc:Fallback>
                <p:oleObj name="Equation" r:id="rId3" imgW="3733560" imgH="634680" progId="Equation.DSMT4">
                  <p:embed/>
                  <p:pic>
                    <p:nvPicPr>
                      <p:cNvPr id="0" name=""/>
                      <p:cNvPicPr/>
                      <p:nvPr/>
                    </p:nvPicPr>
                    <p:blipFill>
                      <a:blip r:embed="rId4"/>
                      <a:stretch>
                        <a:fillRect/>
                      </a:stretch>
                    </p:blipFill>
                    <p:spPr>
                      <a:xfrm>
                        <a:off x="1066800" y="1219200"/>
                        <a:ext cx="5376672"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5158269"/>
              </p:ext>
            </p:extLst>
          </p:nvPr>
        </p:nvGraphicFramePr>
        <p:xfrm>
          <a:off x="838200" y="2133600"/>
          <a:ext cx="6280150" cy="4279900"/>
        </p:xfrm>
        <a:graphic>
          <a:graphicData uri="http://schemas.openxmlformats.org/presentationml/2006/ole">
            <mc:AlternateContent xmlns:mc="http://schemas.openxmlformats.org/markup-compatibility/2006">
              <mc:Choice xmlns:v="urn:schemas-microsoft-com:vml" Requires="v">
                <p:oleObj name="Equation" r:id="rId5" imgW="4267080" imgH="2908080" progId="Equation.DSMT4">
                  <p:embed/>
                </p:oleObj>
              </mc:Choice>
              <mc:Fallback>
                <p:oleObj name="Equation" r:id="rId5" imgW="4267080" imgH="2908080" progId="Equation.DSMT4">
                  <p:embed/>
                  <p:pic>
                    <p:nvPicPr>
                      <p:cNvPr id="0" name=""/>
                      <p:cNvPicPr/>
                      <p:nvPr/>
                    </p:nvPicPr>
                    <p:blipFill>
                      <a:blip r:embed="rId6"/>
                      <a:stretch>
                        <a:fillRect/>
                      </a:stretch>
                    </p:blipFill>
                    <p:spPr>
                      <a:xfrm>
                        <a:off x="838200" y="2133600"/>
                        <a:ext cx="6280150" cy="4279900"/>
                      </a:xfrm>
                      <a:prstGeom prst="rect">
                        <a:avLst/>
                      </a:prstGeom>
                    </p:spPr>
                  </p:pic>
                </p:oleObj>
              </mc:Fallback>
            </mc:AlternateContent>
          </a:graphicData>
        </a:graphic>
      </p:graphicFrame>
    </p:spTree>
    <p:extLst>
      <p:ext uri="{BB962C8B-B14F-4D97-AF65-F5344CB8AC3E}">
        <p14:creationId xmlns:p14="http://schemas.microsoft.com/office/powerpoint/2010/main" val="2288157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84292" y="136525"/>
            <a:ext cx="9059708" cy="461665"/>
          </a:xfrm>
          <a:prstGeom prst="rect">
            <a:avLst/>
          </a:prstGeom>
          <a:noFill/>
        </p:spPr>
        <p:txBody>
          <a:bodyPr wrap="square" rtlCol="0">
            <a:spAutoFit/>
          </a:bodyPr>
          <a:lstStyle/>
          <a:p>
            <a:r>
              <a:rPr lang="en-US" sz="2400" dirty="0">
                <a:latin typeface="+mj-lt"/>
              </a:rPr>
              <a:t>Some details -- Dynamical equations of elastic continuum for </a:t>
            </a:r>
            <a:r>
              <a:rPr lang="en-US" sz="2400" b="1" dirty="0">
                <a:latin typeface="+mj-lt"/>
              </a:rPr>
              <a:t>f</a:t>
            </a:r>
            <a:r>
              <a:rPr lang="en-US" sz="2400" dirty="0">
                <a:latin typeface="+mj-lt"/>
              </a:rPr>
              <a:t>=0</a:t>
            </a:r>
          </a:p>
        </p:txBody>
      </p:sp>
      <p:graphicFrame>
        <p:nvGraphicFramePr>
          <p:cNvPr id="6" name="Object 5"/>
          <p:cNvGraphicFramePr>
            <a:graphicFrameLocks noChangeAspect="1"/>
          </p:cNvGraphicFramePr>
          <p:nvPr>
            <p:extLst>
              <p:ext uri="{D42A27DB-BD31-4B8C-83A1-F6EECF244321}">
                <p14:modId xmlns:p14="http://schemas.microsoft.com/office/powerpoint/2010/main" val="1178071580"/>
              </p:ext>
            </p:extLst>
          </p:nvPr>
        </p:nvGraphicFramePr>
        <p:xfrm>
          <a:off x="965200" y="598488"/>
          <a:ext cx="4664075" cy="914400"/>
        </p:xfrm>
        <a:graphic>
          <a:graphicData uri="http://schemas.openxmlformats.org/presentationml/2006/ole">
            <mc:AlternateContent xmlns:mc="http://schemas.openxmlformats.org/markup-compatibility/2006">
              <mc:Choice xmlns:v="urn:schemas-microsoft-com:vml" Requires="v">
                <p:oleObj name="Equation" r:id="rId3" imgW="3238200" imgH="634680" progId="Equation.DSMT4">
                  <p:embed/>
                </p:oleObj>
              </mc:Choice>
              <mc:Fallback>
                <p:oleObj name="Equation" r:id="rId3" imgW="3238200" imgH="634680" progId="Equation.DSMT4">
                  <p:embed/>
                  <p:pic>
                    <p:nvPicPr>
                      <p:cNvPr id="6" name="Object 5"/>
                      <p:cNvPicPr/>
                      <p:nvPr/>
                    </p:nvPicPr>
                    <p:blipFill>
                      <a:blip r:embed="rId4"/>
                      <a:stretch>
                        <a:fillRect/>
                      </a:stretch>
                    </p:blipFill>
                    <p:spPr>
                      <a:xfrm>
                        <a:off x="965200" y="598488"/>
                        <a:ext cx="4664075"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95092344"/>
              </p:ext>
            </p:extLst>
          </p:nvPr>
        </p:nvGraphicFramePr>
        <p:xfrm>
          <a:off x="461808" y="1828800"/>
          <a:ext cx="8489950" cy="3419696"/>
        </p:xfrm>
        <a:graphic>
          <a:graphicData uri="http://schemas.openxmlformats.org/presentationml/2006/ole">
            <mc:AlternateContent xmlns:mc="http://schemas.openxmlformats.org/markup-compatibility/2006">
              <mc:Choice xmlns:v="urn:schemas-microsoft-com:vml" Requires="v">
                <p:oleObj name="Equation" r:id="rId5" imgW="6717960" imgH="2705040" progId="Equation.DSMT4">
                  <p:embed/>
                </p:oleObj>
              </mc:Choice>
              <mc:Fallback>
                <p:oleObj name="Equation" r:id="rId5" imgW="6717960" imgH="2705040" progId="Equation.DSMT4">
                  <p:embed/>
                  <p:pic>
                    <p:nvPicPr>
                      <p:cNvPr id="7" name="Object 6"/>
                      <p:cNvPicPr/>
                      <p:nvPr/>
                    </p:nvPicPr>
                    <p:blipFill>
                      <a:blip r:embed="rId6"/>
                      <a:stretch>
                        <a:fillRect/>
                      </a:stretch>
                    </p:blipFill>
                    <p:spPr>
                      <a:xfrm>
                        <a:off x="461808" y="1828800"/>
                        <a:ext cx="8489950" cy="3419696"/>
                      </a:xfrm>
                      <a:prstGeom prst="rect">
                        <a:avLst/>
                      </a:prstGeom>
                    </p:spPr>
                  </p:pic>
                </p:oleObj>
              </mc:Fallback>
            </mc:AlternateContent>
          </a:graphicData>
        </a:graphic>
      </p:graphicFrame>
    </p:spTree>
    <p:extLst>
      <p:ext uri="{BB962C8B-B14F-4D97-AF65-F5344CB8AC3E}">
        <p14:creationId xmlns:p14="http://schemas.microsoft.com/office/powerpoint/2010/main" val="177392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152400" y="124344"/>
            <a:ext cx="7467600" cy="830997"/>
          </a:xfrm>
          <a:prstGeom prst="rect">
            <a:avLst/>
          </a:prstGeom>
          <a:noFill/>
        </p:spPr>
        <p:txBody>
          <a:bodyPr wrap="square" rtlCol="0">
            <a:spAutoFit/>
          </a:bodyPr>
          <a:lstStyle/>
          <a:p>
            <a:r>
              <a:rPr lang="en-US" sz="2400" dirty="0">
                <a:latin typeface="+mj-lt"/>
              </a:rPr>
              <a:t>Typical velocities of </a:t>
            </a:r>
          </a:p>
          <a:p>
            <a:r>
              <a:rPr lang="en-US" sz="2400" dirty="0">
                <a:latin typeface="+mj-lt"/>
              </a:rPr>
              <a:t>longitudinal sound waves</a:t>
            </a:r>
          </a:p>
        </p:txBody>
      </p:sp>
      <p:pic>
        <p:nvPicPr>
          <p:cNvPr id="6" name="Picture 5"/>
          <p:cNvPicPr>
            <a:picLocks noChangeAspect="1"/>
          </p:cNvPicPr>
          <p:nvPr/>
        </p:nvPicPr>
        <p:blipFill>
          <a:blip r:embed="rId3"/>
          <a:stretch>
            <a:fillRect/>
          </a:stretch>
        </p:blipFill>
        <p:spPr>
          <a:xfrm>
            <a:off x="4495800" y="586009"/>
            <a:ext cx="3960927" cy="5685982"/>
          </a:xfrm>
          <a:prstGeom prst="rect">
            <a:avLst/>
          </a:prstGeom>
        </p:spPr>
      </p:pic>
      <p:sp>
        <p:nvSpPr>
          <p:cNvPr id="7" name="TextBox 6"/>
          <p:cNvSpPr txBox="1"/>
          <p:nvPr/>
        </p:nvSpPr>
        <p:spPr>
          <a:xfrm>
            <a:off x="4686300" y="124344"/>
            <a:ext cx="3733800" cy="461665"/>
          </a:xfrm>
          <a:prstGeom prst="rect">
            <a:avLst/>
          </a:prstGeom>
          <a:noFill/>
        </p:spPr>
        <p:txBody>
          <a:bodyPr wrap="square" rtlCol="0">
            <a:spAutoFit/>
          </a:bodyPr>
          <a:lstStyle/>
          <a:p>
            <a:r>
              <a:rPr lang="en-US" sz="2400" dirty="0">
                <a:latin typeface="+mj-lt"/>
              </a:rPr>
              <a:t>Material           </a:t>
            </a:r>
            <a:r>
              <a:rPr lang="en-US" sz="2400" i="1" dirty="0">
                <a:latin typeface="+mj-lt"/>
              </a:rPr>
              <a:t>c</a:t>
            </a:r>
            <a:r>
              <a:rPr lang="en-US" sz="2400" i="1" baseline="-25000" dirty="0">
                <a:latin typeface="+mj-lt"/>
              </a:rPr>
              <a:t>l</a:t>
            </a:r>
            <a:r>
              <a:rPr lang="en-US" sz="2400" dirty="0">
                <a:latin typeface="+mj-lt"/>
              </a:rPr>
              <a:t> (m/s)</a:t>
            </a:r>
          </a:p>
        </p:txBody>
      </p:sp>
      <p:sp>
        <p:nvSpPr>
          <p:cNvPr id="8" name="TextBox 7"/>
          <p:cNvSpPr txBox="1"/>
          <p:nvPr/>
        </p:nvSpPr>
        <p:spPr>
          <a:xfrm>
            <a:off x="0" y="2209800"/>
            <a:ext cx="4953000" cy="276999"/>
          </a:xfrm>
          <a:prstGeom prst="rect">
            <a:avLst/>
          </a:prstGeom>
          <a:noFill/>
        </p:spPr>
        <p:txBody>
          <a:bodyPr wrap="square" rtlCol="0">
            <a:spAutoFit/>
          </a:bodyPr>
          <a:lstStyle/>
          <a:p>
            <a:r>
              <a:rPr lang="en-US" sz="1200" dirty="0">
                <a:latin typeface="+mj-lt"/>
                <a:hlinkClick r:id="rId4"/>
              </a:rPr>
              <a:t>http://www.engineeringtoolbox.com/sound-speed-solids-d_713.html</a:t>
            </a:r>
            <a:endParaRPr lang="en-US" sz="1200" dirty="0">
              <a:latin typeface="+mj-lt"/>
            </a:endParaRPr>
          </a:p>
        </p:txBody>
      </p:sp>
      <p:sp>
        <p:nvSpPr>
          <p:cNvPr id="9" name="TextBox 8"/>
          <p:cNvSpPr txBox="1"/>
          <p:nvPr/>
        </p:nvSpPr>
        <p:spPr>
          <a:xfrm>
            <a:off x="228600" y="2895600"/>
            <a:ext cx="3124200" cy="830997"/>
          </a:xfrm>
          <a:prstGeom prst="rect">
            <a:avLst/>
          </a:prstGeom>
          <a:noFill/>
        </p:spPr>
        <p:txBody>
          <a:bodyPr wrap="square" rtlCol="0">
            <a:spAutoFit/>
          </a:bodyPr>
          <a:lstStyle/>
          <a:p>
            <a:r>
              <a:rPr lang="en-US" sz="2400" dirty="0">
                <a:latin typeface="+mj-lt"/>
              </a:rPr>
              <a:t>air:    </a:t>
            </a:r>
            <a:r>
              <a:rPr lang="en-US" sz="2400" i="1" dirty="0">
                <a:latin typeface="+mj-lt"/>
              </a:rPr>
              <a:t>c</a:t>
            </a:r>
            <a:r>
              <a:rPr lang="en-US" sz="2400" i="1" baseline="-25000" dirty="0">
                <a:latin typeface="+mj-lt"/>
              </a:rPr>
              <a:t>l</a:t>
            </a:r>
            <a:r>
              <a:rPr lang="en-US" sz="2400" dirty="0">
                <a:latin typeface="+mj-lt"/>
              </a:rPr>
              <a:t>=343 m/s</a:t>
            </a:r>
          </a:p>
          <a:p>
            <a:r>
              <a:rPr lang="en-US" sz="2400" dirty="0">
                <a:latin typeface="+mj-lt"/>
              </a:rPr>
              <a:t>water:   </a:t>
            </a:r>
            <a:r>
              <a:rPr lang="en-US" sz="2400" i="1">
                <a:latin typeface="+mj-lt"/>
              </a:rPr>
              <a:t>c</a:t>
            </a:r>
            <a:r>
              <a:rPr lang="en-US" sz="2400" i="1" baseline="-25000">
                <a:latin typeface="+mj-lt"/>
              </a:rPr>
              <a:t>l</a:t>
            </a:r>
            <a:r>
              <a:rPr lang="en-US" sz="2400">
                <a:latin typeface="+mj-lt"/>
              </a:rPr>
              <a:t>=1433 m/s</a:t>
            </a:r>
            <a:endParaRPr lang="en-US" sz="2400" dirty="0">
              <a:latin typeface="+mj-lt"/>
            </a:endParaRPr>
          </a:p>
        </p:txBody>
      </p:sp>
    </p:spTree>
    <p:extLst>
      <p:ext uri="{BB962C8B-B14F-4D97-AF65-F5344CB8AC3E}">
        <p14:creationId xmlns:p14="http://schemas.microsoft.com/office/powerpoint/2010/main" val="382403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p:cNvPicPr>
            <a:picLocks noChangeAspect="1"/>
          </p:cNvPicPr>
          <p:nvPr/>
        </p:nvPicPr>
        <p:blipFill>
          <a:blip r:embed="rId3"/>
          <a:stretch>
            <a:fillRect/>
          </a:stretch>
        </p:blipFill>
        <p:spPr>
          <a:xfrm>
            <a:off x="268688" y="1143000"/>
            <a:ext cx="8875312" cy="4226966"/>
          </a:xfrm>
          <a:prstGeom prst="rect">
            <a:avLst/>
          </a:prstGeom>
        </p:spPr>
      </p:pic>
      <p:sp>
        <p:nvSpPr>
          <p:cNvPr id="6" name="TextBox 5"/>
          <p:cNvSpPr txBox="1"/>
          <p:nvPr/>
        </p:nvSpPr>
        <p:spPr>
          <a:xfrm>
            <a:off x="76200" y="304800"/>
            <a:ext cx="8915400" cy="830997"/>
          </a:xfrm>
          <a:prstGeom prst="rect">
            <a:avLst/>
          </a:prstGeom>
          <a:noFill/>
        </p:spPr>
        <p:txBody>
          <a:bodyPr wrap="square" rtlCol="0">
            <a:spAutoFit/>
          </a:bodyPr>
          <a:lstStyle/>
          <a:p>
            <a:r>
              <a:rPr lang="en-US" sz="2400" dirty="0">
                <a:latin typeface="+mj-lt"/>
              </a:rPr>
              <a:t>from: </a:t>
            </a:r>
            <a:r>
              <a:rPr lang="en-US" sz="2400" i="1" dirty="0">
                <a:hlinkClick r:id="rId4"/>
              </a:rPr>
              <a:t>https://pangea.stanford.edu/courses/gp262/Notes/5.Elasticity.pdf</a:t>
            </a:r>
            <a:endParaRPr lang="en-US" sz="2400" dirty="0">
              <a:latin typeface="+mj-lt"/>
            </a:endParaRPr>
          </a:p>
        </p:txBody>
      </p:sp>
    </p:spTree>
    <p:extLst>
      <p:ext uri="{BB962C8B-B14F-4D97-AF65-F5344CB8AC3E}">
        <p14:creationId xmlns:p14="http://schemas.microsoft.com/office/powerpoint/2010/main" val="363439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06945189"/>
              </p:ext>
            </p:extLst>
          </p:nvPr>
        </p:nvGraphicFramePr>
        <p:xfrm>
          <a:off x="838200" y="1016000"/>
          <a:ext cx="5376863" cy="2413000"/>
        </p:xfrm>
        <a:graphic>
          <a:graphicData uri="http://schemas.openxmlformats.org/presentationml/2006/ole">
            <mc:AlternateContent xmlns:mc="http://schemas.openxmlformats.org/markup-compatibility/2006">
              <mc:Choice xmlns:v="urn:schemas-microsoft-com:vml" Requires="v">
                <p:oleObj name="Equation" r:id="rId3" imgW="3733560" imgH="1676160" progId="Equation.DSMT4">
                  <p:embed/>
                </p:oleObj>
              </mc:Choice>
              <mc:Fallback>
                <p:oleObj name="Equation" r:id="rId3" imgW="3733560" imgH="1676160" progId="Equation.DSMT4">
                  <p:embed/>
                  <p:pic>
                    <p:nvPicPr>
                      <p:cNvPr id="6" name="Object 5"/>
                      <p:cNvPicPr/>
                      <p:nvPr/>
                    </p:nvPicPr>
                    <p:blipFill>
                      <a:blip r:embed="rId4"/>
                      <a:stretch>
                        <a:fillRect/>
                      </a:stretch>
                    </p:blipFill>
                    <p:spPr>
                      <a:xfrm>
                        <a:off x="838200" y="1016000"/>
                        <a:ext cx="5376863" cy="2413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3988652"/>
              </p:ext>
            </p:extLst>
          </p:nvPr>
        </p:nvGraphicFramePr>
        <p:xfrm>
          <a:off x="838200" y="3779442"/>
          <a:ext cx="6973888" cy="1998663"/>
        </p:xfrm>
        <a:graphic>
          <a:graphicData uri="http://schemas.openxmlformats.org/presentationml/2006/ole">
            <mc:AlternateContent xmlns:mc="http://schemas.openxmlformats.org/markup-compatibility/2006">
              <mc:Choice xmlns:v="urn:schemas-microsoft-com:vml" Requires="v">
                <p:oleObj name="Equation" r:id="rId5" imgW="4736880" imgH="1358640" progId="Equation.DSMT4">
                  <p:embed/>
                </p:oleObj>
              </mc:Choice>
              <mc:Fallback>
                <p:oleObj name="Equation" r:id="rId5" imgW="4736880" imgH="1358640" progId="Equation.DSMT4">
                  <p:embed/>
                  <p:pic>
                    <p:nvPicPr>
                      <p:cNvPr id="8" name="Object 7"/>
                      <p:cNvPicPr/>
                      <p:nvPr/>
                    </p:nvPicPr>
                    <p:blipFill>
                      <a:blip r:embed="rId6"/>
                      <a:stretch>
                        <a:fillRect/>
                      </a:stretch>
                    </p:blipFill>
                    <p:spPr>
                      <a:xfrm>
                        <a:off x="838200" y="3779442"/>
                        <a:ext cx="6973888" cy="1998663"/>
                      </a:xfrm>
                      <a:prstGeom prst="rect">
                        <a:avLst/>
                      </a:prstGeom>
                    </p:spPr>
                  </p:pic>
                </p:oleObj>
              </mc:Fallback>
            </mc:AlternateContent>
          </a:graphicData>
        </a:graphic>
      </p:graphicFrame>
    </p:spTree>
    <p:extLst>
      <p:ext uri="{BB962C8B-B14F-4D97-AF65-F5344CB8AC3E}">
        <p14:creationId xmlns:p14="http://schemas.microsoft.com/office/powerpoint/2010/main" val="203916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381000" y="381000"/>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Transverse component:</a:t>
            </a:r>
          </a:p>
        </p:txBody>
      </p:sp>
      <p:graphicFrame>
        <p:nvGraphicFramePr>
          <p:cNvPr id="6" name="Object 5"/>
          <p:cNvGraphicFramePr>
            <a:graphicFrameLocks noChangeAspect="1"/>
          </p:cNvGraphicFramePr>
          <p:nvPr>
            <p:extLst>
              <p:ext uri="{D42A27DB-BD31-4B8C-83A1-F6EECF244321}">
                <p14:modId xmlns:p14="http://schemas.microsoft.com/office/powerpoint/2010/main" val="821486352"/>
              </p:ext>
            </p:extLst>
          </p:nvPr>
        </p:nvGraphicFramePr>
        <p:xfrm>
          <a:off x="1289050" y="1276350"/>
          <a:ext cx="6564313" cy="2036763"/>
        </p:xfrm>
        <a:graphic>
          <a:graphicData uri="http://schemas.openxmlformats.org/presentationml/2006/ole">
            <mc:AlternateContent xmlns:mc="http://schemas.openxmlformats.org/markup-compatibility/2006">
              <mc:Choice xmlns:v="urn:schemas-microsoft-com:vml" Requires="v">
                <p:oleObj name="Equation" r:id="rId3" imgW="4457520" imgH="1384200" progId="Equation.DSMT4">
                  <p:embed/>
                </p:oleObj>
              </mc:Choice>
              <mc:Fallback>
                <p:oleObj name="Equation" r:id="rId3" imgW="4457520" imgH="1384200" progId="Equation.DSMT4">
                  <p:embed/>
                  <p:pic>
                    <p:nvPicPr>
                      <p:cNvPr id="6" name="Object 5"/>
                      <p:cNvPicPr/>
                      <p:nvPr/>
                    </p:nvPicPr>
                    <p:blipFill>
                      <a:blip r:embed="rId4"/>
                      <a:stretch>
                        <a:fillRect/>
                      </a:stretch>
                    </p:blipFill>
                    <p:spPr>
                      <a:xfrm>
                        <a:off x="1289050" y="1276350"/>
                        <a:ext cx="6564313" cy="2036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9881981"/>
              </p:ext>
            </p:extLst>
          </p:nvPr>
        </p:nvGraphicFramePr>
        <p:xfrm>
          <a:off x="334585" y="3163888"/>
          <a:ext cx="8769351" cy="3192462"/>
        </p:xfrm>
        <a:graphic>
          <a:graphicData uri="http://schemas.openxmlformats.org/presentationml/2006/ole">
            <mc:AlternateContent xmlns:mc="http://schemas.openxmlformats.org/markup-compatibility/2006">
              <mc:Choice xmlns:v="urn:schemas-microsoft-com:vml" Requires="v">
                <p:oleObj name="Equation" r:id="rId5" imgW="5956200" imgH="2171520" progId="Equation.DSMT4">
                  <p:embed/>
                </p:oleObj>
              </mc:Choice>
              <mc:Fallback>
                <p:oleObj name="Equation" r:id="rId5" imgW="5956200" imgH="2171520" progId="Equation.DSMT4">
                  <p:embed/>
                  <p:pic>
                    <p:nvPicPr>
                      <p:cNvPr id="7" name="Object 6"/>
                      <p:cNvPicPr/>
                      <p:nvPr/>
                    </p:nvPicPr>
                    <p:blipFill>
                      <a:blip r:embed="rId6"/>
                      <a:stretch>
                        <a:fillRect/>
                      </a:stretch>
                    </p:blipFill>
                    <p:spPr>
                      <a:xfrm>
                        <a:off x="334585" y="3163888"/>
                        <a:ext cx="8769351" cy="3192462"/>
                      </a:xfrm>
                      <a:prstGeom prst="rect">
                        <a:avLst/>
                      </a:prstGeom>
                    </p:spPr>
                  </p:pic>
                </p:oleObj>
              </mc:Fallback>
            </mc:AlternateContent>
          </a:graphicData>
        </a:graphic>
      </p:graphicFrame>
    </p:spTree>
    <p:extLst>
      <p:ext uri="{BB962C8B-B14F-4D97-AF65-F5344CB8AC3E}">
        <p14:creationId xmlns:p14="http://schemas.microsoft.com/office/powerpoint/2010/main" val="3463114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6" name="TextBox 5"/>
          <p:cNvSpPr txBox="1"/>
          <p:nvPr/>
        </p:nvSpPr>
        <p:spPr>
          <a:xfrm>
            <a:off x="76200" y="33528"/>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Longitudinal component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87965932"/>
              </p:ext>
            </p:extLst>
          </p:nvPr>
        </p:nvGraphicFramePr>
        <p:xfrm>
          <a:off x="944562" y="864525"/>
          <a:ext cx="6188075" cy="3173412"/>
        </p:xfrm>
        <a:graphic>
          <a:graphicData uri="http://schemas.openxmlformats.org/presentationml/2006/ole">
            <mc:AlternateContent xmlns:mc="http://schemas.openxmlformats.org/markup-compatibility/2006">
              <mc:Choice xmlns:v="urn:schemas-microsoft-com:vml" Requires="v">
                <p:oleObj name="Equation" r:id="rId3" imgW="4203360" imgH="2158920" progId="Equation.DSMT4">
                  <p:embed/>
                </p:oleObj>
              </mc:Choice>
              <mc:Fallback>
                <p:oleObj name="Equation" r:id="rId3" imgW="4203360" imgH="2158920" progId="Equation.DSMT4">
                  <p:embed/>
                  <p:pic>
                    <p:nvPicPr>
                      <p:cNvPr id="7" name="Object 6"/>
                      <p:cNvPicPr/>
                      <p:nvPr/>
                    </p:nvPicPr>
                    <p:blipFill>
                      <a:blip r:embed="rId4"/>
                      <a:stretch>
                        <a:fillRect/>
                      </a:stretch>
                    </p:blipFill>
                    <p:spPr>
                      <a:xfrm>
                        <a:off x="944562" y="864525"/>
                        <a:ext cx="6188075" cy="3173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0910544"/>
              </p:ext>
            </p:extLst>
          </p:nvPr>
        </p:nvGraphicFramePr>
        <p:xfrm>
          <a:off x="1066800" y="4572000"/>
          <a:ext cx="6564313" cy="2036763"/>
        </p:xfrm>
        <a:graphic>
          <a:graphicData uri="http://schemas.openxmlformats.org/presentationml/2006/ole">
            <mc:AlternateContent xmlns:mc="http://schemas.openxmlformats.org/markup-compatibility/2006">
              <mc:Choice xmlns:v="urn:schemas-microsoft-com:vml" Requires="v">
                <p:oleObj name="Equation" r:id="rId5" imgW="4457520" imgH="1384200" progId="Equation.DSMT4">
                  <p:embed/>
                </p:oleObj>
              </mc:Choice>
              <mc:Fallback>
                <p:oleObj name="Equation" r:id="rId5" imgW="4457520" imgH="1384200" progId="Equation.DSMT4">
                  <p:embed/>
                  <p:pic>
                    <p:nvPicPr>
                      <p:cNvPr id="6" name="Object 5"/>
                      <p:cNvPicPr/>
                      <p:nvPr/>
                    </p:nvPicPr>
                    <p:blipFill>
                      <a:blip r:embed="rId6"/>
                      <a:stretch>
                        <a:fillRect/>
                      </a:stretch>
                    </p:blipFill>
                    <p:spPr>
                      <a:xfrm>
                        <a:off x="1066800" y="4572000"/>
                        <a:ext cx="6564313" cy="2036763"/>
                      </a:xfrm>
                      <a:prstGeom prst="rect">
                        <a:avLst/>
                      </a:prstGeom>
                    </p:spPr>
                  </p:pic>
                </p:oleObj>
              </mc:Fallback>
            </mc:AlternateContent>
          </a:graphicData>
        </a:graphic>
      </p:graphicFrame>
      <p:sp>
        <p:nvSpPr>
          <p:cNvPr id="10" name="TextBox 9"/>
          <p:cNvSpPr txBox="1"/>
          <p:nvPr/>
        </p:nvSpPr>
        <p:spPr>
          <a:xfrm>
            <a:off x="91440" y="4223047"/>
            <a:ext cx="7924800" cy="461665"/>
          </a:xfrm>
          <a:prstGeom prst="rect">
            <a:avLst/>
          </a:prstGeom>
          <a:noFill/>
        </p:spPr>
        <p:txBody>
          <a:bodyPr wrap="square" rtlCol="0">
            <a:spAutoFit/>
          </a:bodyPr>
          <a:lstStyle/>
          <a:p>
            <a:r>
              <a:rPr lang="en-US" sz="2400" dirty="0">
                <a:latin typeface="+mj-lt"/>
              </a:rPr>
              <a:t>  Transverse component:</a:t>
            </a:r>
          </a:p>
        </p:txBody>
      </p:sp>
    </p:spTree>
    <p:extLst>
      <p:ext uri="{BB962C8B-B14F-4D97-AF65-F5344CB8AC3E}">
        <p14:creationId xmlns:p14="http://schemas.microsoft.com/office/powerpoint/2010/main" val="349061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457200" y="228600"/>
            <a:ext cx="7315200" cy="461665"/>
          </a:xfrm>
          <a:prstGeom prst="rect">
            <a:avLst/>
          </a:prstGeom>
          <a:noFill/>
        </p:spPr>
        <p:txBody>
          <a:bodyPr wrap="square" rtlCol="0">
            <a:spAutoFit/>
          </a:bodyPr>
          <a:lstStyle/>
          <a:p>
            <a:r>
              <a:rPr lang="en-US" sz="2400" dirty="0">
                <a:latin typeface="+mj-lt"/>
              </a:rPr>
              <a:t>Some values:</a:t>
            </a:r>
          </a:p>
        </p:txBody>
      </p:sp>
      <p:pic>
        <p:nvPicPr>
          <p:cNvPr id="6" name="Picture 5"/>
          <p:cNvPicPr>
            <a:picLocks noChangeAspect="1"/>
          </p:cNvPicPr>
          <p:nvPr/>
        </p:nvPicPr>
        <p:blipFill>
          <a:blip r:embed="rId3"/>
          <a:stretch>
            <a:fillRect/>
          </a:stretch>
        </p:blipFill>
        <p:spPr>
          <a:xfrm>
            <a:off x="0" y="1219200"/>
            <a:ext cx="4414236" cy="3994150"/>
          </a:xfrm>
          <a:prstGeom prst="rect">
            <a:avLst/>
          </a:prstGeom>
        </p:spPr>
      </p:pic>
      <p:pic>
        <p:nvPicPr>
          <p:cNvPr id="7" name="Picture 6"/>
          <p:cNvPicPr>
            <a:picLocks noChangeAspect="1"/>
          </p:cNvPicPr>
          <p:nvPr/>
        </p:nvPicPr>
        <p:blipFill>
          <a:blip r:embed="rId4"/>
          <a:stretch>
            <a:fillRect/>
          </a:stretch>
        </p:blipFill>
        <p:spPr>
          <a:xfrm>
            <a:off x="4267200" y="2314257"/>
            <a:ext cx="4819650" cy="2899093"/>
          </a:xfrm>
          <a:prstGeom prst="rect">
            <a:avLst/>
          </a:prstGeom>
        </p:spPr>
      </p:pic>
      <p:pic>
        <p:nvPicPr>
          <p:cNvPr id="8" name="Picture 7"/>
          <p:cNvPicPr>
            <a:picLocks noChangeAspect="1"/>
          </p:cNvPicPr>
          <p:nvPr/>
        </p:nvPicPr>
        <p:blipFill>
          <a:blip r:embed="rId5"/>
          <a:stretch>
            <a:fillRect/>
          </a:stretch>
        </p:blipFill>
        <p:spPr>
          <a:xfrm>
            <a:off x="4343400" y="1803628"/>
            <a:ext cx="4743450" cy="501422"/>
          </a:xfrm>
          <a:prstGeom prst="rect">
            <a:avLst/>
          </a:prstGeom>
        </p:spPr>
      </p:pic>
    </p:spTree>
    <p:extLst>
      <p:ext uri="{BB962C8B-B14F-4D97-AF65-F5344CB8AC3E}">
        <p14:creationId xmlns:p14="http://schemas.microsoft.com/office/powerpoint/2010/main" val="1542865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6" name="TextBox 5"/>
          <p:cNvSpPr txBox="1"/>
          <p:nvPr/>
        </p:nvSpPr>
        <p:spPr>
          <a:xfrm>
            <a:off x="12192" y="0"/>
            <a:ext cx="9016251" cy="830997"/>
          </a:xfrm>
          <a:prstGeom prst="rect">
            <a:avLst/>
          </a:prstGeom>
          <a:noFill/>
        </p:spPr>
        <p:txBody>
          <a:bodyPr wrap="none" rtlCol="0">
            <a:spAutoFit/>
          </a:bodyPr>
          <a:lstStyle/>
          <a:p>
            <a:r>
              <a:rPr lang="en-US" sz="2400" dirty="0">
                <a:latin typeface="+mj-lt"/>
              </a:rPr>
              <a:t>Animations from website: </a:t>
            </a:r>
          </a:p>
          <a:p>
            <a:r>
              <a:rPr lang="en-US" sz="2400" dirty="0">
                <a:latin typeface="+mj-lt"/>
                <a:hlinkClick r:id="rId3"/>
              </a:rPr>
              <a:t>https://www.acs.psu.edu/drussell/demos/waves/wavemotion.html</a:t>
            </a:r>
            <a:endParaRPr lang="en-US" sz="24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67" y="1371600"/>
            <a:ext cx="6319133" cy="2106378"/>
          </a:xfrm>
          <a:prstGeom prst="rect">
            <a:avLst/>
          </a:prstGeom>
        </p:spPr>
      </p:pic>
      <p:sp>
        <p:nvSpPr>
          <p:cNvPr id="9" name="TextBox 8"/>
          <p:cNvSpPr txBox="1"/>
          <p:nvPr/>
        </p:nvSpPr>
        <p:spPr>
          <a:xfrm>
            <a:off x="15240" y="830997"/>
            <a:ext cx="7010400" cy="461665"/>
          </a:xfrm>
          <a:prstGeom prst="rect">
            <a:avLst/>
          </a:prstGeom>
          <a:noFill/>
        </p:spPr>
        <p:txBody>
          <a:bodyPr wrap="square" rtlCol="0">
            <a:spAutoFit/>
          </a:bodyPr>
          <a:lstStyle/>
          <a:p>
            <a:r>
              <a:rPr lang="en-US" sz="2400" dirty="0">
                <a:latin typeface="+mj-lt"/>
              </a:rPr>
              <a:t>Longitudinal wave (p or “primary”)</a:t>
            </a:r>
          </a:p>
        </p:txBody>
      </p:sp>
      <p:sp>
        <p:nvSpPr>
          <p:cNvPr id="10" name="TextBox 9"/>
          <p:cNvSpPr txBox="1"/>
          <p:nvPr/>
        </p:nvSpPr>
        <p:spPr>
          <a:xfrm>
            <a:off x="76200" y="3700225"/>
            <a:ext cx="7162800" cy="461665"/>
          </a:xfrm>
          <a:prstGeom prst="rect">
            <a:avLst/>
          </a:prstGeom>
          <a:noFill/>
        </p:spPr>
        <p:txBody>
          <a:bodyPr wrap="square" rtlCol="0">
            <a:spAutoFit/>
          </a:bodyPr>
          <a:lstStyle/>
          <a:p>
            <a:r>
              <a:rPr lang="en-US" sz="2400" dirty="0">
                <a:latin typeface="+mj-lt"/>
              </a:rPr>
              <a:t>Transverse wave (s or “secondary”)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15" y="4466842"/>
            <a:ext cx="6492240" cy="1904748"/>
          </a:xfrm>
          <a:prstGeom prst="rect">
            <a:avLst/>
          </a:prstGeom>
        </p:spPr>
      </p:pic>
    </p:spTree>
    <p:extLst>
      <p:ext uri="{BB962C8B-B14F-4D97-AF65-F5344CB8AC3E}">
        <p14:creationId xmlns:p14="http://schemas.microsoft.com/office/powerpoint/2010/main" val="2709905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228600" y="228600"/>
            <a:ext cx="8229600" cy="461665"/>
          </a:xfrm>
          <a:prstGeom prst="rect">
            <a:avLst/>
          </a:prstGeom>
          <a:noFill/>
        </p:spPr>
        <p:txBody>
          <a:bodyPr wrap="square" rtlCol="0">
            <a:spAutoFit/>
          </a:bodyPr>
          <a:lstStyle/>
          <a:p>
            <a:r>
              <a:rPr lang="en-US" sz="2400" dirty="0">
                <a:latin typeface="+mj-lt"/>
              </a:rPr>
              <a:t>Elasticity in solids</a:t>
            </a:r>
          </a:p>
        </p:txBody>
      </p:sp>
      <p:sp>
        <p:nvSpPr>
          <p:cNvPr id="6" name="Cube 5"/>
          <p:cNvSpPr/>
          <p:nvPr/>
        </p:nvSpPr>
        <p:spPr>
          <a:xfrm>
            <a:off x="1600200" y="1219200"/>
            <a:ext cx="990600" cy="838200"/>
          </a:xfrm>
          <a:prstGeom prst="cube">
            <a:avLst>
              <a:gd name="adj" fmla="val 23875"/>
            </a:avLst>
          </a:prstGeom>
          <a:solidFill>
            <a:srgbClr val="DA32AA">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78267" y="1976735"/>
            <a:ext cx="228600" cy="461665"/>
          </a:xfrm>
          <a:prstGeom prst="rect">
            <a:avLst/>
          </a:prstGeom>
          <a:noFill/>
        </p:spPr>
        <p:txBody>
          <a:bodyPr wrap="square" rtlCol="0">
            <a:spAutoFit/>
          </a:bodyPr>
          <a:lstStyle/>
          <a:p>
            <a:r>
              <a:rPr lang="en-US" sz="2400" b="1" dirty="0">
                <a:latin typeface="+mj-lt"/>
              </a:rPr>
              <a:t>x</a:t>
            </a:r>
          </a:p>
        </p:txBody>
      </p:sp>
      <p:sp>
        <p:nvSpPr>
          <p:cNvPr id="9" name="TextBox 8"/>
          <p:cNvSpPr txBox="1"/>
          <p:nvPr/>
        </p:nvSpPr>
        <p:spPr>
          <a:xfrm>
            <a:off x="1409700" y="988367"/>
            <a:ext cx="228600" cy="461665"/>
          </a:xfrm>
          <a:prstGeom prst="rect">
            <a:avLst/>
          </a:prstGeom>
          <a:noFill/>
        </p:spPr>
        <p:txBody>
          <a:bodyPr wrap="square" rtlCol="0">
            <a:spAutoFit/>
          </a:bodyPr>
          <a:lstStyle/>
          <a:p>
            <a:r>
              <a:rPr lang="en-US" sz="2400" b="1" dirty="0">
                <a:latin typeface="+mj-lt"/>
              </a:rPr>
              <a:t>z</a:t>
            </a:r>
          </a:p>
        </p:txBody>
      </p:sp>
      <p:sp>
        <p:nvSpPr>
          <p:cNvPr id="10" name="TextBox 9"/>
          <p:cNvSpPr txBox="1"/>
          <p:nvPr/>
        </p:nvSpPr>
        <p:spPr>
          <a:xfrm>
            <a:off x="1295400" y="1447800"/>
            <a:ext cx="228600" cy="461665"/>
          </a:xfrm>
          <a:prstGeom prst="rect">
            <a:avLst/>
          </a:prstGeom>
          <a:noFill/>
        </p:spPr>
        <p:txBody>
          <a:bodyPr wrap="square" rtlCol="0">
            <a:spAutoFit/>
          </a:bodyPr>
          <a:lstStyle/>
          <a:p>
            <a:r>
              <a:rPr lang="en-US" sz="2400" b="1" dirty="0">
                <a:latin typeface="+mj-lt"/>
              </a:rPr>
              <a:t>y</a:t>
            </a:r>
          </a:p>
        </p:txBody>
      </p:sp>
      <p:graphicFrame>
        <p:nvGraphicFramePr>
          <p:cNvPr id="11" name="Object 10"/>
          <p:cNvGraphicFramePr>
            <a:graphicFrameLocks noChangeAspect="1"/>
          </p:cNvGraphicFramePr>
          <p:nvPr>
            <p:extLst>
              <p:ext uri="{D42A27DB-BD31-4B8C-83A1-F6EECF244321}">
                <p14:modId xmlns:p14="http://schemas.microsoft.com/office/powerpoint/2010/main" val="2777771117"/>
              </p:ext>
            </p:extLst>
          </p:nvPr>
        </p:nvGraphicFramePr>
        <p:xfrm>
          <a:off x="520372" y="5410201"/>
          <a:ext cx="8103255" cy="1239783"/>
        </p:xfrm>
        <a:graphic>
          <a:graphicData uri="http://schemas.openxmlformats.org/presentationml/2006/ole">
            <mc:AlternateContent xmlns:mc="http://schemas.openxmlformats.org/markup-compatibility/2006">
              <mc:Choice xmlns:v="urn:schemas-microsoft-com:vml" Requires="v">
                <p:oleObj name="Equation" r:id="rId3" imgW="5308560" imgH="812520" progId="Equation.DSMT4">
                  <p:embed/>
                </p:oleObj>
              </mc:Choice>
              <mc:Fallback>
                <p:oleObj name="Equation" r:id="rId3" imgW="5308560" imgH="812520" progId="Equation.DSMT4">
                  <p:embed/>
                  <p:pic>
                    <p:nvPicPr>
                      <p:cNvPr id="11" name="Object 10"/>
                      <p:cNvPicPr/>
                      <p:nvPr/>
                    </p:nvPicPr>
                    <p:blipFill>
                      <a:blip r:embed="rId4"/>
                      <a:stretch>
                        <a:fillRect/>
                      </a:stretch>
                    </p:blipFill>
                    <p:spPr>
                      <a:xfrm>
                        <a:off x="520372" y="5410201"/>
                        <a:ext cx="8103255" cy="1239783"/>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5415563"/>
              </p:ext>
            </p:extLst>
          </p:nvPr>
        </p:nvGraphicFramePr>
        <p:xfrm>
          <a:off x="349250" y="2667000"/>
          <a:ext cx="8648986" cy="1828800"/>
        </p:xfrm>
        <a:graphic>
          <a:graphicData uri="http://schemas.openxmlformats.org/presentationml/2006/ole">
            <mc:AlternateContent xmlns:mc="http://schemas.openxmlformats.org/markup-compatibility/2006">
              <mc:Choice xmlns:v="urn:schemas-microsoft-com:vml" Requires="v">
                <p:oleObj name="Equation" r:id="rId5" imgW="7988040" imgH="1688760" progId="Equation.DSMT4">
                  <p:embed/>
                </p:oleObj>
              </mc:Choice>
              <mc:Fallback>
                <p:oleObj name="Equation" r:id="rId5" imgW="7988040" imgH="1688760" progId="Equation.DSMT4">
                  <p:embed/>
                  <p:pic>
                    <p:nvPicPr>
                      <p:cNvPr id="12" name="Object 11"/>
                      <p:cNvPicPr/>
                      <p:nvPr/>
                    </p:nvPicPr>
                    <p:blipFill>
                      <a:blip r:embed="rId6"/>
                      <a:stretch>
                        <a:fillRect/>
                      </a:stretch>
                    </p:blipFill>
                    <p:spPr>
                      <a:xfrm>
                        <a:off x="349250" y="2667000"/>
                        <a:ext cx="8648986" cy="1828800"/>
                      </a:xfrm>
                      <a:prstGeom prst="rect">
                        <a:avLst/>
                      </a:prstGeom>
                    </p:spPr>
                  </p:pic>
                </p:oleObj>
              </mc:Fallback>
            </mc:AlternateContent>
          </a:graphicData>
        </a:graphic>
      </p:graphicFrame>
      <p:sp>
        <p:nvSpPr>
          <p:cNvPr id="13" name="Down Arrow 12"/>
          <p:cNvSpPr/>
          <p:nvPr/>
        </p:nvSpPr>
        <p:spPr>
          <a:xfrm rot="19322136">
            <a:off x="2628900" y="3745679"/>
            <a:ext cx="990600" cy="1327150"/>
          </a:xfrm>
          <a:prstGeom prst="downArrow">
            <a:avLst/>
          </a:prstGeom>
          <a:solidFill>
            <a:srgbClr val="DA32AA">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4724400"/>
            <a:ext cx="3886200" cy="461665"/>
          </a:xfrm>
          <a:prstGeom prst="rect">
            <a:avLst/>
          </a:prstGeom>
          <a:noFill/>
        </p:spPr>
        <p:txBody>
          <a:bodyPr wrap="square" rtlCol="0">
            <a:spAutoFit/>
          </a:bodyPr>
          <a:lstStyle/>
          <a:p>
            <a:r>
              <a:rPr lang="en-US" sz="2400" dirty="0">
                <a:latin typeface="+mj-lt"/>
              </a:rPr>
              <a:t>vanishes at equilibrium</a:t>
            </a:r>
          </a:p>
        </p:txBody>
      </p:sp>
    </p:spTree>
    <p:extLst>
      <p:ext uri="{BB962C8B-B14F-4D97-AF65-F5344CB8AC3E}">
        <p14:creationId xmlns:p14="http://schemas.microsoft.com/office/powerpoint/2010/main" val="26268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068DEE-3534-F33A-0F34-2298610BEB00}"/>
              </a:ext>
            </a:extLst>
          </p:cNvPr>
          <p:cNvSpPr>
            <a:spLocks noGrp="1"/>
          </p:cNvSpPr>
          <p:nvPr>
            <p:ph type="dt" sz="half" idx="10"/>
          </p:nvPr>
        </p:nvSpPr>
        <p:spPr/>
        <p:txBody>
          <a:bodyPr/>
          <a:lstStyle/>
          <a:p>
            <a:r>
              <a:rPr lang="en-US"/>
              <a:t>11/20/2024</a:t>
            </a:r>
            <a:endParaRPr lang="en-US" dirty="0"/>
          </a:p>
        </p:txBody>
      </p:sp>
      <p:sp>
        <p:nvSpPr>
          <p:cNvPr id="3" name="Footer Placeholder 2">
            <a:extLst>
              <a:ext uri="{FF2B5EF4-FFF2-40B4-BE49-F238E27FC236}">
                <a16:creationId xmlns:a16="http://schemas.microsoft.com/office/drawing/2014/main" id="{DFBE5E98-335F-9724-A172-4C0D765A4768}"/>
              </a:ext>
            </a:extLst>
          </p:cNvPr>
          <p:cNvSpPr>
            <a:spLocks noGrp="1"/>
          </p:cNvSpPr>
          <p:nvPr>
            <p:ph type="ftr" sz="quarter" idx="11"/>
          </p:nvPr>
        </p:nvSpPr>
        <p:spPr/>
        <p:txBody>
          <a:bodyPr/>
          <a:lstStyle/>
          <a:p>
            <a:r>
              <a:rPr lang="en-US"/>
              <a:t>PHY 711  Fall 2024 -- Lecture 37</a:t>
            </a:r>
            <a:endParaRPr lang="en-US" dirty="0"/>
          </a:p>
        </p:txBody>
      </p:sp>
      <p:sp>
        <p:nvSpPr>
          <p:cNvPr id="4" name="Slide Number Placeholder 3">
            <a:extLst>
              <a:ext uri="{FF2B5EF4-FFF2-40B4-BE49-F238E27FC236}">
                <a16:creationId xmlns:a16="http://schemas.microsoft.com/office/drawing/2014/main" id="{E87512E3-2D1B-1D89-20A6-9D9EB8A07FA4}"/>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5C21BF14-D88A-D3A6-14F0-A38982CE9138}"/>
              </a:ext>
            </a:extLst>
          </p:cNvPr>
          <p:cNvPicPr>
            <a:picLocks noChangeAspect="1"/>
          </p:cNvPicPr>
          <p:nvPr/>
        </p:nvPicPr>
        <p:blipFill>
          <a:blip r:embed="rId2"/>
          <a:stretch>
            <a:fillRect/>
          </a:stretch>
        </p:blipFill>
        <p:spPr>
          <a:xfrm>
            <a:off x="1438114" y="609600"/>
            <a:ext cx="6267772" cy="4388076"/>
          </a:xfrm>
          <a:prstGeom prst="rect">
            <a:avLst/>
          </a:prstGeom>
        </p:spPr>
      </p:pic>
      <p:sp>
        <p:nvSpPr>
          <p:cNvPr id="6" name="TextBox 5">
            <a:extLst>
              <a:ext uri="{FF2B5EF4-FFF2-40B4-BE49-F238E27FC236}">
                <a16:creationId xmlns:a16="http://schemas.microsoft.com/office/drawing/2014/main" id="{53D94809-2A7E-5BBD-287A-7BDE8C257763}"/>
              </a:ext>
            </a:extLst>
          </p:cNvPr>
          <p:cNvSpPr txBox="1"/>
          <p:nvPr/>
        </p:nvSpPr>
        <p:spPr>
          <a:xfrm>
            <a:off x="685800" y="5562600"/>
            <a:ext cx="6477000" cy="461665"/>
          </a:xfrm>
          <a:prstGeom prst="rect">
            <a:avLst/>
          </a:prstGeom>
          <a:noFill/>
        </p:spPr>
        <p:txBody>
          <a:bodyPr wrap="square" rtlCol="0">
            <a:spAutoFit/>
          </a:bodyPr>
          <a:lstStyle/>
          <a:p>
            <a:r>
              <a:rPr lang="en-US" sz="2400" dirty="0">
                <a:latin typeface="+mj-lt"/>
              </a:rPr>
              <a:t>When would you like to sign up?</a:t>
            </a:r>
          </a:p>
        </p:txBody>
      </p:sp>
    </p:spTree>
    <p:extLst>
      <p:ext uri="{BB962C8B-B14F-4D97-AF65-F5344CB8AC3E}">
        <p14:creationId xmlns:p14="http://schemas.microsoft.com/office/powerpoint/2010/main" val="39238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052107"/>
              </p:ext>
            </p:extLst>
          </p:nvPr>
        </p:nvGraphicFramePr>
        <p:xfrm>
          <a:off x="381000" y="152400"/>
          <a:ext cx="8103255" cy="1239783"/>
        </p:xfrm>
        <a:graphic>
          <a:graphicData uri="http://schemas.openxmlformats.org/presentationml/2006/ole">
            <mc:AlternateContent xmlns:mc="http://schemas.openxmlformats.org/markup-compatibility/2006">
              <mc:Choice xmlns:v="urn:schemas-microsoft-com:vml" Requires="v">
                <p:oleObj name="Equation" r:id="rId3" imgW="5308560" imgH="812520" progId="Equation.DSMT4">
                  <p:embed/>
                </p:oleObj>
              </mc:Choice>
              <mc:Fallback>
                <p:oleObj name="Equation" r:id="rId3" imgW="5308560" imgH="812520" progId="Equation.DSMT4">
                  <p:embed/>
                  <p:pic>
                    <p:nvPicPr>
                      <p:cNvPr id="5" name="Object 4"/>
                      <p:cNvPicPr/>
                      <p:nvPr/>
                    </p:nvPicPr>
                    <p:blipFill>
                      <a:blip r:embed="rId4"/>
                      <a:stretch>
                        <a:fillRect/>
                      </a:stretch>
                    </p:blipFill>
                    <p:spPr>
                      <a:xfrm>
                        <a:off x="381000" y="152400"/>
                        <a:ext cx="8103255" cy="123978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7862628"/>
              </p:ext>
            </p:extLst>
          </p:nvPr>
        </p:nvGraphicFramePr>
        <p:xfrm>
          <a:off x="381000" y="1752600"/>
          <a:ext cx="6265327" cy="528637"/>
        </p:xfrm>
        <a:graphic>
          <a:graphicData uri="http://schemas.openxmlformats.org/presentationml/2006/ole">
            <mc:AlternateContent xmlns:mc="http://schemas.openxmlformats.org/markup-compatibility/2006">
              <mc:Choice xmlns:v="urn:schemas-microsoft-com:vml" Requires="v">
                <p:oleObj name="Equation" r:id="rId5" imgW="4063680" imgH="342720" progId="Equation.DSMT4">
                  <p:embed/>
                </p:oleObj>
              </mc:Choice>
              <mc:Fallback>
                <p:oleObj name="Equation" r:id="rId5" imgW="4063680" imgH="342720" progId="Equation.DSMT4">
                  <p:embed/>
                  <p:pic>
                    <p:nvPicPr>
                      <p:cNvPr id="6" name="Object 5"/>
                      <p:cNvPicPr/>
                      <p:nvPr/>
                    </p:nvPicPr>
                    <p:blipFill>
                      <a:blip r:embed="rId6"/>
                      <a:stretch>
                        <a:fillRect/>
                      </a:stretch>
                    </p:blipFill>
                    <p:spPr>
                      <a:xfrm>
                        <a:off x="381000" y="1752600"/>
                        <a:ext cx="6265327" cy="5286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8518484"/>
              </p:ext>
            </p:extLst>
          </p:nvPr>
        </p:nvGraphicFramePr>
        <p:xfrm>
          <a:off x="345485" y="2611174"/>
          <a:ext cx="8453030" cy="2405192"/>
        </p:xfrm>
        <a:graphic>
          <a:graphicData uri="http://schemas.openxmlformats.org/presentationml/2006/ole">
            <mc:AlternateContent xmlns:mc="http://schemas.openxmlformats.org/markup-compatibility/2006">
              <mc:Choice xmlns:v="urn:schemas-microsoft-com:vml" Requires="v">
                <p:oleObj name="Equation" r:id="rId7" imgW="6159240" imgH="1752480" progId="Equation.DSMT4">
                  <p:embed/>
                </p:oleObj>
              </mc:Choice>
              <mc:Fallback>
                <p:oleObj name="Equation" r:id="rId7" imgW="6159240" imgH="1752480" progId="Equation.DSMT4">
                  <p:embed/>
                  <p:pic>
                    <p:nvPicPr>
                      <p:cNvPr id="7" name="Object 6"/>
                      <p:cNvPicPr/>
                      <p:nvPr/>
                    </p:nvPicPr>
                    <p:blipFill>
                      <a:blip r:embed="rId8"/>
                      <a:stretch>
                        <a:fillRect/>
                      </a:stretch>
                    </p:blipFill>
                    <p:spPr>
                      <a:xfrm>
                        <a:off x="345485" y="2611174"/>
                        <a:ext cx="8453030" cy="2405192"/>
                      </a:xfrm>
                      <a:prstGeom prst="rect">
                        <a:avLst/>
                      </a:prstGeom>
                    </p:spPr>
                  </p:pic>
                </p:oleObj>
              </mc:Fallback>
            </mc:AlternateContent>
          </a:graphicData>
        </a:graphic>
      </p:graphicFrame>
      <p:sp>
        <p:nvSpPr>
          <p:cNvPr id="8" name="TextBox 7"/>
          <p:cNvSpPr txBox="1"/>
          <p:nvPr/>
        </p:nvSpPr>
        <p:spPr>
          <a:xfrm>
            <a:off x="228600" y="5105400"/>
            <a:ext cx="8991600" cy="830997"/>
          </a:xfrm>
          <a:prstGeom prst="rect">
            <a:avLst/>
          </a:prstGeom>
          <a:noFill/>
        </p:spPr>
        <p:txBody>
          <a:bodyPr wrap="square" rtlCol="0">
            <a:spAutoFit/>
          </a:bodyPr>
          <a:lstStyle/>
          <a:p>
            <a:r>
              <a:rPr lang="en-US" sz="2400" dirty="0">
                <a:latin typeface="+mj-lt"/>
              </a:rPr>
              <a:t>For the most general case </a:t>
            </a:r>
            <a:r>
              <a:rPr lang="en-US" sz="2400" i="1" dirty="0" err="1">
                <a:latin typeface="+mj-lt"/>
              </a:rPr>
              <a:t>c</a:t>
            </a:r>
            <a:r>
              <a:rPr lang="en-US" sz="2400" i="1" baseline="-25000" dirty="0" err="1">
                <a:latin typeface="+mj-lt"/>
              </a:rPr>
              <a:t>ijkl</a:t>
            </a:r>
            <a:r>
              <a:rPr lang="en-US" sz="2400" i="1" dirty="0">
                <a:latin typeface="+mj-lt"/>
              </a:rPr>
              <a:t> </a:t>
            </a:r>
            <a:r>
              <a:rPr lang="en-US" sz="2400" dirty="0">
                <a:latin typeface="+mj-lt"/>
              </a:rPr>
              <a:t>have 21 distinct terms, for a cube there are only 3 unique terms.</a:t>
            </a:r>
          </a:p>
        </p:txBody>
      </p:sp>
    </p:spTree>
    <p:extLst>
      <p:ext uri="{BB962C8B-B14F-4D97-AF65-F5344CB8AC3E}">
        <p14:creationId xmlns:p14="http://schemas.microsoft.com/office/powerpoint/2010/main" val="3854423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5508927"/>
              </p:ext>
            </p:extLst>
          </p:nvPr>
        </p:nvGraphicFramePr>
        <p:xfrm>
          <a:off x="443564" y="228600"/>
          <a:ext cx="2476500" cy="3105150"/>
        </p:xfrm>
        <a:graphic>
          <a:graphicData uri="http://schemas.openxmlformats.org/presentationml/2006/ole">
            <mc:AlternateContent xmlns:mc="http://schemas.openxmlformats.org/markup-compatibility/2006">
              <mc:Choice xmlns:v="urn:schemas-microsoft-com:vml" Requires="v">
                <p:oleObj name="Equation" r:id="rId3" imgW="1854000" imgH="2323800" progId="Equation.DSMT4">
                  <p:embed/>
                </p:oleObj>
              </mc:Choice>
              <mc:Fallback>
                <p:oleObj name="Equation" r:id="rId3" imgW="1854000" imgH="2323800" progId="Equation.DSMT4">
                  <p:embed/>
                  <p:pic>
                    <p:nvPicPr>
                      <p:cNvPr id="5" name="Object 4"/>
                      <p:cNvPicPr/>
                      <p:nvPr/>
                    </p:nvPicPr>
                    <p:blipFill>
                      <a:blip r:embed="rId4"/>
                      <a:stretch>
                        <a:fillRect/>
                      </a:stretch>
                    </p:blipFill>
                    <p:spPr>
                      <a:xfrm>
                        <a:off x="443564" y="228600"/>
                        <a:ext cx="2476500" cy="3105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549885"/>
              </p:ext>
            </p:extLst>
          </p:nvPr>
        </p:nvGraphicFramePr>
        <p:xfrm>
          <a:off x="2590800" y="1600200"/>
          <a:ext cx="6248400" cy="929062"/>
        </p:xfrm>
        <a:graphic>
          <a:graphicData uri="http://schemas.openxmlformats.org/presentationml/2006/ole">
            <mc:AlternateContent xmlns:mc="http://schemas.openxmlformats.org/markup-compatibility/2006">
              <mc:Choice xmlns:v="urn:schemas-microsoft-com:vml" Requires="v">
                <p:oleObj name="Equation" r:id="rId5" imgW="4356000" imgH="647640" progId="Equation.DSMT4">
                  <p:embed/>
                </p:oleObj>
              </mc:Choice>
              <mc:Fallback>
                <p:oleObj name="Equation" r:id="rId5" imgW="4356000" imgH="647640" progId="Equation.DSMT4">
                  <p:embed/>
                  <p:pic>
                    <p:nvPicPr>
                      <p:cNvPr id="6" name="Object 5"/>
                      <p:cNvPicPr/>
                      <p:nvPr/>
                    </p:nvPicPr>
                    <p:blipFill>
                      <a:blip r:embed="rId6"/>
                      <a:stretch>
                        <a:fillRect/>
                      </a:stretch>
                    </p:blipFill>
                    <p:spPr>
                      <a:xfrm>
                        <a:off x="2590800" y="1600200"/>
                        <a:ext cx="6248400" cy="929062"/>
                      </a:xfrm>
                      <a:prstGeom prst="rect">
                        <a:avLst/>
                      </a:prstGeom>
                    </p:spPr>
                  </p:pic>
                </p:oleObj>
              </mc:Fallback>
            </mc:AlternateContent>
          </a:graphicData>
        </a:graphic>
      </p:graphicFrame>
      <p:sp>
        <p:nvSpPr>
          <p:cNvPr id="7" name="TextBox 6"/>
          <p:cNvSpPr txBox="1"/>
          <p:nvPr/>
        </p:nvSpPr>
        <p:spPr>
          <a:xfrm>
            <a:off x="685800" y="3274328"/>
            <a:ext cx="7772400" cy="461665"/>
          </a:xfrm>
          <a:prstGeom prst="rect">
            <a:avLst/>
          </a:prstGeom>
          <a:noFill/>
        </p:spPr>
        <p:txBody>
          <a:bodyPr wrap="square" rtlCol="0">
            <a:spAutoFit/>
          </a:bodyPr>
          <a:lstStyle/>
          <a:p>
            <a:r>
              <a:rPr lang="en-US" sz="2400" dirty="0">
                <a:latin typeface="+mj-lt"/>
              </a:rPr>
              <a:t>Some typical values (Ref. Ashcroft and </a:t>
            </a:r>
            <a:r>
              <a:rPr lang="en-US" sz="2400" dirty="0" err="1">
                <a:latin typeface="+mj-lt"/>
              </a:rPr>
              <a:t>Mermin</a:t>
            </a:r>
            <a:r>
              <a:rPr lang="en-US" sz="2400" dirty="0">
                <a:latin typeface="+mj-lt"/>
              </a:rPr>
              <a:t> (1976))</a:t>
            </a:r>
          </a:p>
        </p:txBody>
      </p:sp>
      <p:graphicFrame>
        <p:nvGraphicFramePr>
          <p:cNvPr id="8" name="Table 7"/>
          <p:cNvGraphicFramePr>
            <a:graphicFrameLocks noGrp="1"/>
          </p:cNvGraphicFramePr>
          <p:nvPr>
            <p:extLst>
              <p:ext uri="{D42A27DB-BD31-4B8C-83A1-F6EECF244321}">
                <p14:modId xmlns:p14="http://schemas.microsoft.com/office/powerpoint/2010/main" val="3725594948"/>
              </p:ext>
            </p:extLst>
          </p:nvPr>
        </p:nvGraphicFramePr>
        <p:xfrm>
          <a:off x="1219200" y="3810000"/>
          <a:ext cx="6096000" cy="255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C</a:t>
                      </a:r>
                      <a:r>
                        <a:rPr lang="en-US" baseline="-25000" dirty="0"/>
                        <a:t>11 </a:t>
                      </a:r>
                      <a:r>
                        <a:rPr lang="en-US" baseline="0" dirty="0"/>
                        <a:t>(</a:t>
                      </a:r>
                      <a:r>
                        <a:rPr lang="en-US" baseline="0" dirty="0" err="1"/>
                        <a:t>GPa</a:t>
                      </a:r>
                      <a:r>
                        <a:rPr lang="en-US" baseline="0" dirty="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C</a:t>
                      </a:r>
                      <a:r>
                        <a:rPr lang="en-US" baseline="-25000" dirty="0"/>
                        <a:t>12</a:t>
                      </a:r>
                      <a:r>
                        <a:rPr lang="en-US" baseline="0" dirty="0"/>
                        <a:t>(</a:t>
                      </a:r>
                      <a:r>
                        <a:rPr lang="en-US" baseline="0" dirty="0" err="1"/>
                        <a:t>GPa</a:t>
                      </a:r>
                      <a:r>
                        <a:rPr lang="en-US" baseline="0" dirty="0"/>
                        <a: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t>
                      </a:r>
                      <a:r>
                        <a:rPr lang="en-US" baseline="-25000" dirty="0"/>
                        <a:t>44</a:t>
                      </a:r>
                      <a:r>
                        <a:rPr lang="en-US" baseline="0" dirty="0"/>
                        <a:t>(</a:t>
                      </a:r>
                      <a:r>
                        <a:rPr lang="en-US" baseline="0" dirty="0" err="1"/>
                        <a:t>GPa</a:t>
                      </a:r>
                      <a:r>
                        <a:rPr lang="en-US" baseline="0" dirty="0"/>
                        <a:t>)</a:t>
                      </a:r>
                      <a:endParaRPr lang="en-US" dirty="0"/>
                    </a:p>
                  </a:txBody>
                  <a:tcPr/>
                </a:tc>
                <a:extLst>
                  <a:ext uri="{0D108BD9-81ED-4DB2-BD59-A6C34878D82A}">
                    <a16:rowId xmlns:a16="http://schemas.microsoft.com/office/drawing/2014/main" val="10000"/>
                  </a:ext>
                </a:extLst>
              </a:tr>
              <a:tr h="426720">
                <a:tc>
                  <a:txBody>
                    <a:bodyPr/>
                    <a:lstStyle/>
                    <a:p>
                      <a:r>
                        <a:rPr lang="en-US" dirty="0"/>
                        <a:t>Na</a:t>
                      </a:r>
                    </a:p>
                  </a:txBody>
                  <a:tcPr/>
                </a:tc>
                <a:tc>
                  <a:txBody>
                    <a:bodyPr/>
                    <a:lstStyle/>
                    <a:p>
                      <a:pPr algn="ctr"/>
                      <a:r>
                        <a:rPr lang="en-US" dirty="0"/>
                        <a:t>7.0</a:t>
                      </a:r>
                    </a:p>
                  </a:txBody>
                  <a:tcPr/>
                </a:tc>
                <a:tc>
                  <a:txBody>
                    <a:bodyPr/>
                    <a:lstStyle/>
                    <a:p>
                      <a:pPr algn="ctr"/>
                      <a:r>
                        <a:rPr lang="en-US" dirty="0"/>
                        <a:t>6.1</a:t>
                      </a:r>
                    </a:p>
                  </a:txBody>
                  <a:tcPr/>
                </a:tc>
                <a:tc>
                  <a:txBody>
                    <a:bodyPr/>
                    <a:lstStyle/>
                    <a:p>
                      <a:pPr algn="ctr"/>
                      <a:r>
                        <a:rPr lang="en-US" dirty="0"/>
                        <a:t>4.5</a:t>
                      </a:r>
                    </a:p>
                  </a:txBody>
                  <a:tcPr/>
                </a:tc>
                <a:extLst>
                  <a:ext uri="{0D108BD9-81ED-4DB2-BD59-A6C34878D82A}">
                    <a16:rowId xmlns:a16="http://schemas.microsoft.com/office/drawing/2014/main" val="10001"/>
                  </a:ext>
                </a:extLst>
              </a:tr>
              <a:tr h="370840">
                <a:tc>
                  <a:txBody>
                    <a:bodyPr/>
                    <a:lstStyle/>
                    <a:p>
                      <a:r>
                        <a:rPr lang="en-US" dirty="0"/>
                        <a:t>Al</a:t>
                      </a:r>
                    </a:p>
                  </a:txBody>
                  <a:tcPr/>
                </a:tc>
                <a:tc>
                  <a:txBody>
                    <a:bodyPr/>
                    <a:lstStyle/>
                    <a:p>
                      <a:pPr algn="ctr"/>
                      <a:r>
                        <a:rPr lang="en-US" dirty="0"/>
                        <a:t>107</a:t>
                      </a:r>
                    </a:p>
                  </a:txBody>
                  <a:tcPr/>
                </a:tc>
                <a:tc>
                  <a:txBody>
                    <a:bodyPr/>
                    <a:lstStyle/>
                    <a:p>
                      <a:pPr algn="ctr"/>
                      <a:r>
                        <a:rPr lang="en-US" dirty="0"/>
                        <a:t>61</a:t>
                      </a:r>
                    </a:p>
                  </a:txBody>
                  <a:tcPr/>
                </a:tc>
                <a:tc>
                  <a:txBody>
                    <a:bodyPr/>
                    <a:lstStyle/>
                    <a:p>
                      <a:pPr algn="ctr"/>
                      <a:r>
                        <a:rPr lang="en-US" dirty="0"/>
                        <a:t>28</a:t>
                      </a:r>
                    </a:p>
                  </a:txBody>
                  <a:tcPr/>
                </a:tc>
                <a:extLst>
                  <a:ext uri="{0D108BD9-81ED-4DB2-BD59-A6C34878D82A}">
                    <a16:rowId xmlns:a16="http://schemas.microsoft.com/office/drawing/2014/main" val="10002"/>
                  </a:ext>
                </a:extLst>
              </a:tr>
              <a:tr h="370840">
                <a:tc>
                  <a:txBody>
                    <a:bodyPr/>
                    <a:lstStyle/>
                    <a:p>
                      <a:r>
                        <a:rPr lang="en-US" dirty="0"/>
                        <a:t>Fe</a:t>
                      </a:r>
                    </a:p>
                  </a:txBody>
                  <a:tcPr/>
                </a:tc>
                <a:tc>
                  <a:txBody>
                    <a:bodyPr/>
                    <a:lstStyle/>
                    <a:p>
                      <a:pPr algn="ctr"/>
                      <a:r>
                        <a:rPr lang="en-US" dirty="0"/>
                        <a:t>234</a:t>
                      </a:r>
                    </a:p>
                  </a:txBody>
                  <a:tcPr/>
                </a:tc>
                <a:tc>
                  <a:txBody>
                    <a:bodyPr/>
                    <a:lstStyle/>
                    <a:p>
                      <a:pPr algn="ctr"/>
                      <a:r>
                        <a:rPr lang="en-US" dirty="0"/>
                        <a:t>136</a:t>
                      </a:r>
                    </a:p>
                  </a:txBody>
                  <a:tcPr/>
                </a:tc>
                <a:tc>
                  <a:txBody>
                    <a:bodyPr/>
                    <a:lstStyle/>
                    <a:p>
                      <a:pPr algn="ctr"/>
                      <a:r>
                        <a:rPr lang="en-US" dirty="0"/>
                        <a:t>118</a:t>
                      </a:r>
                    </a:p>
                  </a:txBody>
                  <a:tcPr/>
                </a:tc>
                <a:extLst>
                  <a:ext uri="{0D108BD9-81ED-4DB2-BD59-A6C34878D82A}">
                    <a16:rowId xmlns:a16="http://schemas.microsoft.com/office/drawing/2014/main" val="10003"/>
                  </a:ext>
                </a:extLst>
              </a:tr>
              <a:tr h="370840">
                <a:tc>
                  <a:txBody>
                    <a:bodyPr/>
                    <a:lstStyle/>
                    <a:p>
                      <a:r>
                        <a:rPr lang="en-US" dirty="0"/>
                        <a:t>Si</a:t>
                      </a:r>
                    </a:p>
                  </a:txBody>
                  <a:tcPr/>
                </a:tc>
                <a:tc>
                  <a:txBody>
                    <a:bodyPr/>
                    <a:lstStyle/>
                    <a:p>
                      <a:pPr algn="ctr"/>
                      <a:r>
                        <a:rPr lang="en-US" dirty="0"/>
                        <a:t>166</a:t>
                      </a:r>
                    </a:p>
                  </a:txBody>
                  <a:tcPr/>
                </a:tc>
                <a:tc>
                  <a:txBody>
                    <a:bodyPr/>
                    <a:lstStyle/>
                    <a:p>
                      <a:pPr algn="ctr"/>
                      <a:r>
                        <a:rPr lang="en-US" dirty="0"/>
                        <a:t>64</a:t>
                      </a:r>
                    </a:p>
                  </a:txBody>
                  <a:tcPr/>
                </a:tc>
                <a:tc>
                  <a:txBody>
                    <a:bodyPr/>
                    <a:lstStyle/>
                    <a:p>
                      <a:pPr algn="ctr"/>
                      <a:r>
                        <a:rPr lang="en-US" dirty="0"/>
                        <a:t>80</a:t>
                      </a:r>
                    </a:p>
                  </a:txBody>
                  <a:tcPr/>
                </a:tc>
                <a:extLst>
                  <a:ext uri="{0D108BD9-81ED-4DB2-BD59-A6C34878D82A}">
                    <a16:rowId xmlns:a16="http://schemas.microsoft.com/office/drawing/2014/main" val="10004"/>
                  </a:ext>
                </a:extLst>
              </a:tr>
              <a:tr h="370840">
                <a:tc>
                  <a:txBody>
                    <a:bodyPr/>
                    <a:lstStyle/>
                    <a:p>
                      <a:r>
                        <a:rPr lang="en-US" dirty="0" err="1"/>
                        <a:t>NaCl</a:t>
                      </a:r>
                      <a:endParaRPr lang="en-US" dirty="0"/>
                    </a:p>
                  </a:txBody>
                  <a:tcPr/>
                </a:tc>
                <a:tc>
                  <a:txBody>
                    <a:bodyPr/>
                    <a:lstStyle/>
                    <a:p>
                      <a:pPr algn="ctr"/>
                      <a:r>
                        <a:rPr lang="en-US" dirty="0"/>
                        <a:t>48.7</a:t>
                      </a:r>
                    </a:p>
                  </a:txBody>
                  <a:tcPr/>
                </a:tc>
                <a:tc>
                  <a:txBody>
                    <a:bodyPr/>
                    <a:lstStyle/>
                    <a:p>
                      <a:pPr algn="ctr"/>
                      <a:r>
                        <a:rPr lang="en-US" dirty="0"/>
                        <a:t>12.4</a:t>
                      </a:r>
                    </a:p>
                  </a:txBody>
                  <a:tcPr/>
                </a:tc>
                <a:tc>
                  <a:txBody>
                    <a:bodyPr/>
                    <a:lstStyle/>
                    <a:p>
                      <a:pPr algn="ctr"/>
                      <a:r>
                        <a:rPr lang="en-US" dirty="0"/>
                        <a:t>12.6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569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a:latin typeface="+mj-lt"/>
              </a:rPr>
              <a:t>Brief introduction to elastic continua</a:t>
            </a:r>
          </a:p>
        </p:txBody>
      </p:sp>
      <p:sp>
        <p:nvSpPr>
          <p:cNvPr id="6" name="Parallelogram 5"/>
          <p:cNvSpPr/>
          <p:nvPr/>
        </p:nvSpPr>
        <p:spPr>
          <a:xfrm>
            <a:off x="1447800" y="16002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24464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24384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16074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16146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24608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24528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16218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3657600"/>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876800" y="3653135"/>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9812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9812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9812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9598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2570592672"/>
              </p:ext>
            </p:extLst>
          </p:nvPr>
        </p:nvGraphicFramePr>
        <p:xfrm>
          <a:off x="1382713" y="4479925"/>
          <a:ext cx="6192837" cy="1243013"/>
        </p:xfrm>
        <a:graphic>
          <a:graphicData uri="http://schemas.openxmlformats.org/presentationml/2006/ole">
            <mc:AlternateContent xmlns:mc="http://schemas.openxmlformats.org/markup-compatibility/2006">
              <mc:Choice xmlns:v="urn:schemas-microsoft-com:vml" Requires="v">
                <p:oleObj name="Equation" r:id="rId3" imgW="3606480" imgH="723600" progId="Equation.DSMT4">
                  <p:embed/>
                </p:oleObj>
              </mc:Choice>
              <mc:Fallback>
                <p:oleObj name="Equation" r:id="rId3" imgW="3606480" imgH="723600" progId="Equation.DSMT4">
                  <p:embed/>
                  <p:pic>
                    <p:nvPicPr>
                      <p:cNvPr id="0" name=""/>
                      <p:cNvPicPr/>
                      <p:nvPr/>
                    </p:nvPicPr>
                    <p:blipFill>
                      <a:blip r:embed="rId4"/>
                      <a:stretch>
                        <a:fillRect/>
                      </a:stretch>
                    </p:blipFill>
                    <p:spPr>
                      <a:xfrm>
                        <a:off x="1382713" y="4479925"/>
                        <a:ext cx="6192837" cy="1243013"/>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4352305F-653B-4BE8-B99D-0585D23BD4E0}"/>
              </a:ext>
            </a:extLst>
          </p:cNvPr>
          <p:cNvCxnSpPr>
            <a:cxnSpLocks/>
          </p:cNvCxnSpPr>
          <p:nvPr/>
        </p:nvCxnSpPr>
        <p:spPr>
          <a:xfrm flipV="1">
            <a:off x="1447800" y="1905000"/>
            <a:ext cx="990600" cy="1386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170F2A-1B54-4F45-A79A-F6FA2C80DB17}"/>
              </a:ext>
            </a:extLst>
          </p:cNvPr>
          <p:cNvSpPr txBox="1"/>
          <p:nvPr/>
        </p:nvSpPr>
        <p:spPr>
          <a:xfrm>
            <a:off x="1943100" y="2359112"/>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endParaRPr lang="en-US" sz="2400" i="1" dirty="0">
              <a:latin typeface="+mj-lt"/>
            </a:endParaRPr>
          </a:p>
        </p:txBody>
      </p:sp>
      <p:cxnSp>
        <p:nvCxnSpPr>
          <p:cNvPr id="28" name="Straight Arrow Connector 27">
            <a:extLst>
              <a:ext uri="{FF2B5EF4-FFF2-40B4-BE49-F238E27FC236}">
                <a16:creationId xmlns:a16="http://schemas.microsoft.com/office/drawing/2014/main" id="{2437F713-E7CC-4A4C-AA08-9F6E74CB7177}"/>
              </a:ext>
            </a:extLst>
          </p:cNvPr>
          <p:cNvCxnSpPr>
            <a:cxnSpLocks/>
          </p:cNvCxnSpPr>
          <p:nvPr/>
        </p:nvCxnSpPr>
        <p:spPr>
          <a:xfrm flipV="1">
            <a:off x="4743450" y="1905000"/>
            <a:ext cx="1238250" cy="1408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406B89-D6C3-436D-AD24-5548F74D2D40}"/>
              </a:ext>
            </a:extLst>
          </p:cNvPr>
          <p:cNvSpPr txBox="1"/>
          <p:nvPr/>
        </p:nvSpPr>
        <p:spPr>
          <a:xfrm>
            <a:off x="5334000" y="2362200"/>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r>
              <a:rPr lang="en-US" sz="2400" i="1" dirty="0">
                <a:latin typeface="+mj-lt"/>
              </a:rPr>
              <a:t>’</a:t>
            </a:r>
          </a:p>
        </p:txBody>
      </p:sp>
    </p:spTree>
    <p:extLst>
      <p:ext uri="{BB962C8B-B14F-4D97-AF65-F5344CB8AC3E}">
        <p14:creationId xmlns:p14="http://schemas.microsoft.com/office/powerpoint/2010/main" val="68060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40519" y="156178"/>
            <a:ext cx="7848600" cy="830997"/>
          </a:xfrm>
          <a:prstGeom prst="rect">
            <a:avLst/>
          </a:prstGeom>
          <a:noFill/>
        </p:spPr>
        <p:txBody>
          <a:bodyPr wrap="square" rtlCol="0">
            <a:spAutoFit/>
          </a:bodyPr>
          <a:lstStyle/>
          <a:p>
            <a:r>
              <a:rPr lang="en-US" sz="2400" dirty="0">
                <a:latin typeface="+mj-lt"/>
              </a:rPr>
              <a:t>Brief introduction to elastic continua  -- continued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154424209"/>
              </p:ext>
            </p:extLst>
          </p:nvPr>
        </p:nvGraphicFramePr>
        <p:xfrm>
          <a:off x="1695450" y="1524000"/>
          <a:ext cx="5138738" cy="2205038"/>
        </p:xfrm>
        <a:graphic>
          <a:graphicData uri="http://schemas.openxmlformats.org/presentationml/2006/ole">
            <mc:AlternateContent xmlns:mc="http://schemas.openxmlformats.org/markup-compatibility/2006">
              <mc:Choice xmlns:v="urn:schemas-microsoft-com:vml" Requires="v">
                <p:oleObj name="Equation" r:id="rId3" imgW="3403440" imgH="1460160" progId="Equation.DSMT4">
                  <p:embed/>
                </p:oleObj>
              </mc:Choice>
              <mc:Fallback>
                <p:oleObj name="Equation" r:id="rId3" imgW="3403440" imgH="1460160" progId="Equation.DSMT4">
                  <p:embed/>
                  <p:pic>
                    <p:nvPicPr>
                      <p:cNvPr id="0" name=""/>
                      <p:cNvPicPr/>
                      <p:nvPr/>
                    </p:nvPicPr>
                    <p:blipFill>
                      <a:blip r:embed="rId4"/>
                      <a:stretch>
                        <a:fillRect/>
                      </a:stretch>
                    </p:blipFill>
                    <p:spPr>
                      <a:xfrm>
                        <a:off x="1695450" y="1524000"/>
                        <a:ext cx="5138738" cy="2205038"/>
                      </a:xfrm>
                      <a:prstGeom prst="rect">
                        <a:avLst/>
                      </a:prstGeom>
                    </p:spPr>
                  </p:pic>
                </p:oleObj>
              </mc:Fallback>
            </mc:AlternateContent>
          </a:graphicData>
        </a:graphic>
      </p:graphicFrame>
      <p:sp>
        <p:nvSpPr>
          <p:cNvPr id="7" name="Up Arrow 6"/>
          <p:cNvSpPr/>
          <p:nvPr/>
        </p:nvSpPr>
        <p:spPr>
          <a:xfrm rot="19635884">
            <a:off x="5934132" y="3830900"/>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1433" y="4358013"/>
            <a:ext cx="2819400" cy="461665"/>
          </a:xfrm>
          <a:prstGeom prst="rect">
            <a:avLst/>
          </a:prstGeom>
          <a:noFill/>
        </p:spPr>
        <p:txBody>
          <a:bodyPr wrap="square" rtlCol="0">
            <a:spAutoFit/>
          </a:bodyPr>
          <a:lstStyle/>
          <a:p>
            <a:r>
              <a:rPr lang="en-US" sz="2400" dirty="0">
                <a:latin typeface="+mj-lt"/>
              </a:rPr>
              <a:t>rotation of material</a:t>
            </a:r>
          </a:p>
        </p:txBody>
      </p:sp>
      <p:sp>
        <p:nvSpPr>
          <p:cNvPr id="9" name="Up Arrow 8"/>
          <p:cNvSpPr/>
          <p:nvPr/>
        </p:nvSpPr>
        <p:spPr>
          <a:xfrm rot="2562840">
            <a:off x="2748182" y="3580147"/>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2382" y="4173346"/>
            <a:ext cx="1905000" cy="830997"/>
          </a:xfrm>
          <a:prstGeom prst="rect">
            <a:avLst/>
          </a:prstGeom>
          <a:noFill/>
        </p:spPr>
        <p:txBody>
          <a:bodyPr wrap="square" rtlCol="0">
            <a:spAutoFit/>
          </a:bodyPr>
          <a:lstStyle/>
          <a:p>
            <a:r>
              <a:rPr lang="en-US" sz="2400" dirty="0">
                <a:latin typeface="+mj-lt"/>
              </a:rPr>
              <a:t>elastic strain tensor</a:t>
            </a:r>
          </a:p>
        </p:txBody>
      </p:sp>
      <p:sp>
        <p:nvSpPr>
          <p:cNvPr id="11" name="TextBox 10">
            <a:extLst>
              <a:ext uri="{FF2B5EF4-FFF2-40B4-BE49-F238E27FC236}">
                <a16:creationId xmlns:a16="http://schemas.microsoft.com/office/drawing/2014/main" id="{17C3E76E-0094-4619-9E33-5D17DA20BC36}"/>
              </a:ext>
            </a:extLst>
          </p:cNvPr>
          <p:cNvSpPr txBox="1"/>
          <p:nvPr/>
        </p:nvSpPr>
        <p:spPr>
          <a:xfrm>
            <a:off x="340519" y="5486400"/>
            <a:ext cx="8498681" cy="830997"/>
          </a:xfrm>
          <a:prstGeom prst="rect">
            <a:avLst/>
          </a:prstGeom>
          <a:noFill/>
        </p:spPr>
        <p:txBody>
          <a:bodyPr wrap="square" rtlCol="0">
            <a:spAutoFit/>
          </a:bodyPr>
          <a:lstStyle/>
          <a:p>
            <a:r>
              <a:rPr lang="en-US" sz="2400" dirty="0">
                <a:latin typeface="+mj-lt"/>
              </a:rPr>
              <a:t>Here we have in mind that the materials in our analysis are symmetric   so that </a:t>
            </a:r>
            <a:r>
              <a:rPr lang="en-US" sz="2400" dirty="0" err="1">
                <a:latin typeface="Symbol" panose="05050102010706020507" pitchFamily="18" charset="2"/>
              </a:rPr>
              <a:t>e</a:t>
            </a:r>
            <a:r>
              <a:rPr lang="en-US" sz="2400" baseline="-25000" dirty="0" err="1">
                <a:latin typeface="+mj-lt"/>
              </a:rPr>
              <a:t>ij</a:t>
            </a:r>
            <a:r>
              <a:rPr lang="en-US" sz="2400" dirty="0">
                <a:latin typeface="+mj-lt"/>
              </a:rPr>
              <a:t>=</a:t>
            </a:r>
            <a:r>
              <a:rPr lang="en-US" sz="2400" dirty="0" err="1">
                <a:latin typeface="Symbol" panose="05050102010706020507" pitchFamily="18" charset="2"/>
              </a:rPr>
              <a:t>e</a:t>
            </a:r>
            <a:r>
              <a:rPr lang="en-US" sz="2400" baseline="-25000" dirty="0" err="1">
                <a:latin typeface="+mj-lt"/>
              </a:rPr>
              <a:t>ji</a:t>
            </a:r>
            <a:r>
              <a:rPr lang="en-US" sz="2400" dirty="0">
                <a:latin typeface="+mj-lt"/>
              </a:rPr>
              <a:t>.</a:t>
            </a:r>
          </a:p>
        </p:txBody>
      </p:sp>
    </p:spTree>
    <p:extLst>
      <p:ext uri="{BB962C8B-B14F-4D97-AF65-F5344CB8AC3E}">
        <p14:creationId xmlns:p14="http://schemas.microsoft.com/office/powerpoint/2010/main" val="13458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4109" y="1908877"/>
            <a:ext cx="6463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X</a:t>
            </a:r>
          </a:p>
        </p:txBody>
      </p:sp>
      <p:graphicFrame>
        <p:nvGraphicFramePr>
          <p:cNvPr id="6" name="Object 5"/>
          <p:cNvGraphicFramePr>
            <a:graphicFrameLocks noChangeAspect="1"/>
          </p:cNvGraphicFramePr>
          <p:nvPr>
            <p:extLst>
              <p:ext uri="{D42A27DB-BD31-4B8C-83A1-F6EECF244321}">
                <p14:modId xmlns:p14="http://schemas.microsoft.com/office/powerpoint/2010/main" val="1634830020"/>
              </p:ext>
            </p:extLst>
          </p:nvPr>
        </p:nvGraphicFramePr>
        <p:xfrm>
          <a:off x="1191207" y="400521"/>
          <a:ext cx="5119688" cy="2205038"/>
        </p:xfrm>
        <a:graphic>
          <a:graphicData uri="http://schemas.openxmlformats.org/presentationml/2006/ole">
            <mc:AlternateContent xmlns:mc="http://schemas.openxmlformats.org/markup-compatibility/2006">
              <mc:Choice xmlns:v="urn:schemas-microsoft-com:vml" Requires="v">
                <p:oleObj name="Equation" r:id="rId3" imgW="3390840" imgH="1460160" progId="Equation.DSMT4">
                  <p:embed/>
                </p:oleObj>
              </mc:Choice>
              <mc:Fallback>
                <p:oleObj name="Equation" r:id="rId3" imgW="3390840" imgH="1460160" progId="Equation.DSMT4">
                  <p:embed/>
                  <p:pic>
                    <p:nvPicPr>
                      <p:cNvPr id="0" name=""/>
                      <p:cNvPicPr/>
                      <p:nvPr/>
                    </p:nvPicPr>
                    <p:blipFill>
                      <a:blip r:embed="rId4"/>
                      <a:stretch>
                        <a:fillRect/>
                      </a:stretch>
                    </p:blipFill>
                    <p:spPr>
                      <a:xfrm>
                        <a:off x="1191207" y="400521"/>
                        <a:ext cx="5119688" cy="220503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1437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8" name="Parallelogram 7"/>
          <p:cNvSpPr/>
          <p:nvPr/>
        </p:nvSpPr>
        <p:spPr>
          <a:xfrm>
            <a:off x="990600" y="3201789"/>
            <a:ext cx="876300" cy="851693"/>
          </a:xfrm>
          <a:prstGeom prst="parallelogram">
            <a:avLst>
              <a:gd name="adj" fmla="val 3745"/>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737489" y="3183393"/>
            <a:ext cx="1066800" cy="851693"/>
          </a:xfrm>
          <a:prstGeom prst="parallelogram">
            <a:avLst>
              <a:gd name="adj" fmla="val 13732"/>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6396133"/>
              </p:ext>
            </p:extLst>
          </p:nvPr>
        </p:nvGraphicFramePr>
        <p:xfrm>
          <a:off x="532820" y="4177633"/>
          <a:ext cx="1686674" cy="460002"/>
        </p:xfrm>
        <a:graphic>
          <a:graphicData uri="http://schemas.openxmlformats.org/presentationml/2006/ole">
            <mc:AlternateContent xmlns:mc="http://schemas.openxmlformats.org/markup-compatibility/2006">
              <mc:Choice xmlns:v="urn:schemas-microsoft-com:vml" Requires="v">
                <p:oleObj name="Equation" r:id="rId5" imgW="1257120" imgH="342720" progId="Equation.DSMT4">
                  <p:embed/>
                </p:oleObj>
              </mc:Choice>
              <mc:Fallback>
                <p:oleObj name="Equation" r:id="rId5" imgW="1257120" imgH="342720" progId="Equation.DSMT4">
                  <p:embed/>
                  <p:pic>
                    <p:nvPicPr>
                      <p:cNvPr id="0" name=""/>
                      <p:cNvPicPr/>
                      <p:nvPr/>
                    </p:nvPicPr>
                    <p:blipFill>
                      <a:blip r:embed="rId6"/>
                      <a:stretch>
                        <a:fillRect/>
                      </a:stretch>
                    </p:blipFill>
                    <p:spPr>
                      <a:xfrm>
                        <a:off x="532820" y="4177633"/>
                        <a:ext cx="1686674" cy="46000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8330814"/>
              </p:ext>
            </p:extLst>
          </p:nvPr>
        </p:nvGraphicFramePr>
        <p:xfrm>
          <a:off x="2590800" y="4170777"/>
          <a:ext cx="1873250" cy="460375"/>
        </p:xfrm>
        <a:graphic>
          <a:graphicData uri="http://schemas.openxmlformats.org/presentationml/2006/ole">
            <mc:AlternateContent xmlns:mc="http://schemas.openxmlformats.org/markup-compatibility/2006">
              <mc:Choice xmlns:v="urn:schemas-microsoft-com:vml" Requires="v">
                <p:oleObj name="Equation" r:id="rId7" imgW="1396800" imgH="342720" progId="Equation.DSMT4">
                  <p:embed/>
                </p:oleObj>
              </mc:Choice>
              <mc:Fallback>
                <p:oleObj name="Equation" r:id="rId7" imgW="1396800" imgH="342720" progId="Equation.DSMT4">
                  <p:embed/>
                  <p:pic>
                    <p:nvPicPr>
                      <p:cNvPr id="0" name=""/>
                      <p:cNvPicPr/>
                      <p:nvPr/>
                    </p:nvPicPr>
                    <p:blipFill>
                      <a:blip r:embed="rId8"/>
                      <a:stretch>
                        <a:fillRect/>
                      </a:stretch>
                    </p:blipFill>
                    <p:spPr>
                      <a:xfrm>
                        <a:off x="2590800" y="4170777"/>
                        <a:ext cx="1873250" cy="460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60457036"/>
              </p:ext>
            </p:extLst>
          </p:nvPr>
        </p:nvGraphicFramePr>
        <p:xfrm>
          <a:off x="4851685" y="4092556"/>
          <a:ext cx="3865563" cy="495300"/>
        </p:xfrm>
        <a:graphic>
          <a:graphicData uri="http://schemas.openxmlformats.org/presentationml/2006/ole">
            <mc:AlternateContent xmlns:mc="http://schemas.openxmlformats.org/markup-compatibility/2006">
              <mc:Choice xmlns:v="urn:schemas-microsoft-com:vml" Requires="v">
                <p:oleObj name="Equation" r:id="rId9" imgW="2882880" imgH="368280" progId="Equation.DSMT4">
                  <p:embed/>
                </p:oleObj>
              </mc:Choice>
              <mc:Fallback>
                <p:oleObj name="Equation" r:id="rId9" imgW="2882880" imgH="368280" progId="Equation.DSMT4">
                  <p:embed/>
                  <p:pic>
                    <p:nvPicPr>
                      <p:cNvPr id="0" name=""/>
                      <p:cNvPicPr/>
                      <p:nvPr/>
                    </p:nvPicPr>
                    <p:blipFill>
                      <a:blip r:embed="rId10"/>
                      <a:stretch>
                        <a:fillRect/>
                      </a:stretch>
                    </p:blipFill>
                    <p:spPr>
                      <a:xfrm>
                        <a:off x="4851685" y="4092556"/>
                        <a:ext cx="3865563" cy="495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7909001"/>
              </p:ext>
            </p:extLst>
          </p:nvPr>
        </p:nvGraphicFramePr>
        <p:xfrm>
          <a:off x="1839913" y="4889500"/>
          <a:ext cx="6426200" cy="1054100"/>
        </p:xfrm>
        <a:graphic>
          <a:graphicData uri="http://schemas.openxmlformats.org/presentationml/2006/ole">
            <mc:AlternateContent xmlns:mc="http://schemas.openxmlformats.org/markup-compatibility/2006">
              <mc:Choice xmlns:v="urn:schemas-microsoft-com:vml" Requires="v">
                <p:oleObj name="Equation" r:id="rId11" imgW="3733560" imgH="609480" progId="Equation.DSMT4">
                  <p:embed/>
                </p:oleObj>
              </mc:Choice>
              <mc:Fallback>
                <p:oleObj name="Equation" r:id="rId11" imgW="3733560" imgH="609480" progId="Equation.DSMT4">
                  <p:embed/>
                  <p:pic>
                    <p:nvPicPr>
                      <p:cNvPr id="0" name=""/>
                      <p:cNvPicPr/>
                      <p:nvPr/>
                    </p:nvPicPr>
                    <p:blipFill>
                      <a:blip r:embed="rId12"/>
                      <a:stretch>
                        <a:fillRect/>
                      </a:stretch>
                    </p:blipFill>
                    <p:spPr>
                      <a:xfrm>
                        <a:off x="1839913" y="4889500"/>
                        <a:ext cx="6426200" cy="1054100"/>
                      </a:xfrm>
                      <a:prstGeom prst="rect">
                        <a:avLst/>
                      </a:prstGeom>
                    </p:spPr>
                  </p:pic>
                </p:oleObj>
              </mc:Fallback>
            </mc:AlternateContent>
          </a:graphicData>
        </a:graphic>
      </p:graphicFrame>
    </p:spTree>
    <p:extLst>
      <p:ext uri="{BB962C8B-B14F-4D97-AF65-F5344CB8AC3E}">
        <p14:creationId xmlns:p14="http://schemas.microsoft.com/office/powerpoint/2010/main" val="13458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62643" y="13478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15" name="TextBox 14"/>
          <p:cNvSpPr txBox="1"/>
          <p:nvPr/>
        </p:nvSpPr>
        <p:spPr>
          <a:xfrm>
            <a:off x="1676400" y="2476603"/>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724400" y="2513169"/>
            <a:ext cx="1828800" cy="461665"/>
          </a:xfrm>
          <a:prstGeom prst="rect">
            <a:avLst/>
          </a:prstGeom>
          <a:noFill/>
        </p:spPr>
        <p:txBody>
          <a:bodyPr wrap="square" rtlCol="0">
            <a:spAutoFit/>
          </a:bodyPr>
          <a:lstStyle/>
          <a:p>
            <a:r>
              <a:rPr lang="en-US" sz="2400" dirty="0">
                <a:latin typeface="+mj-lt"/>
              </a:rPr>
              <a:t>deformation</a:t>
            </a:r>
          </a:p>
        </p:txBody>
      </p:sp>
      <p:graphicFrame>
        <p:nvGraphicFramePr>
          <p:cNvPr id="25" name="Object 24"/>
          <p:cNvGraphicFramePr>
            <a:graphicFrameLocks noChangeAspect="1"/>
          </p:cNvGraphicFramePr>
          <p:nvPr>
            <p:extLst>
              <p:ext uri="{D42A27DB-BD31-4B8C-83A1-F6EECF244321}">
                <p14:modId xmlns:p14="http://schemas.microsoft.com/office/powerpoint/2010/main" val="4234468439"/>
              </p:ext>
            </p:extLst>
          </p:nvPr>
        </p:nvGraphicFramePr>
        <p:xfrm>
          <a:off x="573657" y="2896058"/>
          <a:ext cx="5638652" cy="2192176"/>
        </p:xfrm>
        <a:graphic>
          <a:graphicData uri="http://schemas.openxmlformats.org/presentationml/2006/ole">
            <mc:AlternateContent xmlns:mc="http://schemas.openxmlformats.org/markup-compatibility/2006">
              <mc:Choice xmlns:v="urn:schemas-microsoft-com:vml" Requires="v">
                <p:oleObj name="Equation" r:id="rId3" imgW="3657600" imgH="1422360" progId="Equation.DSMT4">
                  <p:embed/>
                </p:oleObj>
              </mc:Choice>
              <mc:Fallback>
                <p:oleObj name="Equation" r:id="rId3" imgW="3657600" imgH="1422360" progId="Equation.DSMT4">
                  <p:embed/>
                  <p:pic>
                    <p:nvPicPr>
                      <p:cNvPr id="0" name=""/>
                      <p:cNvPicPr/>
                      <p:nvPr/>
                    </p:nvPicPr>
                    <p:blipFill>
                      <a:blip r:embed="rId4"/>
                      <a:stretch>
                        <a:fillRect/>
                      </a:stretch>
                    </p:blipFill>
                    <p:spPr>
                      <a:xfrm>
                        <a:off x="573657" y="2896058"/>
                        <a:ext cx="5638652" cy="219217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2488117"/>
              </p:ext>
            </p:extLst>
          </p:nvPr>
        </p:nvGraphicFramePr>
        <p:xfrm>
          <a:off x="742950" y="4992463"/>
          <a:ext cx="4972050" cy="1414462"/>
        </p:xfrm>
        <a:graphic>
          <a:graphicData uri="http://schemas.openxmlformats.org/presentationml/2006/ole">
            <mc:AlternateContent xmlns:mc="http://schemas.openxmlformats.org/markup-compatibility/2006">
              <mc:Choice xmlns:v="urn:schemas-microsoft-com:vml" Requires="v">
                <p:oleObj name="Equation" r:id="rId5" imgW="3886200" imgH="1104840" progId="Equation.DSMT4">
                  <p:embed/>
                </p:oleObj>
              </mc:Choice>
              <mc:Fallback>
                <p:oleObj name="Equation" r:id="rId5" imgW="3886200" imgH="1104840" progId="Equation.DSMT4">
                  <p:embed/>
                  <p:pic>
                    <p:nvPicPr>
                      <p:cNvPr id="0" name=""/>
                      <p:cNvPicPr/>
                      <p:nvPr/>
                    </p:nvPicPr>
                    <p:blipFill>
                      <a:blip r:embed="rId6"/>
                      <a:stretch>
                        <a:fillRect/>
                      </a:stretch>
                    </p:blipFill>
                    <p:spPr>
                      <a:xfrm>
                        <a:off x="742950" y="4992463"/>
                        <a:ext cx="4972050" cy="141446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85869809"/>
              </p:ext>
            </p:extLst>
          </p:nvPr>
        </p:nvGraphicFramePr>
        <p:xfrm>
          <a:off x="6212309" y="3973042"/>
          <a:ext cx="2819400" cy="1212645"/>
        </p:xfrm>
        <a:graphic>
          <a:graphicData uri="http://schemas.openxmlformats.org/presentationml/2006/ole">
            <mc:AlternateContent xmlns:mc="http://schemas.openxmlformats.org/markup-compatibility/2006">
              <mc:Choice xmlns:v="urn:schemas-microsoft-com:vml" Requires="v">
                <p:oleObj name="Equation" r:id="rId7" imgW="1180800" imgH="507960" progId="Equation.DSMT4">
                  <p:embed/>
                </p:oleObj>
              </mc:Choice>
              <mc:Fallback>
                <p:oleObj name="Equation" r:id="rId7" imgW="1180800" imgH="507960" progId="Equation.DSMT4">
                  <p:embed/>
                  <p:pic>
                    <p:nvPicPr>
                      <p:cNvPr id="14" name="Object 13"/>
                      <p:cNvPicPr/>
                      <p:nvPr/>
                    </p:nvPicPr>
                    <p:blipFill>
                      <a:blip r:embed="rId8"/>
                      <a:stretch>
                        <a:fillRect/>
                      </a:stretch>
                    </p:blipFill>
                    <p:spPr>
                      <a:xfrm>
                        <a:off x="6212309" y="3973042"/>
                        <a:ext cx="2819400" cy="1212645"/>
                      </a:xfrm>
                      <a:prstGeom prst="rect">
                        <a:avLst/>
                      </a:prstGeom>
                    </p:spPr>
                  </p:pic>
                </p:oleObj>
              </mc:Fallback>
            </mc:AlternateContent>
          </a:graphicData>
        </a:graphic>
      </p:graphicFrame>
      <p:sp>
        <p:nvSpPr>
          <p:cNvPr id="17" name="Parallelogram 16">
            <a:extLst>
              <a:ext uri="{FF2B5EF4-FFF2-40B4-BE49-F238E27FC236}">
                <a16:creationId xmlns:a16="http://schemas.microsoft.com/office/drawing/2014/main" id="{C3622E0A-3873-7370-7F73-B23FCB1B5331}"/>
              </a:ext>
            </a:extLst>
          </p:cNvPr>
          <p:cNvSpPr/>
          <p:nvPr/>
        </p:nvSpPr>
        <p:spPr>
          <a:xfrm>
            <a:off x="1447800" y="7620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3D31ACD8-75B7-C70D-FE72-07E8C6CDF023}"/>
              </a:ext>
            </a:extLst>
          </p:cNvPr>
          <p:cNvSpPr/>
          <p:nvPr/>
        </p:nvSpPr>
        <p:spPr>
          <a:xfrm>
            <a:off x="1447800" y="16082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C4523655-342B-65A1-BDEC-85B18BC819AC}"/>
              </a:ext>
            </a:extLst>
          </p:cNvPr>
          <p:cNvSpPr/>
          <p:nvPr/>
        </p:nvSpPr>
        <p:spPr>
          <a:xfrm>
            <a:off x="2438400" y="16002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a16="http://schemas.microsoft.com/office/drawing/2014/main" id="{D021CE1A-A6D8-F278-B6B6-329865900A48}"/>
              </a:ext>
            </a:extLst>
          </p:cNvPr>
          <p:cNvSpPr/>
          <p:nvPr/>
        </p:nvSpPr>
        <p:spPr>
          <a:xfrm>
            <a:off x="2457450" y="7692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3C75A09-6D45-504C-857C-8FF8008015A5}"/>
              </a:ext>
            </a:extLst>
          </p:cNvPr>
          <p:cNvSpPr/>
          <p:nvPr/>
        </p:nvSpPr>
        <p:spPr>
          <a:xfrm>
            <a:off x="4876800" y="7764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BF407BF6-7D5D-857B-648C-B38510E737A3}"/>
              </a:ext>
            </a:extLst>
          </p:cNvPr>
          <p:cNvSpPr/>
          <p:nvPr/>
        </p:nvSpPr>
        <p:spPr>
          <a:xfrm>
            <a:off x="4724400" y="16226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24ADDE28-5627-6CDB-E572-6CA6E2F2F838}"/>
              </a:ext>
            </a:extLst>
          </p:cNvPr>
          <p:cNvSpPr/>
          <p:nvPr/>
        </p:nvSpPr>
        <p:spPr>
          <a:xfrm>
            <a:off x="5715000" y="16146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30676842-4514-92DD-91B9-9E2D7B616314}"/>
              </a:ext>
            </a:extLst>
          </p:cNvPr>
          <p:cNvSpPr/>
          <p:nvPr/>
        </p:nvSpPr>
        <p:spPr>
          <a:xfrm>
            <a:off x="5886450" y="7836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7CB4B4D8-A86A-BE1F-C201-B5CFF5458E05}"/>
              </a:ext>
            </a:extLst>
          </p:cNvPr>
          <p:cNvCxnSpPr/>
          <p:nvPr/>
        </p:nvCxnSpPr>
        <p:spPr>
          <a:xfrm flipV="1">
            <a:off x="1447800" y="11430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F6003D7-7465-20E1-B2BC-D5137D8762D8}"/>
              </a:ext>
            </a:extLst>
          </p:cNvPr>
          <p:cNvSpPr txBox="1"/>
          <p:nvPr/>
        </p:nvSpPr>
        <p:spPr>
          <a:xfrm>
            <a:off x="1600200" y="11430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33" name="Straight Arrow Connector 32">
            <a:extLst>
              <a:ext uri="{FF2B5EF4-FFF2-40B4-BE49-F238E27FC236}">
                <a16:creationId xmlns:a16="http://schemas.microsoft.com/office/drawing/2014/main" id="{7CDD29C8-4ECA-94F3-1DF4-B35B05990730}"/>
              </a:ext>
            </a:extLst>
          </p:cNvPr>
          <p:cNvCxnSpPr/>
          <p:nvPr/>
        </p:nvCxnSpPr>
        <p:spPr>
          <a:xfrm flipV="1">
            <a:off x="4743450" y="11430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64E8A64-8E5C-526B-15F1-CBEC0414483A}"/>
              </a:ext>
            </a:extLst>
          </p:cNvPr>
          <p:cNvSpPr txBox="1"/>
          <p:nvPr/>
        </p:nvSpPr>
        <p:spPr>
          <a:xfrm>
            <a:off x="5098983" y="11216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cxnSp>
        <p:nvCxnSpPr>
          <p:cNvPr id="35" name="Straight Arrow Connector 34">
            <a:extLst>
              <a:ext uri="{FF2B5EF4-FFF2-40B4-BE49-F238E27FC236}">
                <a16:creationId xmlns:a16="http://schemas.microsoft.com/office/drawing/2014/main" id="{F0C4B063-72C9-3E83-58DF-A32961855F49}"/>
              </a:ext>
            </a:extLst>
          </p:cNvPr>
          <p:cNvCxnSpPr>
            <a:cxnSpLocks/>
          </p:cNvCxnSpPr>
          <p:nvPr/>
        </p:nvCxnSpPr>
        <p:spPr>
          <a:xfrm flipV="1">
            <a:off x="1447800" y="1066800"/>
            <a:ext cx="990600" cy="1386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CBEDF4E-204A-EABC-2E7B-36EA7F6152D3}"/>
              </a:ext>
            </a:extLst>
          </p:cNvPr>
          <p:cNvSpPr txBox="1"/>
          <p:nvPr/>
        </p:nvSpPr>
        <p:spPr>
          <a:xfrm>
            <a:off x="1943100" y="1520912"/>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endParaRPr lang="en-US" sz="2400" i="1" dirty="0">
              <a:latin typeface="+mj-lt"/>
            </a:endParaRPr>
          </a:p>
        </p:txBody>
      </p:sp>
      <p:cxnSp>
        <p:nvCxnSpPr>
          <p:cNvPr id="37" name="Straight Arrow Connector 36">
            <a:extLst>
              <a:ext uri="{FF2B5EF4-FFF2-40B4-BE49-F238E27FC236}">
                <a16:creationId xmlns:a16="http://schemas.microsoft.com/office/drawing/2014/main" id="{3EAA9571-B067-F5BA-3CE9-95EBD18B32F5}"/>
              </a:ext>
            </a:extLst>
          </p:cNvPr>
          <p:cNvCxnSpPr>
            <a:cxnSpLocks/>
          </p:cNvCxnSpPr>
          <p:nvPr/>
        </p:nvCxnSpPr>
        <p:spPr>
          <a:xfrm flipV="1">
            <a:off x="4743450" y="1066800"/>
            <a:ext cx="1238250" cy="1408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AD03925-7F4F-6345-7084-36C253D8F359}"/>
              </a:ext>
            </a:extLst>
          </p:cNvPr>
          <p:cNvSpPr txBox="1"/>
          <p:nvPr/>
        </p:nvSpPr>
        <p:spPr>
          <a:xfrm>
            <a:off x="5334000" y="1524000"/>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r>
              <a:rPr lang="en-US" sz="2400" i="1" dirty="0">
                <a:latin typeface="+mj-lt"/>
              </a:rPr>
              <a:t>’</a:t>
            </a:r>
          </a:p>
        </p:txBody>
      </p:sp>
    </p:spTree>
    <p:extLst>
      <p:ext uri="{BB962C8B-B14F-4D97-AF65-F5344CB8AC3E}">
        <p14:creationId xmlns:p14="http://schemas.microsoft.com/office/powerpoint/2010/main" val="68060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11/20/2024</a:t>
            </a:r>
            <a:endParaRPr lang="en-US" dirty="0"/>
          </a:p>
        </p:txBody>
      </p:sp>
      <p:sp>
        <p:nvSpPr>
          <p:cNvPr id="3" name="Footer Placeholder 2"/>
          <p:cNvSpPr>
            <a:spLocks noGrp="1"/>
          </p:cNvSpPr>
          <p:nvPr>
            <p:ph type="ftr" sz="quarter" idx="11"/>
          </p:nvPr>
        </p:nvSpPr>
        <p:spPr/>
        <p:txBody>
          <a:bodyPr/>
          <a:lstStyle/>
          <a:p>
            <a:r>
              <a:rPr lang="en-US"/>
              <a:t>PHY 711  Fall 2024 --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228600"/>
            <a:ext cx="5410200" cy="461665"/>
          </a:xfrm>
          <a:prstGeom prst="rect">
            <a:avLst/>
          </a:prstGeom>
          <a:noFill/>
        </p:spPr>
        <p:txBody>
          <a:bodyPr wrap="square" rtlCol="0">
            <a:spAutoFit/>
          </a:bodyPr>
          <a:lstStyle/>
          <a:p>
            <a:r>
              <a:rPr lang="en-US" sz="2400" dirty="0">
                <a:latin typeface="+mj-lt"/>
              </a:rPr>
              <a:t>Deformation</a:t>
            </a:r>
          </a:p>
        </p:txBody>
      </p:sp>
      <p:sp>
        <p:nvSpPr>
          <p:cNvPr id="6" name="Rectangle 5"/>
          <p:cNvSpPr/>
          <p:nvPr/>
        </p:nvSpPr>
        <p:spPr>
          <a:xfrm>
            <a:off x="1371600" y="12192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4953000" y="1295400"/>
            <a:ext cx="2133600" cy="1219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Box 7"/>
          <p:cNvSpPr txBox="1"/>
          <p:nvPr/>
        </p:nvSpPr>
        <p:spPr>
          <a:xfrm>
            <a:off x="1828800" y="2592030"/>
            <a:ext cx="609600" cy="461665"/>
          </a:xfrm>
          <a:prstGeom prst="rect">
            <a:avLst/>
          </a:prstGeom>
          <a:noFill/>
        </p:spPr>
        <p:txBody>
          <a:bodyPr wrap="square" rtlCol="0">
            <a:spAutoFit/>
          </a:bodyPr>
          <a:lstStyle/>
          <a:p>
            <a:r>
              <a:rPr lang="en-US" sz="2400" b="1" dirty="0">
                <a:latin typeface="+mj-lt"/>
              </a:rPr>
              <a:t>a</a:t>
            </a:r>
          </a:p>
        </p:txBody>
      </p:sp>
      <p:sp>
        <p:nvSpPr>
          <p:cNvPr id="9" name="TextBox 8"/>
          <p:cNvSpPr txBox="1"/>
          <p:nvPr/>
        </p:nvSpPr>
        <p:spPr>
          <a:xfrm>
            <a:off x="5410200" y="2590800"/>
            <a:ext cx="609600" cy="461665"/>
          </a:xfrm>
          <a:prstGeom prst="rect">
            <a:avLst/>
          </a:prstGeom>
          <a:noFill/>
        </p:spPr>
        <p:txBody>
          <a:bodyPr wrap="square" rtlCol="0">
            <a:spAutoFit/>
          </a:bodyPr>
          <a:lstStyle/>
          <a:p>
            <a:r>
              <a:rPr lang="en-US" sz="2400" b="1" dirty="0">
                <a:latin typeface="+mj-lt"/>
              </a:rPr>
              <a:t>a’</a:t>
            </a:r>
          </a:p>
        </p:txBody>
      </p:sp>
      <p:sp>
        <p:nvSpPr>
          <p:cNvPr id="10" name="TextBox 9"/>
          <p:cNvSpPr txBox="1"/>
          <p:nvPr/>
        </p:nvSpPr>
        <p:spPr>
          <a:xfrm>
            <a:off x="914400" y="1676400"/>
            <a:ext cx="609600" cy="461665"/>
          </a:xfrm>
          <a:prstGeom prst="rect">
            <a:avLst/>
          </a:prstGeom>
          <a:noFill/>
        </p:spPr>
        <p:txBody>
          <a:bodyPr wrap="square" rtlCol="0">
            <a:spAutoFit/>
          </a:bodyPr>
          <a:lstStyle/>
          <a:p>
            <a:r>
              <a:rPr lang="en-US" sz="2400" b="1" dirty="0">
                <a:latin typeface="+mj-lt"/>
              </a:rPr>
              <a:t>b</a:t>
            </a:r>
          </a:p>
        </p:txBody>
      </p:sp>
      <p:sp>
        <p:nvSpPr>
          <p:cNvPr id="11" name="TextBox 10"/>
          <p:cNvSpPr txBox="1"/>
          <p:nvPr/>
        </p:nvSpPr>
        <p:spPr>
          <a:xfrm>
            <a:off x="4648200" y="1676400"/>
            <a:ext cx="609600" cy="461665"/>
          </a:xfrm>
          <a:prstGeom prst="rect">
            <a:avLst/>
          </a:prstGeom>
          <a:noFill/>
        </p:spPr>
        <p:txBody>
          <a:bodyPr wrap="square" rtlCol="0">
            <a:spAutoFit/>
          </a:bodyPr>
          <a:lstStyle/>
          <a:p>
            <a:r>
              <a:rPr lang="en-US" sz="2400" b="1" dirty="0">
                <a:latin typeface="+mj-lt"/>
              </a:rPr>
              <a:t>b’</a:t>
            </a:r>
          </a:p>
        </p:txBody>
      </p:sp>
      <p:graphicFrame>
        <p:nvGraphicFramePr>
          <p:cNvPr id="12" name="Object 11"/>
          <p:cNvGraphicFramePr>
            <a:graphicFrameLocks noChangeAspect="1"/>
          </p:cNvGraphicFramePr>
          <p:nvPr>
            <p:extLst>
              <p:ext uri="{D42A27DB-BD31-4B8C-83A1-F6EECF244321}">
                <p14:modId xmlns:p14="http://schemas.microsoft.com/office/powerpoint/2010/main" val="2448421707"/>
              </p:ext>
            </p:extLst>
          </p:nvPr>
        </p:nvGraphicFramePr>
        <p:xfrm>
          <a:off x="762000" y="2933667"/>
          <a:ext cx="7272991" cy="3716370"/>
        </p:xfrm>
        <a:graphic>
          <a:graphicData uri="http://schemas.openxmlformats.org/presentationml/2006/ole">
            <mc:AlternateContent xmlns:mc="http://schemas.openxmlformats.org/markup-compatibility/2006">
              <mc:Choice xmlns:v="urn:schemas-microsoft-com:vml" Requires="v">
                <p:oleObj name="Equation" r:id="rId3" imgW="6210000" imgH="3174840" progId="Equation.DSMT4">
                  <p:embed/>
                </p:oleObj>
              </mc:Choice>
              <mc:Fallback>
                <p:oleObj name="Equation" r:id="rId3" imgW="6210000" imgH="3174840" progId="Equation.DSMT4">
                  <p:embed/>
                  <p:pic>
                    <p:nvPicPr>
                      <p:cNvPr id="0" name=""/>
                      <p:cNvPicPr/>
                      <p:nvPr/>
                    </p:nvPicPr>
                    <p:blipFill>
                      <a:blip r:embed="rId4"/>
                      <a:stretch>
                        <a:fillRect/>
                      </a:stretch>
                    </p:blipFill>
                    <p:spPr>
                      <a:xfrm>
                        <a:off x="762000" y="2933667"/>
                        <a:ext cx="7272991" cy="3716370"/>
                      </a:xfrm>
                      <a:prstGeom prst="rect">
                        <a:avLst/>
                      </a:prstGeom>
                    </p:spPr>
                  </p:pic>
                </p:oleObj>
              </mc:Fallback>
            </mc:AlternateContent>
          </a:graphicData>
        </a:graphic>
      </p:graphicFrame>
      <p:sp>
        <p:nvSpPr>
          <p:cNvPr id="13" name="Arc 12"/>
          <p:cNvSpPr/>
          <p:nvPr/>
        </p:nvSpPr>
        <p:spPr>
          <a:xfrm>
            <a:off x="1011866" y="2099932"/>
            <a:ext cx="685800" cy="8337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4800600" y="2214265"/>
            <a:ext cx="457200" cy="6813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612864" y="1920832"/>
            <a:ext cx="512134"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p>
        </p:txBody>
      </p:sp>
      <p:sp>
        <p:nvSpPr>
          <p:cNvPr id="16" name="TextBox 15"/>
          <p:cNvSpPr txBox="1"/>
          <p:nvPr/>
        </p:nvSpPr>
        <p:spPr>
          <a:xfrm>
            <a:off x="5181600" y="1976735"/>
            <a:ext cx="685800"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r>
              <a:rPr lang="en-US" sz="2400" b="1" dirty="0">
                <a:solidFill>
                  <a:schemeClr val="bg1"/>
                </a:solidFill>
              </a:rPr>
              <a:t>’</a:t>
            </a:r>
          </a:p>
        </p:txBody>
      </p:sp>
    </p:spTree>
    <p:extLst>
      <p:ext uri="{BB962C8B-B14F-4D97-AF65-F5344CB8AC3E}">
        <p14:creationId xmlns:p14="http://schemas.microsoft.com/office/powerpoint/2010/main" val="386552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25549</TotalTime>
  <Words>1258</Words>
  <Application>Microsoft Office PowerPoint</Application>
  <PresentationFormat>On-screen Show (4:3)</PresentationFormat>
  <Paragraphs>316</Paragraphs>
  <Slides>41</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7" baseType="lpstr">
      <vt:lpstr>Arial</vt:lpstr>
      <vt:lpstr>Calibri</vt:lpstr>
      <vt:lpstr>Symbol</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1208</cp:revision>
  <cp:lastPrinted>2021-11-29T15:55:25Z</cp:lastPrinted>
  <dcterms:created xsi:type="dcterms:W3CDTF">2012-01-10T18:32:24Z</dcterms:created>
  <dcterms:modified xsi:type="dcterms:W3CDTF">2024-11-20T03:17:30Z</dcterms:modified>
</cp:coreProperties>
</file>