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96" r:id="rId2"/>
    <p:sldId id="354" r:id="rId3"/>
    <p:sldId id="418" r:id="rId4"/>
    <p:sldId id="378" r:id="rId5"/>
    <p:sldId id="379" r:id="rId6"/>
    <p:sldId id="389" r:id="rId7"/>
    <p:sldId id="390" r:id="rId8"/>
    <p:sldId id="391" r:id="rId9"/>
    <p:sldId id="392" r:id="rId10"/>
    <p:sldId id="393" r:id="rId11"/>
    <p:sldId id="394" r:id="rId12"/>
    <p:sldId id="420" r:id="rId13"/>
    <p:sldId id="396" r:id="rId14"/>
    <p:sldId id="397" r:id="rId15"/>
    <p:sldId id="398" r:id="rId16"/>
    <p:sldId id="416" r:id="rId17"/>
    <p:sldId id="399" r:id="rId18"/>
    <p:sldId id="400" r:id="rId19"/>
    <p:sldId id="401" r:id="rId20"/>
    <p:sldId id="402" r:id="rId21"/>
    <p:sldId id="403" r:id="rId22"/>
    <p:sldId id="404" r:id="rId23"/>
    <p:sldId id="405" r:id="rId24"/>
    <p:sldId id="417" r:id="rId25"/>
    <p:sldId id="406" r:id="rId26"/>
    <p:sldId id="407" r:id="rId27"/>
    <p:sldId id="408" r:id="rId28"/>
    <p:sldId id="409" r:id="rId29"/>
    <p:sldId id="411" r:id="rId30"/>
    <p:sldId id="412" r:id="rId31"/>
    <p:sldId id="413" r:id="rId32"/>
    <p:sldId id="414" r:id="rId3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83444" autoAdjust="0"/>
  </p:normalViewPr>
  <p:slideViewPr>
    <p:cSldViewPr>
      <p:cViewPr varScale="1">
        <p:scale>
          <a:sx n="70" d="100"/>
          <a:sy n="70" d="100"/>
        </p:scale>
        <p:origin x="1104" y="52"/>
      </p:cViewPr>
      <p:guideLst>
        <p:guide orient="horz" pos="2160"/>
        <p:guide pos="2880"/>
      </p:guideLst>
    </p:cSldViewPr>
  </p:slideViewPr>
  <p:notesTextViewPr>
    <p:cViewPr>
      <p:scale>
        <a:sx n="1" d="1"/>
        <a:sy n="1" d="1"/>
      </p:scale>
      <p:origin x="0" y="0"/>
    </p:cViewPr>
  </p:notesTextViewPr>
  <p:sorterViewPr>
    <p:cViewPr>
      <p:scale>
        <a:sx n="174" d="100"/>
        <a:sy n="17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8/31/2024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8/31/2024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continue to develop  notions of the calculations of variation and to start to show how they may be applied to classical mechanics.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68945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Checking </a:t>
            </a:r>
            <a:r>
              <a:rPr lang="en-US"/>
              <a:t>the minimization.</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2154492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Previously we introduced the </a:t>
            </a:r>
            <a:r>
              <a:rPr lang="en-US" dirty="0" err="1"/>
              <a:t>Lagrangian</a:t>
            </a:r>
            <a:r>
              <a:rPr lang="en-US" dirty="0"/>
              <a:t> function without justification.    Here we follow a “derivation”  attributed to </a:t>
            </a:r>
            <a:r>
              <a:rPr lang="en-US" dirty="0" err="1"/>
              <a:t>d’Alembert</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1979718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derivation is based on the notion of “generalized” coordinates which can be Cartesian coordinates or one of the many transformed coordinates, or even more “general” coordinates.</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3230112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of transformed coordinates.</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1097281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start the derivation following </a:t>
            </a:r>
            <a:r>
              <a:rPr lang="en-US" dirty="0" err="1"/>
              <a:t>D’Alembert’s</a:t>
            </a:r>
            <a:r>
              <a:rPr lang="en-US" dirty="0"/>
              <a:t> arguments.     x</a:t>
            </a:r>
            <a:r>
              <a:rPr lang="en-US" baseline="-25000" dirty="0"/>
              <a:t>i</a:t>
            </a:r>
            <a:r>
              <a:rPr lang="en-US" baseline="0" dirty="0"/>
              <a:t> denotes the cartesian coordinate while q denotes the “generalized” coordinate.    In this slide we consider the potential energy terms.</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490917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the derivations we consider the kinetic energy contributions.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1870931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the derivation.</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3346324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results from </a:t>
            </a:r>
            <a:r>
              <a:rPr lang="en-US" dirty="0" err="1"/>
              <a:t>D’Alembert’s</a:t>
            </a:r>
            <a:r>
              <a:rPr lang="en-US" dirty="0"/>
              <a:t> analysis.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1316086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 of derived </a:t>
            </a:r>
            <a:r>
              <a:rPr lang="en-US" dirty="0" err="1"/>
              <a:t>Lagrangian</a:t>
            </a:r>
            <a:r>
              <a:rPr lang="en-US" dirty="0"/>
              <a:t>  provided that the potential does not depend on velocity.</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276060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shown that the Euler-</a:t>
            </a:r>
            <a:r>
              <a:rPr lang="en-US" dirty="0" err="1"/>
              <a:t>Lagrangian</a:t>
            </a:r>
            <a:r>
              <a:rPr lang="en-US" dirty="0"/>
              <a:t> equations are consistent with Newton’s equations of motion, we can then infer that the integral of the </a:t>
            </a:r>
            <a:r>
              <a:rPr lang="en-US" dirty="0" err="1"/>
              <a:t>Lagrangian</a:t>
            </a:r>
            <a:r>
              <a:rPr lang="en-US" dirty="0"/>
              <a:t> is optimized as is consistent with Hamilton’s principle.    </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8194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one homework problem for this lecture.</a:t>
            </a:r>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477528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using the </a:t>
            </a:r>
            <a:r>
              <a:rPr lang="en-US" dirty="0" err="1"/>
              <a:t>Lagrangian</a:t>
            </a:r>
            <a:r>
              <a:rPr lang="en-US" dirty="0"/>
              <a:t> formalism for a simple pendulum.</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2609129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of </a:t>
            </a:r>
            <a:r>
              <a:rPr lang="en-US" dirty="0" err="1"/>
              <a:t>Lagrangian</a:t>
            </a:r>
            <a:r>
              <a:rPr lang="en-US" dirty="0"/>
              <a:t> formalism that we will encounter when we examine rigid body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122175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Harmonic oscillator example.     Here we again demonstrate the physical trajectory has the smallest “action”.</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2542907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Recipe for </a:t>
            </a:r>
            <a:r>
              <a:rPr lang="en-US" dirty="0" err="1"/>
              <a:t>Lagrangian</a:t>
            </a:r>
            <a:r>
              <a:rPr lang="en-US" dirty="0"/>
              <a:t> mechanics.</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2447602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restriction.</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3299162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t>
            </a:r>
            <a:r>
              <a:rPr lang="en-US" dirty="0" err="1"/>
              <a:t>Lagrangian</a:t>
            </a:r>
            <a:r>
              <a:rPr lang="en-US" dirty="0"/>
              <a:t> mechanics cannot treat all velocity dependent forces,    it is possible to extend the analysis for the case of  the Lorentz force.     This material is treated in Chapter 6, Section 33 of your textbook.      We are following the textbook’s units of </a:t>
            </a:r>
            <a:r>
              <a:rPr lang="en-US" dirty="0" err="1"/>
              <a:t>cgs</a:t>
            </a:r>
            <a:r>
              <a:rPr lang="en-US" dirty="0"/>
              <a:t> Gaussian units.  We will discuss this material on Wednesday.</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1888492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again.</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1592271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start to apply this mathematics to the physics of motion.    Here we map the variables that will apply.    A is called “action”.   L is called “</a:t>
            </a:r>
            <a:r>
              <a:rPr lang="en-US" dirty="0" err="1"/>
              <a:t>Lagrangian</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676241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will show how Newton’s laws can be written in terms of the </a:t>
            </a:r>
            <a:r>
              <a:rPr lang="en-US" dirty="0" err="1"/>
              <a:t>Lagrangian</a:t>
            </a:r>
            <a:r>
              <a:rPr lang="en-US" dirty="0"/>
              <a:t> formalism.</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1560077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Euler and Lagrange, we need to thank Hamilton as well.</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740698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2977818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will show that it works with these relationships and then we will try understand why/how.</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2499044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Action is sometimes A and sometimes S.</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4087828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9/2/2024</a:t>
            </a:r>
            <a:endParaRPr lang="en-US" dirty="0"/>
          </a:p>
        </p:txBody>
      </p:sp>
      <p:sp>
        <p:nvSpPr>
          <p:cNvPr id="5" name="Footer Placeholder 4"/>
          <p:cNvSpPr>
            <a:spLocks noGrp="1"/>
          </p:cNvSpPr>
          <p:nvPr>
            <p:ph type="ftr" sz="quarter" idx="11"/>
          </p:nvPr>
        </p:nvSpPr>
        <p:spPr/>
        <p:txBody>
          <a:bodyPr/>
          <a:lstStyle/>
          <a:p>
            <a:r>
              <a:rPr lang="en-US"/>
              <a:t>PHY 711  Fall 2024--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9/2/2024</a:t>
            </a:r>
            <a:endParaRPr lang="en-US" dirty="0"/>
          </a:p>
        </p:txBody>
      </p:sp>
      <p:sp>
        <p:nvSpPr>
          <p:cNvPr id="5" name="Footer Placeholder 4"/>
          <p:cNvSpPr>
            <a:spLocks noGrp="1"/>
          </p:cNvSpPr>
          <p:nvPr>
            <p:ph type="ftr" sz="quarter" idx="11"/>
          </p:nvPr>
        </p:nvSpPr>
        <p:spPr/>
        <p:txBody>
          <a:bodyPr/>
          <a:lstStyle/>
          <a:p>
            <a:r>
              <a:rPr lang="en-US"/>
              <a:t>PHY 711  Fall 2024--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9/2/2024</a:t>
            </a:r>
            <a:endParaRPr lang="en-US" dirty="0"/>
          </a:p>
        </p:txBody>
      </p:sp>
      <p:sp>
        <p:nvSpPr>
          <p:cNvPr id="5" name="Footer Placeholder 4"/>
          <p:cNvSpPr>
            <a:spLocks noGrp="1"/>
          </p:cNvSpPr>
          <p:nvPr>
            <p:ph type="ftr" sz="quarter" idx="11"/>
          </p:nvPr>
        </p:nvSpPr>
        <p:spPr/>
        <p:txBody>
          <a:bodyPr/>
          <a:lstStyle/>
          <a:p>
            <a:r>
              <a:rPr lang="en-US"/>
              <a:t>PHY 711  Fall 2024--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9/2/2024</a:t>
            </a:r>
            <a:endParaRPr lang="en-US" dirty="0"/>
          </a:p>
        </p:txBody>
      </p:sp>
      <p:sp>
        <p:nvSpPr>
          <p:cNvPr id="5" name="Footer Placeholder 4"/>
          <p:cNvSpPr>
            <a:spLocks noGrp="1"/>
          </p:cNvSpPr>
          <p:nvPr>
            <p:ph type="ftr" sz="quarter" idx="11"/>
          </p:nvPr>
        </p:nvSpPr>
        <p:spPr/>
        <p:txBody>
          <a:bodyPr/>
          <a:lstStyle/>
          <a:p>
            <a:r>
              <a:rPr lang="en-US"/>
              <a:t>PHY 711  Fall 2024--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9/2/2024</a:t>
            </a:r>
            <a:endParaRPr lang="en-US" dirty="0"/>
          </a:p>
        </p:txBody>
      </p:sp>
      <p:sp>
        <p:nvSpPr>
          <p:cNvPr id="5" name="Footer Placeholder 4"/>
          <p:cNvSpPr>
            <a:spLocks noGrp="1"/>
          </p:cNvSpPr>
          <p:nvPr>
            <p:ph type="ftr" sz="quarter" idx="11"/>
          </p:nvPr>
        </p:nvSpPr>
        <p:spPr/>
        <p:txBody>
          <a:bodyPr/>
          <a:lstStyle/>
          <a:p>
            <a:r>
              <a:rPr lang="en-US"/>
              <a:t>PHY 711  Fall 2024--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9/2/2024</a:t>
            </a:r>
            <a:endParaRPr lang="en-US" dirty="0"/>
          </a:p>
        </p:txBody>
      </p:sp>
      <p:sp>
        <p:nvSpPr>
          <p:cNvPr id="6" name="Footer Placeholder 5"/>
          <p:cNvSpPr>
            <a:spLocks noGrp="1"/>
          </p:cNvSpPr>
          <p:nvPr>
            <p:ph type="ftr" sz="quarter" idx="11"/>
          </p:nvPr>
        </p:nvSpPr>
        <p:spPr/>
        <p:txBody>
          <a:bodyPr/>
          <a:lstStyle/>
          <a:p>
            <a:r>
              <a:rPr lang="en-US"/>
              <a:t>PHY 711  Fall 2024-- Lecture 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9/2/2024</a:t>
            </a:r>
            <a:endParaRPr lang="en-US" dirty="0"/>
          </a:p>
        </p:txBody>
      </p:sp>
      <p:sp>
        <p:nvSpPr>
          <p:cNvPr id="8" name="Footer Placeholder 7"/>
          <p:cNvSpPr>
            <a:spLocks noGrp="1"/>
          </p:cNvSpPr>
          <p:nvPr>
            <p:ph type="ftr" sz="quarter" idx="11"/>
          </p:nvPr>
        </p:nvSpPr>
        <p:spPr/>
        <p:txBody>
          <a:bodyPr/>
          <a:lstStyle/>
          <a:p>
            <a:r>
              <a:rPr lang="en-US"/>
              <a:t>PHY 711  Fall 2024-- Lecture 4</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9/2/2024</a:t>
            </a:r>
            <a:endParaRPr lang="en-US" dirty="0"/>
          </a:p>
        </p:txBody>
      </p:sp>
      <p:sp>
        <p:nvSpPr>
          <p:cNvPr id="4" name="Footer Placeholder 3"/>
          <p:cNvSpPr>
            <a:spLocks noGrp="1"/>
          </p:cNvSpPr>
          <p:nvPr>
            <p:ph type="ftr" sz="quarter" idx="11"/>
          </p:nvPr>
        </p:nvSpPr>
        <p:spPr/>
        <p:txBody>
          <a:bodyPr/>
          <a:lstStyle/>
          <a:p>
            <a:r>
              <a:rPr lang="en-US"/>
              <a:t>PHY 711  Fall 2024-- Lecture 4</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9/2/2024</a:t>
            </a:r>
            <a:endParaRPr lang="en-US" dirty="0"/>
          </a:p>
        </p:txBody>
      </p:sp>
      <p:sp>
        <p:nvSpPr>
          <p:cNvPr id="3" name="Footer Placeholder 2"/>
          <p:cNvSpPr>
            <a:spLocks noGrp="1"/>
          </p:cNvSpPr>
          <p:nvPr>
            <p:ph type="ftr" sz="quarter" idx="11"/>
          </p:nvPr>
        </p:nvSpPr>
        <p:spPr/>
        <p:txBody>
          <a:bodyPr/>
          <a:lstStyle>
            <a:lvl1pPr>
              <a:defRPr sz="1400" b="1"/>
            </a:lvl1p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9/2/2024</a:t>
            </a:r>
            <a:endParaRPr lang="en-US" dirty="0"/>
          </a:p>
        </p:txBody>
      </p:sp>
      <p:sp>
        <p:nvSpPr>
          <p:cNvPr id="6" name="Footer Placeholder 5"/>
          <p:cNvSpPr>
            <a:spLocks noGrp="1"/>
          </p:cNvSpPr>
          <p:nvPr>
            <p:ph type="ftr" sz="quarter" idx="11"/>
          </p:nvPr>
        </p:nvSpPr>
        <p:spPr/>
        <p:txBody>
          <a:bodyPr/>
          <a:lstStyle/>
          <a:p>
            <a:r>
              <a:rPr lang="en-US"/>
              <a:t>PHY 711  Fall 2024-- Lecture 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9/2/2024</a:t>
            </a:r>
            <a:endParaRPr lang="en-US" dirty="0"/>
          </a:p>
        </p:txBody>
      </p:sp>
      <p:sp>
        <p:nvSpPr>
          <p:cNvPr id="6" name="Footer Placeholder 5"/>
          <p:cNvSpPr>
            <a:spLocks noGrp="1"/>
          </p:cNvSpPr>
          <p:nvPr>
            <p:ph type="ftr" sz="quarter" idx="11"/>
          </p:nvPr>
        </p:nvSpPr>
        <p:spPr/>
        <p:txBody>
          <a:bodyPr/>
          <a:lstStyle/>
          <a:p>
            <a:r>
              <a:rPr lang="en-US"/>
              <a:t>PHY 711  Fall 2024-- Lecture 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9/2/2024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2024-- Lecture 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oleObject" Target="../embeddings/oleObject8.bin"/><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wmf"/><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oleObject" Target="../embeddings/oleObject11.bin"/><Relationship Id="rId7" Type="http://schemas.openxmlformats.org/officeDocument/2006/relationships/image" Target="../media/image18.w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oleObject" Target="../embeddings/oleObject12.bin"/><Relationship Id="rId11" Type="http://schemas.openxmlformats.org/officeDocument/2006/relationships/image" Target="../media/image20.wmf"/><Relationship Id="rId5" Type="http://schemas.openxmlformats.org/officeDocument/2006/relationships/image" Target="../media/image17.png"/><Relationship Id="rId10" Type="http://schemas.openxmlformats.org/officeDocument/2006/relationships/oleObject" Target="../embeddings/oleObject14.bin"/><Relationship Id="rId4" Type="http://schemas.openxmlformats.org/officeDocument/2006/relationships/image" Target="../media/image16.wmf"/><Relationship Id="rId9" Type="http://schemas.openxmlformats.org/officeDocument/2006/relationships/image" Target="../media/image19.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21.png"/><Relationship Id="rId7" Type="http://schemas.openxmlformats.org/officeDocument/2006/relationships/image" Target="../media/image23.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oleObject" Target="../embeddings/oleObject16.bin"/><Relationship Id="rId5" Type="http://schemas.openxmlformats.org/officeDocument/2006/relationships/image" Target="../media/image22.wmf"/><Relationship Id="rId4" Type="http://schemas.openxmlformats.org/officeDocument/2006/relationships/oleObject" Target="../embeddings/oleObject15.bin"/><Relationship Id="rId9" Type="http://schemas.openxmlformats.org/officeDocument/2006/relationships/image" Target="../media/image24.wmf"/></Relationships>
</file>

<file path=ppt/slides/_rels/slide1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8.bin"/><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24.bin"/><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30.w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7.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22.bin"/><Relationship Id="rId14" Type="http://schemas.openxmlformats.org/officeDocument/2006/relationships/image" Target="../media/image31.wmf"/></Relationships>
</file>

<file path=ppt/slides/_rels/slide1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25.bin"/><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26.bi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oleObject" Target="../embeddings/oleObject28.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30.bin"/></Relationships>
</file>

<file path=ppt/slides/_rels/slide2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31.bin"/><Relationship Id="rId1" Type="http://schemas.openxmlformats.org/officeDocument/2006/relationships/slideLayout" Target="../slideLayouts/slideLayout7.xml"/><Relationship Id="rId5" Type="http://schemas.openxmlformats.org/officeDocument/2006/relationships/image" Target="../media/image39.wmf"/><Relationship Id="rId4" Type="http://schemas.openxmlformats.org/officeDocument/2006/relationships/oleObject" Target="../embeddings/oleObject32.bin"/></Relationships>
</file>

<file path=ppt/slides/_rels/slide22.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oleObject" Target="../embeddings/oleObject34.bin"/><Relationship Id="rId4" Type="http://schemas.openxmlformats.org/officeDocument/2006/relationships/image" Target="../media/image40.wmf"/></Relationships>
</file>

<file path=ppt/slides/_rels/slide23.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oleObject" Target="../embeddings/oleObject37.bin"/><Relationship Id="rId10" Type="http://schemas.openxmlformats.org/officeDocument/2006/relationships/image" Target="../media/image44.wmf"/><Relationship Id="rId4" Type="http://schemas.openxmlformats.org/officeDocument/2006/relationships/image" Target="../media/image42.wmf"/><Relationship Id="rId9" Type="http://schemas.openxmlformats.org/officeDocument/2006/relationships/oleObject" Target="../embeddings/oleObject39.bin"/></Relationships>
</file>

<file path=ppt/slides/_rels/slide24.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36.bin"/><Relationship Id="rId1" Type="http://schemas.openxmlformats.org/officeDocument/2006/relationships/slideLayout" Target="../slideLayouts/slideLayout7.xml"/><Relationship Id="rId5" Type="http://schemas.openxmlformats.org/officeDocument/2006/relationships/image" Target="../media/image45.wmf"/><Relationship Id="rId4" Type="http://schemas.openxmlformats.org/officeDocument/2006/relationships/oleObject" Target="../embeddings/oleObject40.bin"/></Relationships>
</file>

<file path=ppt/slides/_rels/slide25.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49.w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6.wmf"/><Relationship Id="rId11" Type="http://schemas.openxmlformats.org/officeDocument/2006/relationships/oleObject" Target="../embeddings/oleObject45.bin"/><Relationship Id="rId5" Type="http://schemas.openxmlformats.org/officeDocument/2006/relationships/oleObject" Target="../embeddings/oleObject42.bin"/><Relationship Id="rId10" Type="http://schemas.openxmlformats.org/officeDocument/2006/relationships/image" Target="../media/image48.wmf"/><Relationship Id="rId4" Type="http://schemas.openxmlformats.org/officeDocument/2006/relationships/image" Target="../media/image35.wmf"/><Relationship Id="rId9" Type="http://schemas.openxmlformats.org/officeDocument/2006/relationships/oleObject" Target="../embeddings/oleObject44.bin"/></Relationships>
</file>

<file path=ppt/slides/_rels/slide26.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6.wmf"/><Relationship Id="rId5" Type="http://schemas.openxmlformats.org/officeDocument/2006/relationships/oleObject" Target="../embeddings/oleObject47.bin"/><Relationship Id="rId10" Type="http://schemas.openxmlformats.org/officeDocument/2006/relationships/image" Target="../media/image51.wmf"/><Relationship Id="rId4" Type="http://schemas.openxmlformats.org/officeDocument/2006/relationships/image" Target="../media/image35.wmf"/><Relationship Id="rId9" Type="http://schemas.openxmlformats.org/officeDocument/2006/relationships/oleObject" Target="../embeddings/oleObject49.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3.wmf"/><Relationship Id="rId5" Type="http://schemas.openxmlformats.org/officeDocument/2006/relationships/oleObject" Target="../embeddings/oleObject51.bin"/><Relationship Id="rId4" Type="http://schemas.openxmlformats.org/officeDocument/2006/relationships/image" Target="../media/image52.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5.wmf"/><Relationship Id="rId5" Type="http://schemas.openxmlformats.org/officeDocument/2006/relationships/oleObject" Target="../embeddings/oleObject53.bin"/><Relationship Id="rId4" Type="http://schemas.openxmlformats.org/officeDocument/2006/relationships/image" Target="../media/image54.wmf"/></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7.wmf"/><Relationship Id="rId4" Type="http://schemas.openxmlformats.org/officeDocument/2006/relationships/oleObject" Target="../embeddings/oleObject54.bin"/></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8.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9.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61.wmf"/><Relationship Id="rId5" Type="http://schemas.openxmlformats.org/officeDocument/2006/relationships/oleObject" Target="../embeddings/oleObject58.bin"/><Relationship Id="rId4" Type="http://schemas.openxmlformats.org/officeDocument/2006/relationships/image" Target="../media/image60.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history.mcs.st-and.ac.uk/Biographies/Hamilton.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irishpostalheritagegpo.wordpress.com/2017/06/08/william-rowan-hamilton-irish-mathematician-and-scientist/" TargetMode="Externa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oleObject" Target="../embeddings/oleObject6.bin"/><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00940" y="609600"/>
            <a:ext cx="9067800" cy="6894195"/>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3200" b="1" dirty="0"/>
          </a:p>
          <a:p>
            <a:pPr algn="ctr"/>
            <a:r>
              <a:rPr lang="en-US" sz="3200" b="1" dirty="0"/>
              <a:t>Discussion of Lecture 4 – Chap. 3 F &amp; W</a:t>
            </a:r>
          </a:p>
          <a:p>
            <a:pPr algn="ctr"/>
            <a:endParaRPr lang="en-US" sz="3200" b="1" dirty="0">
              <a:solidFill>
                <a:schemeClr val="folHlink"/>
              </a:solidFill>
            </a:endParaRPr>
          </a:p>
          <a:p>
            <a:pPr marL="457200" lvl="2" algn="ctr">
              <a:spcBef>
                <a:spcPct val="50000"/>
              </a:spcBef>
            </a:pPr>
            <a:r>
              <a:rPr lang="en-US" sz="2800" b="1" dirty="0">
                <a:solidFill>
                  <a:schemeClr val="folHlink"/>
                </a:solidFill>
              </a:rPr>
              <a:t>Calculus of variation applied to classical mechanics</a:t>
            </a:r>
          </a:p>
          <a:p>
            <a:pPr lvl="2" indent="-457200">
              <a:spcBef>
                <a:spcPct val="50000"/>
              </a:spcBef>
              <a:buFont typeface="+mj-lt"/>
              <a:buAutoNum type="arabicPeriod"/>
            </a:pPr>
            <a:r>
              <a:rPr lang="en-US" sz="2400" b="1" dirty="0">
                <a:solidFill>
                  <a:schemeClr val="folHlink"/>
                </a:solidFill>
              </a:rPr>
              <a:t>Hamilton’s principle</a:t>
            </a:r>
          </a:p>
          <a:p>
            <a:pPr marL="971550" lvl="2" indent="-514350">
              <a:spcBef>
                <a:spcPct val="50000"/>
              </a:spcBef>
              <a:buFont typeface="+mj-lt"/>
              <a:buAutoNum type="arabicPeriod"/>
            </a:pPr>
            <a:r>
              <a:rPr lang="en-US" sz="2400" b="1" dirty="0" err="1">
                <a:solidFill>
                  <a:schemeClr val="folHlink"/>
                </a:solidFill>
              </a:rPr>
              <a:t>D’Alembert’s</a:t>
            </a:r>
            <a:r>
              <a:rPr lang="en-US" sz="2400" b="1" dirty="0">
                <a:solidFill>
                  <a:schemeClr val="folHlink"/>
                </a:solidFill>
              </a:rPr>
              <a:t> principle</a:t>
            </a:r>
          </a:p>
          <a:p>
            <a:pPr marL="971550" lvl="2" indent="-514350">
              <a:spcBef>
                <a:spcPct val="50000"/>
              </a:spcBef>
              <a:buFont typeface="+mj-lt"/>
              <a:buAutoNum type="arabicPeriod"/>
            </a:pPr>
            <a:r>
              <a:rPr lang="en-US" sz="2400" b="1" dirty="0">
                <a:solidFill>
                  <a:schemeClr val="folHlink"/>
                </a:solidFill>
              </a:rPr>
              <a:t>Lagrange’s equation in generalized coordinates</a:t>
            </a:r>
          </a:p>
          <a:p>
            <a:pPr lvl="2" indent="-457200">
              <a:spcBef>
                <a:spcPct val="50000"/>
              </a:spcBef>
              <a:buFont typeface="+mj-lt"/>
              <a:buAutoNum type="arabicPeriod"/>
            </a:pPr>
            <a:endParaRPr lang="en-US" sz="2400" b="1" dirty="0">
              <a:solidFill>
                <a:schemeClr val="folHlink"/>
              </a:solidFill>
            </a:endParaRPr>
          </a:p>
          <a:p>
            <a:pPr lvl="2" indent="-457200">
              <a:spcBef>
                <a:spcPct val="50000"/>
              </a:spcBef>
              <a:buFont typeface="+mj-lt"/>
              <a:buAutoNum type="arabicPeriod"/>
            </a:pPr>
            <a:endParaRPr lang="en-US" sz="24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638718680"/>
              </p:ext>
            </p:extLst>
          </p:nvPr>
        </p:nvGraphicFramePr>
        <p:xfrm>
          <a:off x="441014" y="201839"/>
          <a:ext cx="7880973" cy="5907088"/>
        </p:xfrm>
        <a:graphic>
          <a:graphicData uri="http://schemas.openxmlformats.org/presentationml/2006/ole">
            <mc:AlternateContent xmlns:mc="http://schemas.openxmlformats.org/markup-compatibility/2006">
              <mc:Choice xmlns:v="urn:schemas-microsoft-com:vml" Requires="v">
                <p:oleObj name="Equation" r:id="rId3" imgW="4444920" imgH="3340080" progId="Equation.DSMT4">
                  <p:embed/>
                </p:oleObj>
              </mc:Choice>
              <mc:Fallback>
                <p:oleObj name="Equation" r:id="rId3" imgW="4444920" imgH="3340080" progId="Equation.DSMT4">
                  <p:embed/>
                  <p:pic>
                    <p:nvPicPr>
                      <p:cNvPr id="0" name=""/>
                      <p:cNvPicPr>
                        <a:picLocks noChangeAspect="1" noChangeArrowheads="1"/>
                      </p:cNvPicPr>
                      <p:nvPr/>
                    </p:nvPicPr>
                    <p:blipFill>
                      <a:blip r:embed="rId4"/>
                      <a:srcRect/>
                      <a:stretch>
                        <a:fillRect/>
                      </a:stretch>
                    </p:blipFill>
                    <p:spPr bwMode="auto">
                      <a:xfrm>
                        <a:off x="441014" y="201839"/>
                        <a:ext cx="7880973" cy="5907088"/>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62700443"/>
              </p:ext>
            </p:extLst>
          </p:nvPr>
        </p:nvGraphicFramePr>
        <p:xfrm>
          <a:off x="3657600" y="5181600"/>
          <a:ext cx="4299573" cy="814860"/>
        </p:xfrm>
        <a:graphic>
          <a:graphicData uri="http://schemas.openxmlformats.org/presentationml/2006/ole">
            <mc:AlternateContent xmlns:mc="http://schemas.openxmlformats.org/markup-compatibility/2006">
              <mc:Choice xmlns:v="urn:schemas-microsoft-com:vml" Requires="v">
                <p:oleObj name="数式" r:id="rId5" imgW="1269720" imgH="241200" progId="Equation.3">
                  <p:embed/>
                </p:oleObj>
              </mc:Choice>
              <mc:Fallback>
                <p:oleObj name="数式" r:id="rId5" imgW="1269720" imgH="241200" progId="Equation.3">
                  <p:embed/>
                  <p:pic>
                    <p:nvPicPr>
                      <p:cNvPr id="0" name=""/>
                      <p:cNvPicPr>
                        <a:picLocks noChangeAspect="1" noChangeArrowheads="1"/>
                      </p:cNvPicPr>
                      <p:nvPr/>
                    </p:nvPicPr>
                    <p:blipFill>
                      <a:blip r:embed="rId6"/>
                      <a:srcRect/>
                      <a:stretch>
                        <a:fillRect/>
                      </a:stretch>
                    </p:blipFill>
                    <p:spPr bwMode="auto">
                      <a:xfrm>
                        <a:off x="3657600" y="5181600"/>
                        <a:ext cx="4299573" cy="814860"/>
                      </a:xfrm>
                      <a:prstGeom prst="rect">
                        <a:avLst/>
                      </a:prstGeom>
                      <a:noFill/>
                      <a:ln>
                        <a:noFill/>
                      </a:ln>
                    </p:spPr>
                  </p:pic>
                </p:oleObj>
              </mc:Fallback>
            </mc:AlternateContent>
          </a:graphicData>
        </a:graphic>
      </p:graphicFrame>
      <p:sp>
        <p:nvSpPr>
          <p:cNvPr id="8" name="TextBox 7">
            <a:extLst>
              <a:ext uri="{FF2B5EF4-FFF2-40B4-BE49-F238E27FC236}">
                <a16:creationId xmlns:a16="http://schemas.microsoft.com/office/drawing/2014/main" id="{0AB12CA4-3256-2666-14EF-F79024421CE3}"/>
              </a:ext>
            </a:extLst>
          </p:cNvPr>
          <p:cNvSpPr txBox="1"/>
          <p:nvPr/>
        </p:nvSpPr>
        <p:spPr>
          <a:xfrm>
            <a:off x="5671457" y="5982626"/>
            <a:ext cx="3505200" cy="461665"/>
          </a:xfrm>
          <a:prstGeom prst="rect">
            <a:avLst/>
          </a:prstGeom>
          <a:noFill/>
        </p:spPr>
        <p:txBody>
          <a:bodyPr wrap="square" rtlCol="0">
            <a:spAutoFit/>
          </a:bodyPr>
          <a:lstStyle/>
          <a:p>
            <a:r>
              <a:rPr lang="en-US" sz="2400" dirty="0">
                <a:solidFill>
                  <a:srgbClr val="FF0000"/>
                </a:solidFill>
                <a:latin typeface="+mj-lt"/>
              </a:rPr>
              <a:t>Perhaps looks familiar?</a:t>
            </a:r>
          </a:p>
        </p:txBody>
      </p:sp>
    </p:spTree>
    <p:extLst>
      <p:ext uri="{BB962C8B-B14F-4D97-AF65-F5344CB8AC3E}">
        <p14:creationId xmlns:p14="http://schemas.microsoft.com/office/powerpoint/2010/main" val="207970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09661739"/>
              </p:ext>
            </p:extLst>
          </p:nvPr>
        </p:nvGraphicFramePr>
        <p:xfrm>
          <a:off x="914400" y="517080"/>
          <a:ext cx="7315200" cy="5823839"/>
        </p:xfrm>
        <a:graphic>
          <a:graphicData uri="http://schemas.openxmlformats.org/presentationml/2006/ole">
            <mc:AlternateContent xmlns:mc="http://schemas.openxmlformats.org/markup-compatibility/2006">
              <mc:Choice xmlns:v="urn:schemas-microsoft-com:vml" Requires="v">
                <p:oleObj name="Equation" r:id="rId3" imgW="5346360" imgH="4267080" progId="Equation.DSMT4">
                  <p:embed/>
                </p:oleObj>
              </mc:Choice>
              <mc:Fallback>
                <p:oleObj name="Equation" r:id="rId3" imgW="5346360" imgH="4267080" progId="Equation.DSMT4">
                  <p:embed/>
                  <p:pic>
                    <p:nvPicPr>
                      <p:cNvPr id="0" name=""/>
                      <p:cNvPicPr>
                        <a:picLocks noChangeAspect="1" noChangeArrowheads="1"/>
                      </p:cNvPicPr>
                      <p:nvPr/>
                    </p:nvPicPr>
                    <p:blipFill>
                      <a:blip r:embed="rId4"/>
                      <a:srcRect/>
                      <a:stretch>
                        <a:fillRect/>
                      </a:stretch>
                    </p:blipFill>
                    <p:spPr bwMode="auto">
                      <a:xfrm>
                        <a:off x="914400" y="517080"/>
                        <a:ext cx="7315200" cy="5823839"/>
                      </a:xfrm>
                      <a:prstGeom prst="rect">
                        <a:avLst/>
                      </a:prstGeom>
                      <a:noFill/>
                      <a:ln>
                        <a:noFill/>
                      </a:ln>
                    </p:spPr>
                  </p:pic>
                </p:oleObj>
              </mc:Fallback>
            </mc:AlternateContent>
          </a:graphicData>
        </a:graphic>
      </p:graphicFrame>
      <p:sp>
        <p:nvSpPr>
          <p:cNvPr id="6" name="Oval 5"/>
          <p:cNvSpPr/>
          <p:nvPr/>
        </p:nvSpPr>
        <p:spPr>
          <a:xfrm>
            <a:off x="3276600" y="5334000"/>
            <a:ext cx="2667000" cy="609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4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87CFED-9581-A93B-3A37-735953CB215F}"/>
              </a:ext>
            </a:extLst>
          </p:cNvPr>
          <p:cNvSpPr>
            <a:spLocks noGrp="1"/>
          </p:cNvSpPr>
          <p:nvPr>
            <p:ph type="dt" sz="half" idx="10"/>
          </p:nvPr>
        </p:nvSpPr>
        <p:spPr/>
        <p:txBody>
          <a:bodyPr/>
          <a:lstStyle/>
          <a:p>
            <a:r>
              <a:rPr lang="en-US"/>
              <a:t>9/2/2024</a:t>
            </a:r>
            <a:endParaRPr lang="en-US" dirty="0"/>
          </a:p>
        </p:txBody>
      </p:sp>
      <p:sp>
        <p:nvSpPr>
          <p:cNvPr id="3" name="Footer Placeholder 2">
            <a:extLst>
              <a:ext uri="{FF2B5EF4-FFF2-40B4-BE49-F238E27FC236}">
                <a16:creationId xmlns:a16="http://schemas.microsoft.com/office/drawing/2014/main" id="{046D2132-3B39-70F7-BB42-52926F5853E7}"/>
              </a:ext>
            </a:extLst>
          </p:cNvPr>
          <p:cNvSpPr>
            <a:spLocks noGrp="1"/>
          </p:cNvSpPr>
          <p:nvPr>
            <p:ph type="ftr" sz="quarter" idx="11"/>
          </p:nvPr>
        </p:nvSpPr>
        <p:spPr/>
        <p:txBody>
          <a:bodyPr/>
          <a:lstStyle/>
          <a:p>
            <a:r>
              <a:rPr lang="en-US"/>
              <a:t>PHY 711  Fall 2024-- Lecture 4</a:t>
            </a:r>
            <a:endParaRPr lang="en-US" dirty="0"/>
          </a:p>
        </p:txBody>
      </p:sp>
      <p:sp>
        <p:nvSpPr>
          <p:cNvPr id="4" name="Slide Number Placeholder 3">
            <a:extLst>
              <a:ext uri="{FF2B5EF4-FFF2-40B4-BE49-F238E27FC236}">
                <a16:creationId xmlns:a16="http://schemas.microsoft.com/office/drawing/2014/main" id="{52533114-070B-C462-4FD5-4E99AF43537B}"/>
              </a:ext>
            </a:extLst>
          </p:cNvPr>
          <p:cNvSpPr>
            <a:spLocks noGrp="1"/>
          </p:cNvSpPr>
          <p:nvPr>
            <p:ph type="sldNum" sz="quarter" idx="12"/>
          </p:nvPr>
        </p:nvSpPr>
        <p:spPr/>
        <p:txBody>
          <a:bodyPr/>
          <a:lstStyle/>
          <a:p>
            <a:fld id="{CE368B07-CEBF-4C80-90AF-53B34FA04CF3}" type="slidenum">
              <a:rPr lang="en-US" smtClean="0"/>
              <a:pPr/>
              <a:t>12</a:t>
            </a:fld>
            <a:endParaRPr lang="en-US" dirty="0"/>
          </a:p>
        </p:txBody>
      </p:sp>
      <p:sp>
        <p:nvSpPr>
          <p:cNvPr id="5" name="TextBox 4">
            <a:extLst>
              <a:ext uri="{FF2B5EF4-FFF2-40B4-BE49-F238E27FC236}">
                <a16:creationId xmlns:a16="http://schemas.microsoft.com/office/drawing/2014/main" id="{FE1D16A1-58BF-1292-79DC-5D376B76FB9B}"/>
              </a:ext>
            </a:extLst>
          </p:cNvPr>
          <p:cNvSpPr txBox="1"/>
          <p:nvPr/>
        </p:nvSpPr>
        <p:spPr>
          <a:xfrm>
            <a:off x="457200" y="1600200"/>
            <a:ext cx="8001000" cy="1569660"/>
          </a:xfrm>
          <a:prstGeom prst="rect">
            <a:avLst/>
          </a:prstGeom>
          <a:noFill/>
        </p:spPr>
        <p:txBody>
          <a:bodyPr wrap="square" rtlCol="0">
            <a:spAutoFit/>
          </a:bodyPr>
          <a:lstStyle/>
          <a:p>
            <a:r>
              <a:rPr lang="en-US" sz="2400" dirty="0">
                <a:latin typeface="+mj-lt"/>
              </a:rPr>
              <a:t>Note that, showing that our construction is consistent with Newton’s laws </a:t>
            </a:r>
            <a:r>
              <a:rPr lang="en-US" sz="2400" b="1" dirty="0">
                <a:latin typeface="+mj-lt"/>
              </a:rPr>
              <a:t>is not a proof</a:t>
            </a:r>
            <a:r>
              <a:rPr lang="en-US" sz="2400" dirty="0">
                <a:latin typeface="+mj-lt"/>
              </a:rPr>
              <a:t>.     You will get the chance to consider another example to check if that works (or not) as well.</a:t>
            </a:r>
          </a:p>
        </p:txBody>
      </p:sp>
    </p:spTree>
    <p:extLst>
      <p:ext uri="{BB962C8B-B14F-4D97-AF65-F5344CB8AC3E}">
        <p14:creationId xmlns:p14="http://schemas.microsoft.com/office/powerpoint/2010/main" val="3974017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pic>
        <p:nvPicPr>
          <p:cNvPr id="83970" name="Picture 2" descr="http://upload.wikimedia.org/wikipedia/commons/thumb/d/df/Alembert.jpg/330px-Alembe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65" y="1143000"/>
            <a:ext cx="2095500" cy="2619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35169"/>
            <a:ext cx="6400800" cy="830997"/>
          </a:xfrm>
          <a:prstGeom prst="rect">
            <a:avLst/>
          </a:prstGeom>
          <a:noFill/>
        </p:spPr>
        <p:txBody>
          <a:bodyPr wrap="square" rtlCol="0">
            <a:spAutoFit/>
          </a:bodyPr>
          <a:lstStyle/>
          <a:p>
            <a:r>
              <a:rPr lang="en-US" sz="2400" dirty="0">
                <a:latin typeface="+mj-lt"/>
              </a:rPr>
              <a:t>Jean </a:t>
            </a:r>
            <a:r>
              <a:rPr lang="en-US" sz="2400" dirty="0" err="1">
                <a:latin typeface="+mj-lt"/>
              </a:rPr>
              <a:t>d’Alembert</a:t>
            </a:r>
            <a:r>
              <a:rPr lang="en-US" sz="2400" dirty="0">
                <a:latin typeface="+mj-lt"/>
              </a:rPr>
              <a:t>  1717-1783</a:t>
            </a:r>
          </a:p>
          <a:p>
            <a:r>
              <a:rPr lang="en-US" sz="2400" dirty="0">
                <a:latin typeface="+mj-lt"/>
              </a:rPr>
              <a:t>      French mathematician and philosopher</a:t>
            </a:r>
          </a:p>
        </p:txBody>
      </p:sp>
      <p:sp>
        <p:nvSpPr>
          <p:cNvPr id="6" name="TextBox 5">
            <a:extLst>
              <a:ext uri="{FF2B5EF4-FFF2-40B4-BE49-F238E27FC236}">
                <a16:creationId xmlns:a16="http://schemas.microsoft.com/office/drawing/2014/main" id="{8B7416AF-8D83-4466-B6B2-A293E55500C2}"/>
              </a:ext>
            </a:extLst>
          </p:cNvPr>
          <p:cNvSpPr txBox="1"/>
          <p:nvPr/>
        </p:nvSpPr>
        <p:spPr>
          <a:xfrm>
            <a:off x="3505200" y="1295400"/>
            <a:ext cx="3886200" cy="1200329"/>
          </a:xfrm>
          <a:prstGeom prst="rect">
            <a:avLst/>
          </a:prstGeom>
          <a:noFill/>
        </p:spPr>
        <p:txBody>
          <a:bodyPr wrap="square" rtlCol="0">
            <a:spAutoFit/>
          </a:bodyPr>
          <a:lstStyle/>
          <a:p>
            <a:r>
              <a:rPr lang="en-US" sz="2400" dirty="0">
                <a:latin typeface="+mj-lt"/>
              </a:rPr>
              <a:t>“Deriving” </a:t>
            </a:r>
            <a:r>
              <a:rPr lang="en-US" sz="2400" dirty="0" err="1">
                <a:latin typeface="+mj-lt"/>
              </a:rPr>
              <a:t>Lagrangian</a:t>
            </a:r>
            <a:r>
              <a:rPr lang="en-US" sz="2400" dirty="0">
                <a:latin typeface="+mj-lt"/>
              </a:rPr>
              <a:t> mechanics from Newton’s laws. </a:t>
            </a:r>
          </a:p>
        </p:txBody>
      </p:sp>
      <p:graphicFrame>
        <p:nvGraphicFramePr>
          <p:cNvPr id="7" name="Object 6">
            <a:extLst>
              <a:ext uri="{FF2B5EF4-FFF2-40B4-BE49-F238E27FC236}">
                <a16:creationId xmlns:a16="http://schemas.microsoft.com/office/drawing/2014/main" id="{C9B1B91B-7884-44C1-82C6-895FBB8C40D2}"/>
              </a:ext>
            </a:extLst>
          </p:cNvPr>
          <p:cNvGraphicFramePr>
            <a:graphicFrameLocks noChangeAspect="1"/>
          </p:cNvGraphicFramePr>
          <p:nvPr>
            <p:extLst>
              <p:ext uri="{D42A27DB-BD31-4B8C-83A1-F6EECF244321}">
                <p14:modId xmlns:p14="http://schemas.microsoft.com/office/powerpoint/2010/main" val="3273554093"/>
              </p:ext>
            </p:extLst>
          </p:nvPr>
        </p:nvGraphicFramePr>
        <p:xfrm>
          <a:off x="1358900" y="3967650"/>
          <a:ext cx="6870700" cy="2446020"/>
        </p:xfrm>
        <a:graphic>
          <a:graphicData uri="http://schemas.openxmlformats.org/presentationml/2006/ole">
            <mc:AlternateContent xmlns:mc="http://schemas.openxmlformats.org/markup-compatibility/2006">
              <mc:Choice xmlns:v="urn:schemas-microsoft-com:vml" Requires="v">
                <p:oleObj name="Equation" r:id="rId4" imgW="6032160" imgH="2171520" progId="Equation.DSMT4">
                  <p:embed/>
                </p:oleObj>
              </mc:Choice>
              <mc:Fallback>
                <p:oleObj name="Equation" r:id="rId4" imgW="6032160" imgH="2171520" progId="Equation.DSMT4">
                  <p:embed/>
                  <p:pic>
                    <p:nvPicPr>
                      <p:cNvPr id="7" name="Object 6">
                        <a:extLst>
                          <a:ext uri="{FF2B5EF4-FFF2-40B4-BE49-F238E27FC236}">
                            <a16:creationId xmlns:a16="http://schemas.microsoft.com/office/drawing/2014/main" id="{C9B1B91B-7884-44C1-82C6-895FBB8C40D2}"/>
                          </a:ext>
                        </a:extLst>
                      </p:cNvPr>
                      <p:cNvPicPr/>
                      <p:nvPr/>
                    </p:nvPicPr>
                    <p:blipFill>
                      <a:blip r:embed="rId5"/>
                      <a:stretch>
                        <a:fillRect/>
                      </a:stretch>
                    </p:blipFill>
                    <p:spPr>
                      <a:xfrm>
                        <a:off x="1358900" y="3967650"/>
                        <a:ext cx="6870700" cy="2446020"/>
                      </a:xfrm>
                      <a:prstGeom prst="rect">
                        <a:avLst/>
                      </a:prstGeom>
                    </p:spPr>
                  </p:pic>
                </p:oleObj>
              </mc:Fallback>
            </mc:AlternateContent>
          </a:graphicData>
        </a:graphic>
      </p:graphicFrame>
    </p:spTree>
    <p:extLst>
      <p:ext uri="{BB962C8B-B14F-4D97-AF65-F5344CB8AC3E}">
        <p14:creationId xmlns:p14="http://schemas.microsoft.com/office/powerpoint/2010/main" val="303650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47367693"/>
              </p:ext>
            </p:extLst>
          </p:nvPr>
        </p:nvGraphicFramePr>
        <p:xfrm>
          <a:off x="596900" y="457200"/>
          <a:ext cx="8022772" cy="838200"/>
        </p:xfrm>
        <a:graphic>
          <a:graphicData uri="http://schemas.openxmlformats.org/presentationml/2006/ole">
            <mc:AlternateContent xmlns:mc="http://schemas.openxmlformats.org/markup-compatibility/2006">
              <mc:Choice xmlns:v="urn:schemas-microsoft-com:vml" Requires="v">
                <p:oleObj name="Equation" r:id="rId3" imgW="5956200" imgH="622080" progId="Equation.DSMT4">
                  <p:embed/>
                </p:oleObj>
              </mc:Choice>
              <mc:Fallback>
                <p:oleObj name="Equation" r:id="rId3" imgW="5956200" imgH="622080" progId="Equation.DSMT4">
                  <p:embed/>
                  <p:pic>
                    <p:nvPicPr>
                      <p:cNvPr id="5" name="Object 4"/>
                      <p:cNvPicPr/>
                      <p:nvPr/>
                    </p:nvPicPr>
                    <p:blipFill>
                      <a:blip r:embed="rId4"/>
                      <a:stretch>
                        <a:fillRect/>
                      </a:stretch>
                    </p:blipFill>
                    <p:spPr>
                      <a:xfrm>
                        <a:off x="596900" y="457200"/>
                        <a:ext cx="8022772" cy="838200"/>
                      </a:xfrm>
                      <a:prstGeom prst="rect">
                        <a:avLst/>
                      </a:prstGeom>
                    </p:spPr>
                  </p:pic>
                </p:oleObj>
              </mc:Fallback>
            </mc:AlternateContent>
          </a:graphicData>
        </a:graphic>
      </p:graphicFrame>
      <p:pic>
        <p:nvPicPr>
          <p:cNvPr id="6" name="Picture 5"/>
          <p:cNvPicPr>
            <a:picLocks noChangeAspect="1"/>
          </p:cNvPicPr>
          <p:nvPr/>
        </p:nvPicPr>
        <p:blipFill rotWithShape="1">
          <a:blip r:embed="rId5"/>
          <a:srcRect l="11023"/>
          <a:stretch/>
        </p:blipFill>
        <p:spPr>
          <a:xfrm>
            <a:off x="248558" y="2054144"/>
            <a:ext cx="6117217" cy="3886200"/>
          </a:xfrm>
          <a:prstGeom prst="rect">
            <a:avLst/>
          </a:prstGeom>
        </p:spPr>
      </p:pic>
      <p:sp>
        <p:nvSpPr>
          <p:cNvPr id="8" name="TextBox 7"/>
          <p:cNvSpPr txBox="1"/>
          <p:nvPr/>
        </p:nvSpPr>
        <p:spPr>
          <a:xfrm>
            <a:off x="237672" y="6013289"/>
            <a:ext cx="8382000" cy="461665"/>
          </a:xfrm>
          <a:prstGeom prst="rect">
            <a:avLst/>
          </a:prstGeom>
          <a:noFill/>
        </p:spPr>
        <p:txBody>
          <a:bodyPr wrap="square" rtlCol="0">
            <a:spAutoFit/>
          </a:bodyPr>
          <a:lstStyle/>
          <a:p>
            <a:r>
              <a:rPr lang="en-US" sz="2400" dirty="0">
                <a:latin typeface="+mj-lt"/>
              </a:rPr>
              <a:t>(Figure taken from 8.02 handout from MIT.)</a:t>
            </a:r>
          </a:p>
        </p:txBody>
      </p:sp>
      <p:graphicFrame>
        <p:nvGraphicFramePr>
          <p:cNvPr id="9" name="Object 8"/>
          <p:cNvGraphicFramePr>
            <a:graphicFrameLocks noChangeAspect="1"/>
          </p:cNvGraphicFramePr>
          <p:nvPr>
            <p:extLst>
              <p:ext uri="{D42A27DB-BD31-4B8C-83A1-F6EECF244321}">
                <p14:modId xmlns:p14="http://schemas.microsoft.com/office/powerpoint/2010/main" val="3085694470"/>
              </p:ext>
            </p:extLst>
          </p:nvPr>
        </p:nvGraphicFramePr>
        <p:xfrm>
          <a:off x="5867400" y="1466892"/>
          <a:ext cx="2514600" cy="1214437"/>
        </p:xfrm>
        <a:graphic>
          <a:graphicData uri="http://schemas.openxmlformats.org/presentationml/2006/ole">
            <mc:AlternateContent xmlns:mc="http://schemas.openxmlformats.org/markup-compatibility/2006">
              <mc:Choice xmlns:v="urn:schemas-microsoft-com:vml" Requires="v">
                <p:oleObj name="Equation" r:id="rId6" imgW="1866600" imgH="901440" progId="Equation.DSMT4">
                  <p:embed/>
                </p:oleObj>
              </mc:Choice>
              <mc:Fallback>
                <p:oleObj name="Equation" r:id="rId6" imgW="1866600" imgH="901440" progId="Equation.DSMT4">
                  <p:embed/>
                  <p:pic>
                    <p:nvPicPr>
                      <p:cNvPr id="9" name="Object 8"/>
                      <p:cNvPicPr/>
                      <p:nvPr/>
                    </p:nvPicPr>
                    <p:blipFill>
                      <a:blip r:embed="rId7"/>
                      <a:stretch>
                        <a:fillRect/>
                      </a:stretch>
                    </p:blipFill>
                    <p:spPr>
                      <a:xfrm>
                        <a:off x="5867400" y="1466892"/>
                        <a:ext cx="2514600" cy="1214437"/>
                      </a:xfrm>
                      <a:prstGeom prst="rect">
                        <a:avLst/>
                      </a:prstGeom>
                    </p:spPr>
                  </p:pic>
                </p:oleObj>
              </mc:Fallback>
            </mc:AlternateContent>
          </a:graphicData>
        </a:graphic>
      </p:graphicFrame>
      <p:sp>
        <p:nvSpPr>
          <p:cNvPr id="10" name="TextBox 9"/>
          <p:cNvSpPr txBox="1"/>
          <p:nvPr/>
        </p:nvSpPr>
        <p:spPr>
          <a:xfrm>
            <a:off x="990600" y="1524000"/>
            <a:ext cx="4876800" cy="457200"/>
          </a:xfrm>
          <a:prstGeom prst="rect">
            <a:avLst/>
          </a:prstGeom>
          <a:noFill/>
        </p:spPr>
        <p:txBody>
          <a:bodyPr wrap="square" rtlCol="0">
            <a:spAutoFit/>
          </a:bodyPr>
          <a:lstStyle/>
          <a:p>
            <a:r>
              <a:rPr lang="en-US" sz="2400" dirty="0">
                <a:latin typeface="+mj-lt"/>
              </a:rPr>
              <a:t>Cylindrical coordinates</a:t>
            </a:r>
          </a:p>
        </p:txBody>
      </p:sp>
      <p:graphicFrame>
        <p:nvGraphicFramePr>
          <p:cNvPr id="11" name="Object 10"/>
          <p:cNvGraphicFramePr>
            <a:graphicFrameLocks noChangeAspect="1"/>
          </p:cNvGraphicFramePr>
          <p:nvPr>
            <p:extLst>
              <p:ext uri="{D42A27DB-BD31-4B8C-83A1-F6EECF244321}">
                <p14:modId xmlns:p14="http://schemas.microsoft.com/office/powerpoint/2010/main" val="2416088702"/>
              </p:ext>
            </p:extLst>
          </p:nvPr>
        </p:nvGraphicFramePr>
        <p:xfrm>
          <a:off x="5867400" y="2808247"/>
          <a:ext cx="2052637" cy="1368425"/>
        </p:xfrm>
        <a:graphic>
          <a:graphicData uri="http://schemas.openxmlformats.org/presentationml/2006/ole">
            <mc:AlternateContent xmlns:mc="http://schemas.openxmlformats.org/markup-compatibility/2006">
              <mc:Choice xmlns:v="urn:schemas-microsoft-com:vml" Requires="v">
                <p:oleObj name="Equation" r:id="rId8" imgW="1523880" imgH="1015920" progId="Equation.DSMT4">
                  <p:embed/>
                </p:oleObj>
              </mc:Choice>
              <mc:Fallback>
                <p:oleObj name="Equation" r:id="rId8" imgW="1523880" imgH="1015920" progId="Equation.DSMT4">
                  <p:embed/>
                  <p:pic>
                    <p:nvPicPr>
                      <p:cNvPr id="11" name="Object 10"/>
                      <p:cNvPicPr/>
                      <p:nvPr/>
                    </p:nvPicPr>
                    <p:blipFill>
                      <a:blip r:embed="rId9"/>
                      <a:stretch>
                        <a:fillRect/>
                      </a:stretch>
                    </p:blipFill>
                    <p:spPr>
                      <a:xfrm>
                        <a:off x="5867400" y="2808247"/>
                        <a:ext cx="2052637" cy="136842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B0C0058-B851-4341-B724-AF8359618321}"/>
              </a:ext>
            </a:extLst>
          </p:cNvPr>
          <p:cNvGraphicFramePr>
            <a:graphicFrameLocks noChangeAspect="1"/>
          </p:cNvGraphicFramePr>
          <p:nvPr>
            <p:extLst>
              <p:ext uri="{D42A27DB-BD31-4B8C-83A1-F6EECF244321}">
                <p14:modId xmlns:p14="http://schemas.microsoft.com/office/powerpoint/2010/main" val="1828646834"/>
              </p:ext>
            </p:extLst>
          </p:nvPr>
        </p:nvGraphicFramePr>
        <p:xfrm>
          <a:off x="4125913" y="4249738"/>
          <a:ext cx="4979987" cy="1282700"/>
        </p:xfrm>
        <a:graphic>
          <a:graphicData uri="http://schemas.openxmlformats.org/presentationml/2006/ole">
            <mc:AlternateContent xmlns:mc="http://schemas.openxmlformats.org/markup-compatibility/2006">
              <mc:Choice xmlns:v="urn:schemas-microsoft-com:vml" Requires="v">
                <p:oleObj name="Equation" r:id="rId10" imgW="2565360" imgH="660240" progId="Equation.DSMT4">
                  <p:embed/>
                </p:oleObj>
              </mc:Choice>
              <mc:Fallback>
                <p:oleObj name="Equation" r:id="rId10" imgW="2565360" imgH="660240" progId="Equation.DSMT4">
                  <p:embed/>
                  <p:pic>
                    <p:nvPicPr>
                      <p:cNvPr id="7" name="Object 6">
                        <a:extLst>
                          <a:ext uri="{FF2B5EF4-FFF2-40B4-BE49-F238E27FC236}">
                            <a16:creationId xmlns:a16="http://schemas.microsoft.com/office/drawing/2014/main" id="{FB0C0058-B851-4341-B724-AF8359618321}"/>
                          </a:ext>
                        </a:extLst>
                      </p:cNvPr>
                      <p:cNvPicPr/>
                      <p:nvPr/>
                    </p:nvPicPr>
                    <p:blipFill>
                      <a:blip r:embed="rId11"/>
                      <a:stretch>
                        <a:fillRect/>
                      </a:stretch>
                    </p:blipFill>
                    <p:spPr>
                      <a:xfrm>
                        <a:off x="4125913" y="4249738"/>
                        <a:ext cx="4979987" cy="1282700"/>
                      </a:xfrm>
                      <a:prstGeom prst="rect">
                        <a:avLst/>
                      </a:prstGeom>
                    </p:spPr>
                  </p:pic>
                </p:oleObj>
              </mc:Fallback>
            </mc:AlternateContent>
          </a:graphicData>
        </a:graphic>
      </p:graphicFrame>
    </p:spTree>
    <p:extLst>
      <p:ext uri="{BB962C8B-B14F-4D97-AF65-F5344CB8AC3E}">
        <p14:creationId xmlns:p14="http://schemas.microsoft.com/office/powerpoint/2010/main" val="1158420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pic>
        <p:nvPicPr>
          <p:cNvPr id="5" name="Picture 4"/>
          <p:cNvPicPr>
            <a:picLocks noChangeAspect="1"/>
          </p:cNvPicPr>
          <p:nvPr/>
        </p:nvPicPr>
        <p:blipFill rotWithShape="1">
          <a:blip r:embed="rId3"/>
          <a:srcRect l="7486"/>
          <a:stretch/>
        </p:blipFill>
        <p:spPr>
          <a:xfrm>
            <a:off x="0" y="1834199"/>
            <a:ext cx="3767138" cy="3813402"/>
          </a:xfrm>
          <a:prstGeom prst="rect">
            <a:avLst/>
          </a:prstGeom>
        </p:spPr>
      </p:pic>
      <p:sp>
        <p:nvSpPr>
          <p:cNvPr id="6" name="TextBox 5"/>
          <p:cNvSpPr txBox="1"/>
          <p:nvPr/>
        </p:nvSpPr>
        <p:spPr>
          <a:xfrm>
            <a:off x="838200" y="1014526"/>
            <a:ext cx="4876800" cy="457200"/>
          </a:xfrm>
          <a:prstGeom prst="rect">
            <a:avLst/>
          </a:prstGeom>
          <a:noFill/>
        </p:spPr>
        <p:txBody>
          <a:bodyPr wrap="square" rtlCol="0">
            <a:spAutoFit/>
          </a:bodyPr>
          <a:lstStyle/>
          <a:p>
            <a:r>
              <a:rPr lang="en-US" sz="2400" dirty="0">
                <a:latin typeface="+mj-lt"/>
              </a:rPr>
              <a:t>Spherical coordinates</a:t>
            </a:r>
          </a:p>
        </p:txBody>
      </p:sp>
      <p:sp>
        <p:nvSpPr>
          <p:cNvPr id="7" name="TextBox 6"/>
          <p:cNvSpPr txBox="1"/>
          <p:nvPr/>
        </p:nvSpPr>
        <p:spPr>
          <a:xfrm>
            <a:off x="304800" y="5791200"/>
            <a:ext cx="8382000" cy="461665"/>
          </a:xfrm>
          <a:prstGeom prst="rect">
            <a:avLst/>
          </a:prstGeom>
          <a:noFill/>
        </p:spPr>
        <p:txBody>
          <a:bodyPr wrap="square" rtlCol="0">
            <a:spAutoFit/>
          </a:bodyPr>
          <a:lstStyle/>
          <a:p>
            <a:r>
              <a:rPr lang="en-US" sz="2400" dirty="0">
                <a:latin typeface="+mj-lt"/>
              </a:rPr>
              <a:t>(Figure taken from 8.02 handout from MIT.)</a:t>
            </a:r>
          </a:p>
        </p:txBody>
      </p:sp>
      <p:graphicFrame>
        <p:nvGraphicFramePr>
          <p:cNvPr id="8" name="Object 7"/>
          <p:cNvGraphicFramePr>
            <a:graphicFrameLocks noChangeAspect="1"/>
          </p:cNvGraphicFramePr>
          <p:nvPr>
            <p:extLst>
              <p:ext uri="{D42A27DB-BD31-4B8C-83A1-F6EECF244321}">
                <p14:modId xmlns:p14="http://schemas.microsoft.com/office/powerpoint/2010/main" val="1050878413"/>
              </p:ext>
            </p:extLst>
          </p:nvPr>
        </p:nvGraphicFramePr>
        <p:xfrm>
          <a:off x="5017121" y="588570"/>
          <a:ext cx="3265488" cy="1281112"/>
        </p:xfrm>
        <a:graphic>
          <a:graphicData uri="http://schemas.openxmlformats.org/presentationml/2006/ole">
            <mc:AlternateContent xmlns:mc="http://schemas.openxmlformats.org/markup-compatibility/2006">
              <mc:Choice xmlns:v="urn:schemas-microsoft-com:vml" Requires="v">
                <p:oleObj name="Equation" r:id="rId4" imgW="2425680" imgH="952200" progId="Equation.DSMT4">
                  <p:embed/>
                </p:oleObj>
              </mc:Choice>
              <mc:Fallback>
                <p:oleObj name="Equation" r:id="rId4" imgW="2425680" imgH="952200" progId="Equation.DSMT4">
                  <p:embed/>
                  <p:pic>
                    <p:nvPicPr>
                      <p:cNvPr id="8" name="Object 7"/>
                      <p:cNvPicPr/>
                      <p:nvPr/>
                    </p:nvPicPr>
                    <p:blipFill>
                      <a:blip r:embed="rId5"/>
                      <a:stretch>
                        <a:fillRect/>
                      </a:stretch>
                    </p:blipFill>
                    <p:spPr>
                      <a:xfrm>
                        <a:off x="5017121" y="588570"/>
                        <a:ext cx="3265488" cy="128111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902471819"/>
              </p:ext>
            </p:extLst>
          </p:nvPr>
        </p:nvGraphicFramePr>
        <p:xfrm>
          <a:off x="5023747" y="1897682"/>
          <a:ext cx="2803525" cy="2119312"/>
        </p:xfrm>
        <a:graphic>
          <a:graphicData uri="http://schemas.openxmlformats.org/presentationml/2006/ole">
            <mc:AlternateContent xmlns:mc="http://schemas.openxmlformats.org/markup-compatibility/2006">
              <mc:Choice xmlns:v="urn:schemas-microsoft-com:vml" Requires="v">
                <p:oleObj name="Equation" r:id="rId6" imgW="2082600" imgH="1574640" progId="Equation.DSMT4">
                  <p:embed/>
                </p:oleObj>
              </mc:Choice>
              <mc:Fallback>
                <p:oleObj name="Equation" r:id="rId6" imgW="2082600" imgH="1574640" progId="Equation.DSMT4">
                  <p:embed/>
                  <p:pic>
                    <p:nvPicPr>
                      <p:cNvPr id="9" name="Object 8"/>
                      <p:cNvPicPr/>
                      <p:nvPr/>
                    </p:nvPicPr>
                    <p:blipFill>
                      <a:blip r:embed="rId7"/>
                      <a:stretch>
                        <a:fillRect/>
                      </a:stretch>
                    </p:blipFill>
                    <p:spPr>
                      <a:xfrm>
                        <a:off x="5023747" y="1897682"/>
                        <a:ext cx="2803525" cy="211931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079195D-AFCC-461C-9344-425EA7B44C01}"/>
              </a:ext>
            </a:extLst>
          </p:cNvPr>
          <p:cNvGraphicFramePr>
            <a:graphicFrameLocks noChangeAspect="1"/>
          </p:cNvGraphicFramePr>
          <p:nvPr>
            <p:extLst>
              <p:ext uri="{D42A27DB-BD31-4B8C-83A1-F6EECF244321}">
                <p14:modId xmlns:p14="http://schemas.microsoft.com/office/powerpoint/2010/main" val="3007175654"/>
              </p:ext>
            </p:extLst>
          </p:nvPr>
        </p:nvGraphicFramePr>
        <p:xfrm>
          <a:off x="3148012" y="4106535"/>
          <a:ext cx="5743575" cy="1196345"/>
        </p:xfrm>
        <a:graphic>
          <a:graphicData uri="http://schemas.openxmlformats.org/presentationml/2006/ole">
            <mc:AlternateContent xmlns:mc="http://schemas.openxmlformats.org/markup-compatibility/2006">
              <mc:Choice xmlns:v="urn:schemas-microsoft-com:vml" Requires="v">
                <p:oleObj name="Equation" r:id="rId8" imgW="3352680" imgH="698400" progId="Equation.DSMT4">
                  <p:embed/>
                </p:oleObj>
              </mc:Choice>
              <mc:Fallback>
                <p:oleObj name="Equation" r:id="rId8" imgW="3352680" imgH="698400" progId="Equation.DSMT4">
                  <p:embed/>
                  <p:pic>
                    <p:nvPicPr>
                      <p:cNvPr id="10" name="Object 9">
                        <a:extLst>
                          <a:ext uri="{FF2B5EF4-FFF2-40B4-BE49-F238E27FC236}">
                            <a16:creationId xmlns:a16="http://schemas.microsoft.com/office/drawing/2014/main" id="{6079195D-AFCC-461C-9344-425EA7B44C01}"/>
                          </a:ext>
                        </a:extLst>
                      </p:cNvPr>
                      <p:cNvPicPr/>
                      <p:nvPr/>
                    </p:nvPicPr>
                    <p:blipFill>
                      <a:blip r:embed="rId9"/>
                      <a:stretch>
                        <a:fillRect/>
                      </a:stretch>
                    </p:blipFill>
                    <p:spPr>
                      <a:xfrm>
                        <a:off x="3148012" y="4106535"/>
                        <a:ext cx="5743575" cy="1196345"/>
                      </a:xfrm>
                      <a:prstGeom prst="rect">
                        <a:avLst/>
                      </a:prstGeom>
                    </p:spPr>
                  </p:pic>
                </p:oleObj>
              </mc:Fallback>
            </mc:AlternateContent>
          </a:graphicData>
        </a:graphic>
      </p:graphicFrame>
    </p:spTree>
    <p:extLst>
      <p:ext uri="{BB962C8B-B14F-4D97-AF65-F5344CB8AC3E}">
        <p14:creationId xmlns:p14="http://schemas.microsoft.com/office/powerpoint/2010/main" val="1756842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A33820-3D24-A02D-83FF-5808EB4E1445}"/>
              </a:ext>
            </a:extLst>
          </p:cNvPr>
          <p:cNvSpPr>
            <a:spLocks noGrp="1"/>
          </p:cNvSpPr>
          <p:nvPr>
            <p:ph type="dt" sz="half" idx="10"/>
          </p:nvPr>
        </p:nvSpPr>
        <p:spPr/>
        <p:txBody>
          <a:bodyPr/>
          <a:lstStyle/>
          <a:p>
            <a:r>
              <a:rPr lang="en-US"/>
              <a:t>9/2/2024</a:t>
            </a:r>
            <a:endParaRPr lang="en-US" dirty="0"/>
          </a:p>
        </p:txBody>
      </p:sp>
      <p:sp>
        <p:nvSpPr>
          <p:cNvPr id="3" name="Footer Placeholder 2">
            <a:extLst>
              <a:ext uri="{FF2B5EF4-FFF2-40B4-BE49-F238E27FC236}">
                <a16:creationId xmlns:a16="http://schemas.microsoft.com/office/drawing/2014/main" id="{4700E760-CA37-0DD3-67A9-CF3FBDBD958C}"/>
              </a:ext>
            </a:extLst>
          </p:cNvPr>
          <p:cNvSpPr>
            <a:spLocks noGrp="1"/>
          </p:cNvSpPr>
          <p:nvPr>
            <p:ph type="ftr" sz="quarter" idx="11"/>
          </p:nvPr>
        </p:nvSpPr>
        <p:spPr/>
        <p:txBody>
          <a:bodyPr/>
          <a:lstStyle/>
          <a:p>
            <a:r>
              <a:rPr lang="en-US"/>
              <a:t>PHY 711  Fall 2024-- Lecture 4</a:t>
            </a:r>
            <a:endParaRPr lang="en-US" dirty="0"/>
          </a:p>
        </p:txBody>
      </p:sp>
      <p:sp>
        <p:nvSpPr>
          <p:cNvPr id="4" name="Slide Number Placeholder 3">
            <a:extLst>
              <a:ext uri="{FF2B5EF4-FFF2-40B4-BE49-F238E27FC236}">
                <a16:creationId xmlns:a16="http://schemas.microsoft.com/office/drawing/2014/main" id="{658C8520-4023-34BD-8CBF-8CEEE19BD38B}"/>
              </a:ext>
            </a:extLst>
          </p:cNvPr>
          <p:cNvSpPr>
            <a:spLocks noGrp="1"/>
          </p:cNvSpPr>
          <p:nvPr>
            <p:ph type="sldNum" sz="quarter" idx="12"/>
          </p:nvPr>
        </p:nvSpPr>
        <p:spPr/>
        <p:txBody>
          <a:bodyPr/>
          <a:lstStyle/>
          <a:p>
            <a:fld id="{CE368B07-CEBF-4C80-90AF-53B34FA04CF3}" type="slidenum">
              <a:rPr lang="en-US" smtClean="0"/>
              <a:t>16</a:t>
            </a:fld>
            <a:endParaRPr lang="en-US" dirty="0"/>
          </a:p>
        </p:txBody>
      </p:sp>
      <p:graphicFrame>
        <p:nvGraphicFramePr>
          <p:cNvPr id="5" name="Object 4">
            <a:extLst>
              <a:ext uri="{FF2B5EF4-FFF2-40B4-BE49-F238E27FC236}">
                <a16:creationId xmlns:a16="http://schemas.microsoft.com/office/drawing/2014/main" id="{5D9F972C-AA27-FAE3-2AC8-45825573D948}"/>
              </a:ext>
            </a:extLst>
          </p:cNvPr>
          <p:cNvGraphicFramePr>
            <a:graphicFrameLocks noChangeAspect="1"/>
          </p:cNvGraphicFramePr>
          <p:nvPr>
            <p:extLst>
              <p:ext uri="{D42A27DB-BD31-4B8C-83A1-F6EECF244321}">
                <p14:modId xmlns:p14="http://schemas.microsoft.com/office/powerpoint/2010/main" val="3175677077"/>
              </p:ext>
            </p:extLst>
          </p:nvPr>
        </p:nvGraphicFramePr>
        <p:xfrm>
          <a:off x="4763" y="804863"/>
          <a:ext cx="9136062" cy="3587750"/>
        </p:xfrm>
        <a:graphic>
          <a:graphicData uri="http://schemas.openxmlformats.org/presentationml/2006/ole">
            <mc:AlternateContent xmlns:mc="http://schemas.openxmlformats.org/markup-compatibility/2006">
              <mc:Choice xmlns:v="urn:schemas-microsoft-com:vml" Requires="v">
                <p:oleObj name="Equation" r:id="rId2" imgW="3429000" imgH="1346040" progId="Equation.DSMT4">
                  <p:embed/>
                </p:oleObj>
              </mc:Choice>
              <mc:Fallback>
                <p:oleObj name="Equation" r:id="rId2" imgW="3429000" imgH="1346040" progId="Equation.DSMT4">
                  <p:embed/>
                  <p:pic>
                    <p:nvPicPr>
                      <p:cNvPr id="17" name="Object 16">
                        <a:extLst>
                          <a:ext uri="{FF2B5EF4-FFF2-40B4-BE49-F238E27FC236}">
                            <a16:creationId xmlns:a16="http://schemas.microsoft.com/office/drawing/2014/main" id="{C854120A-F355-0DB1-A4FB-33CBA4C04909}"/>
                          </a:ext>
                        </a:extLst>
                      </p:cNvPr>
                      <p:cNvPicPr/>
                      <p:nvPr/>
                    </p:nvPicPr>
                    <p:blipFill>
                      <a:blip r:embed="rId3"/>
                      <a:stretch>
                        <a:fillRect/>
                      </a:stretch>
                    </p:blipFill>
                    <p:spPr>
                      <a:xfrm>
                        <a:off x="4763" y="804863"/>
                        <a:ext cx="9136062" cy="3587750"/>
                      </a:xfrm>
                      <a:prstGeom prst="rect">
                        <a:avLst/>
                      </a:prstGeom>
                    </p:spPr>
                  </p:pic>
                </p:oleObj>
              </mc:Fallback>
            </mc:AlternateContent>
          </a:graphicData>
        </a:graphic>
      </p:graphicFrame>
    </p:spTree>
    <p:extLst>
      <p:ext uri="{BB962C8B-B14F-4D97-AF65-F5344CB8AC3E}">
        <p14:creationId xmlns:p14="http://schemas.microsoft.com/office/powerpoint/2010/main" val="1556011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pSp>
        <p:nvGrpSpPr>
          <p:cNvPr id="12" name="Group 11"/>
          <p:cNvGrpSpPr/>
          <p:nvPr/>
        </p:nvGrpSpPr>
        <p:grpSpPr>
          <a:xfrm>
            <a:off x="1371600" y="201269"/>
            <a:ext cx="7173982" cy="1784352"/>
            <a:chOff x="685800" y="-492762"/>
            <a:chExt cx="7173982" cy="1784352"/>
          </a:xfrm>
        </p:grpSpPr>
        <p:sp>
          <p:nvSpPr>
            <p:cNvPr id="5" name="Oval 4"/>
            <p:cNvSpPr/>
            <p:nvPr/>
          </p:nvSpPr>
          <p:spPr>
            <a:xfrm>
              <a:off x="685800" y="45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581400" y="99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729044" y="594360"/>
              <a:ext cx="2969840" cy="697230"/>
            </a:xfrm>
            <a:custGeom>
              <a:avLst/>
              <a:gdLst>
                <a:gd name="connsiteX0" fmla="*/ 48196 w 2969840"/>
                <a:gd name="connsiteY0" fmla="*/ 0 h 697230"/>
                <a:gd name="connsiteX1" fmla="*/ 128206 w 2969840"/>
                <a:gd name="connsiteY1" fmla="*/ 148590 h 697230"/>
                <a:gd name="connsiteX2" fmla="*/ 1145476 w 2969840"/>
                <a:gd name="connsiteY2" fmla="*/ 354330 h 697230"/>
                <a:gd name="connsiteX3" fmla="*/ 1156906 w 2969840"/>
                <a:gd name="connsiteY3" fmla="*/ 354330 h 697230"/>
                <a:gd name="connsiteX4" fmla="*/ 2014156 w 2969840"/>
                <a:gd name="connsiteY4" fmla="*/ 491490 h 697230"/>
                <a:gd name="connsiteX5" fmla="*/ 2528506 w 2969840"/>
                <a:gd name="connsiteY5" fmla="*/ 697230 h 697230"/>
                <a:gd name="connsiteX6" fmla="*/ 2939986 w 2969840"/>
                <a:gd name="connsiteY6" fmla="*/ 491490 h 697230"/>
                <a:gd name="connsiteX7" fmla="*/ 2905696 w 2969840"/>
                <a:gd name="connsiteY7" fmla="*/ 457200 h 69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9840" h="697230">
                  <a:moveTo>
                    <a:pt x="48196" y="0"/>
                  </a:moveTo>
                  <a:cubicBezTo>
                    <a:pt x="-3239" y="44767"/>
                    <a:pt x="-54674" y="89535"/>
                    <a:pt x="128206" y="148590"/>
                  </a:cubicBezTo>
                  <a:cubicBezTo>
                    <a:pt x="311086" y="207645"/>
                    <a:pt x="974026" y="320040"/>
                    <a:pt x="1145476" y="354330"/>
                  </a:cubicBezTo>
                  <a:cubicBezTo>
                    <a:pt x="1316926" y="388620"/>
                    <a:pt x="1156906" y="354330"/>
                    <a:pt x="1156906" y="354330"/>
                  </a:cubicBezTo>
                  <a:cubicBezTo>
                    <a:pt x="1301686" y="377190"/>
                    <a:pt x="1785556" y="434340"/>
                    <a:pt x="2014156" y="491490"/>
                  </a:cubicBezTo>
                  <a:cubicBezTo>
                    <a:pt x="2242756" y="548640"/>
                    <a:pt x="2374201" y="697230"/>
                    <a:pt x="2528506" y="697230"/>
                  </a:cubicBezTo>
                  <a:cubicBezTo>
                    <a:pt x="2682811" y="697230"/>
                    <a:pt x="2877121" y="531495"/>
                    <a:pt x="2939986" y="491490"/>
                  </a:cubicBezTo>
                  <a:cubicBezTo>
                    <a:pt x="3002851" y="451485"/>
                    <a:pt x="2954273" y="454342"/>
                    <a:pt x="2905696" y="45720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815100586"/>
                </p:ext>
              </p:extLst>
            </p:nvPr>
          </p:nvGraphicFramePr>
          <p:xfrm>
            <a:off x="1600200" y="480060"/>
            <a:ext cx="368300" cy="341313"/>
          </p:xfrm>
          <a:graphic>
            <a:graphicData uri="http://schemas.openxmlformats.org/presentationml/2006/ole">
              <mc:AlternateContent xmlns:mc="http://schemas.openxmlformats.org/markup-compatibility/2006">
                <mc:Choice xmlns:v="urn:schemas-microsoft-com:vml" Requires="v">
                  <p:oleObj name="数式" r:id="rId3" imgW="190440" imgH="177480" progId="Equation.3">
                    <p:embed/>
                  </p:oleObj>
                </mc:Choice>
                <mc:Fallback>
                  <p:oleObj name="数式" r:id="rId3" imgW="190440" imgH="177480" progId="Equation.3">
                    <p:embed/>
                    <p:pic>
                      <p:nvPicPr>
                        <p:cNvPr id="8" name="Object 7"/>
                        <p:cNvPicPr>
                          <a:picLocks noChangeAspect="1" noChangeArrowheads="1"/>
                        </p:cNvPicPr>
                        <p:nvPr/>
                      </p:nvPicPr>
                      <p:blipFill>
                        <a:blip r:embed="rId4"/>
                        <a:srcRect/>
                        <a:stretch>
                          <a:fillRect/>
                        </a:stretch>
                      </p:blipFill>
                      <p:spPr bwMode="auto">
                        <a:xfrm>
                          <a:off x="1600200" y="480060"/>
                          <a:ext cx="3683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218112219"/>
                </p:ext>
              </p:extLst>
            </p:nvPr>
          </p:nvGraphicFramePr>
          <p:xfrm>
            <a:off x="4887982" y="-492762"/>
            <a:ext cx="2971800" cy="925513"/>
          </p:xfrm>
          <a:graphic>
            <a:graphicData uri="http://schemas.openxmlformats.org/presentationml/2006/ole">
              <mc:AlternateContent xmlns:mc="http://schemas.openxmlformats.org/markup-compatibility/2006">
                <mc:Choice xmlns:v="urn:schemas-microsoft-com:vml" Requires="v">
                  <p:oleObj name="Equation" r:id="rId5" imgW="1536480" imgH="482400" progId="Equation.DSMT4">
                    <p:embed/>
                  </p:oleObj>
                </mc:Choice>
                <mc:Fallback>
                  <p:oleObj name="Equation" r:id="rId5" imgW="1536480" imgH="482400" progId="Equation.DSMT4">
                    <p:embed/>
                    <p:pic>
                      <p:nvPicPr>
                        <p:cNvPr id="9" name="Object 8"/>
                        <p:cNvPicPr>
                          <a:picLocks noChangeAspect="1" noChangeArrowheads="1"/>
                        </p:cNvPicPr>
                        <p:nvPr/>
                      </p:nvPicPr>
                      <p:blipFill>
                        <a:blip r:embed="rId6"/>
                        <a:srcRect/>
                        <a:stretch>
                          <a:fillRect/>
                        </a:stretch>
                      </p:blipFill>
                      <p:spPr bwMode="auto">
                        <a:xfrm>
                          <a:off x="4887982" y="-492762"/>
                          <a:ext cx="29718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0" name="Object 9"/>
          <p:cNvGraphicFramePr>
            <a:graphicFrameLocks noChangeAspect="1"/>
          </p:cNvGraphicFramePr>
          <p:nvPr>
            <p:extLst>
              <p:ext uri="{D42A27DB-BD31-4B8C-83A1-F6EECF244321}">
                <p14:modId xmlns:p14="http://schemas.microsoft.com/office/powerpoint/2010/main" val="333923853"/>
              </p:ext>
            </p:extLst>
          </p:nvPr>
        </p:nvGraphicFramePr>
        <p:xfrm>
          <a:off x="293010" y="2982913"/>
          <a:ext cx="5011738" cy="3413125"/>
        </p:xfrm>
        <a:graphic>
          <a:graphicData uri="http://schemas.openxmlformats.org/presentationml/2006/ole">
            <mc:AlternateContent xmlns:mc="http://schemas.openxmlformats.org/markup-compatibility/2006">
              <mc:Choice xmlns:v="urn:schemas-microsoft-com:vml" Requires="v">
                <p:oleObj name="数式" r:id="rId7" imgW="2590560" imgH="1777680" progId="Equation.3">
                  <p:embed/>
                </p:oleObj>
              </mc:Choice>
              <mc:Fallback>
                <p:oleObj name="数式" r:id="rId7" imgW="2590560" imgH="1777680" progId="Equation.3">
                  <p:embed/>
                  <p:pic>
                    <p:nvPicPr>
                      <p:cNvPr id="10" name="Object 9"/>
                      <p:cNvPicPr>
                        <a:picLocks noChangeAspect="1" noChangeArrowheads="1"/>
                      </p:cNvPicPr>
                      <p:nvPr/>
                    </p:nvPicPr>
                    <p:blipFill>
                      <a:blip r:embed="rId8"/>
                      <a:srcRect/>
                      <a:stretch>
                        <a:fillRect/>
                      </a:stretch>
                    </p:blipFill>
                    <p:spPr bwMode="auto">
                      <a:xfrm>
                        <a:off x="293010" y="2982913"/>
                        <a:ext cx="5011738"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426720" y="535632"/>
            <a:ext cx="7543800" cy="461665"/>
          </a:xfrm>
          <a:prstGeom prst="rect">
            <a:avLst/>
          </a:prstGeom>
          <a:noFill/>
        </p:spPr>
        <p:txBody>
          <a:bodyPr wrap="square" rtlCol="0">
            <a:spAutoFit/>
          </a:bodyPr>
          <a:lstStyle/>
          <a:p>
            <a:r>
              <a:rPr lang="en-US" sz="2400" dirty="0" err="1">
                <a:latin typeface="+mj-lt"/>
              </a:rPr>
              <a:t>D’Alembert’s</a:t>
            </a:r>
            <a:r>
              <a:rPr lang="en-US" sz="2400" dirty="0">
                <a:latin typeface="+mj-lt"/>
              </a:rPr>
              <a:t> principle:</a:t>
            </a:r>
          </a:p>
        </p:txBody>
      </p:sp>
      <p:graphicFrame>
        <p:nvGraphicFramePr>
          <p:cNvPr id="13" name="Object 12">
            <a:extLst>
              <a:ext uri="{FF2B5EF4-FFF2-40B4-BE49-F238E27FC236}">
                <a16:creationId xmlns:a16="http://schemas.microsoft.com/office/drawing/2014/main" id="{EF482799-EA59-4BB4-8099-C74439C03332}"/>
              </a:ext>
            </a:extLst>
          </p:cNvPr>
          <p:cNvGraphicFramePr>
            <a:graphicFrameLocks noChangeAspect="1"/>
          </p:cNvGraphicFramePr>
          <p:nvPr>
            <p:extLst>
              <p:ext uri="{D42A27DB-BD31-4B8C-83A1-F6EECF244321}">
                <p14:modId xmlns:p14="http://schemas.microsoft.com/office/powerpoint/2010/main" val="593814471"/>
              </p:ext>
            </p:extLst>
          </p:nvPr>
        </p:nvGraphicFramePr>
        <p:xfrm>
          <a:off x="1088231" y="2095061"/>
          <a:ext cx="3911040" cy="406080"/>
        </p:xfrm>
        <a:graphic>
          <a:graphicData uri="http://schemas.openxmlformats.org/presentationml/2006/ole">
            <mc:AlternateContent xmlns:mc="http://schemas.openxmlformats.org/markup-compatibility/2006">
              <mc:Choice xmlns:v="urn:schemas-microsoft-com:vml" Requires="v">
                <p:oleObj name="Equation" r:id="rId9" imgW="1955520" imgH="203040" progId="Equation.DSMT4">
                  <p:embed/>
                </p:oleObj>
              </mc:Choice>
              <mc:Fallback>
                <p:oleObj name="Equation" r:id="rId9" imgW="1955520" imgH="203040" progId="Equation.DSMT4">
                  <p:embed/>
                  <p:pic>
                    <p:nvPicPr>
                      <p:cNvPr id="13" name="Object 12">
                        <a:extLst>
                          <a:ext uri="{FF2B5EF4-FFF2-40B4-BE49-F238E27FC236}">
                            <a16:creationId xmlns:a16="http://schemas.microsoft.com/office/drawing/2014/main" id="{EF482799-EA59-4BB4-8099-C74439C03332}"/>
                          </a:ext>
                        </a:extLst>
                      </p:cNvPr>
                      <p:cNvPicPr/>
                      <p:nvPr/>
                    </p:nvPicPr>
                    <p:blipFill>
                      <a:blip r:embed="rId10"/>
                      <a:stretch>
                        <a:fillRect/>
                      </a:stretch>
                    </p:blipFill>
                    <p:spPr>
                      <a:xfrm>
                        <a:off x="1088231" y="2095061"/>
                        <a:ext cx="3911040" cy="40608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986A204E-F737-401E-A1FC-D614DF058FAE}"/>
              </a:ext>
            </a:extLst>
          </p:cNvPr>
          <p:cNvGraphicFramePr>
            <a:graphicFrameLocks noChangeAspect="1"/>
          </p:cNvGraphicFramePr>
          <p:nvPr>
            <p:extLst>
              <p:ext uri="{D42A27DB-BD31-4B8C-83A1-F6EECF244321}">
                <p14:modId xmlns:p14="http://schemas.microsoft.com/office/powerpoint/2010/main" val="1549475285"/>
              </p:ext>
            </p:extLst>
          </p:nvPr>
        </p:nvGraphicFramePr>
        <p:xfrm>
          <a:off x="5610225" y="2095500"/>
          <a:ext cx="3073400" cy="1100138"/>
        </p:xfrm>
        <a:graphic>
          <a:graphicData uri="http://schemas.openxmlformats.org/presentationml/2006/ole">
            <mc:AlternateContent xmlns:mc="http://schemas.openxmlformats.org/markup-compatibility/2006">
              <mc:Choice xmlns:v="urn:schemas-microsoft-com:vml" Requires="v">
                <p:oleObj name="Equation" r:id="rId11" imgW="1701720" imgH="609480" progId="Equation.DSMT4">
                  <p:embed/>
                </p:oleObj>
              </mc:Choice>
              <mc:Fallback>
                <p:oleObj name="Equation" r:id="rId11" imgW="1701720" imgH="609480" progId="Equation.DSMT4">
                  <p:embed/>
                  <p:pic>
                    <p:nvPicPr>
                      <p:cNvPr id="14" name="Object 13">
                        <a:extLst>
                          <a:ext uri="{FF2B5EF4-FFF2-40B4-BE49-F238E27FC236}">
                            <a16:creationId xmlns:a16="http://schemas.microsoft.com/office/drawing/2014/main" id="{986A204E-F737-401E-A1FC-D614DF058FAE}"/>
                          </a:ext>
                        </a:extLst>
                      </p:cNvPr>
                      <p:cNvPicPr/>
                      <p:nvPr/>
                    </p:nvPicPr>
                    <p:blipFill>
                      <a:blip r:embed="rId12"/>
                      <a:stretch>
                        <a:fillRect/>
                      </a:stretch>
                    </p:blipFill>
                    <p:spPr>
                      <a:xfrm>
                        <a:off x="5610225" y="2095500"/>
                        <a:ext cx="3073400" cy="1100138"/>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C7EE47AD-0DF2-450A-B7AC-9348DBD3A0D4}"/>
              </a:ext>
            </a:extLst>
          </p:cNvPr>
          <p:cNvGraphicFramePr>
            <a:graphicFrameLocks noChangeAspect="1"/>
          </p:cNvGraphicFramePr>
          <p:nvPr>
            <p:extLst>
              <p:ext uri="{D42A27DB-BD31-4B8C-83A1-F6EECF244321}">
                <p14:modId xmlns:p14="http://schemas.microsoft.com/office/powerpoint/2010/main" val="1859390510"/>
              </p:ext>
            </p:extLst>
          </p:nvPr>
        </p:nvGraphicFramePr>
        <p:xfrm>
          <a:off x="5533160" y="1174091"/>
          <a:ext cx="3139001" cy="912188"/>
        </p:xfrm>
        <a:graphic>
          <a:graphicData uri="http://schemas.openxmlformats.org/presentationml/2006/ole">
            <mc:AlternateContent xmlns:mc="http://schemas.openxmlformats.org/markup-compatibility/2006">
              <mc:Choice xmlns:v="urn:schemas-microsoft-com:vml" Requires="v">
                <p:oleObj name="Equation" r:id="rId13" imgW="1485720" imgH="431640" progId="Equation.DSMT4">
                  <p:embed/>
                </p:oleObj>
              </mc:Choice>
              <mc:Fallback>
                <p:oleObj name="Equation" r:id="rId13" imgW="1485720" imgH="431640" progId="Equation.DSMT4">
                  <p:embed/>
                  <p:pic>
                    <p:nvPicPr>
                      <p:cNvPr id="15" name="Object 14">
                        <a:extLst>
                          <a:ext uri="{FF2B5EF4-FFF2-40B4-BE49-F238E27FC236}">
                            <a16:creationId xmlns:a16="http://schemas.microsoft.com/office/drawing/2014/main" id="{C7EE47AD-0DF2-450A-B7AC-9348DBD3A0D4}"/>
                          </a:ext>
                        </a:extLst>
                      </p:cNvPr>
                      <p:cNvPicPr/>
                      <p:nvPr/>
                    </p:nvPicPr>
                    <p:blipFill>
                      <a:blip r:embed="rId14"/>
                      <a:stretch>
                        <a:fillRect/>
                      </a:stretch>
                    </p:blipFill>
                    <p:spPr>
                      <a:xfrm>
                        <a:off x="5533160" y="1174091"/>
                        <a:ext cx="3139001" cy="912188"/>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E97F10A5-00CA-2DE2-DABB-41B3B8A5324E}"/>
              </a:ext>
            </a:extLst>
          </p:cNvPr>
          <p:cNvSpPr txBox="1"/>
          <p:nvPr/>
        </p:nvSpPr>
        <p:spPr>
          <a:xfrm>
            <a:off x="4354286" y="3930840"/>
            <a:ext cx="4278990" cy="461665"/>
          </a:xfrm>
          <a:prstGeom prst="rect">
            <a:avLst/>
          </a:prstGeom>
          <a:noFill/>
        </p:spPr>
        <p:txBody>
          <a:bodyPr wrap="square" rtlCol="0">
            <a:spAutoFit/>
          </a:bodyPr>
          <a:lstStyle/>
          <a:p>
            <a:r>
              <a:rPr lang="en-US" sz="2400" dirty="0">
                <a:latin typeface="+mj-lt"/>
              </a:rPr>
              <a:t>This is D’Alembert’s principle.</a:t>
            </a:r>
          </a:p>
        </p:txBody>
      </p:sp>
      <p:sp>
        <p:nvSpPr>
          <p:cNvPr id="19" name="Arrow: Up 18">
            <a:extLst>
              <a:ext uri="{FF2B5EF4-FFF2-40B4-BE49-F238E27FC236}">
                <a16:creationId xmlns:a16="http://schemas.microsoft.com/office/drawing/2014/main" id="{ADF28B1B-08F3-7429-9B64-C95E31E17186}"/>
              </a:ext>
            </a:extLst>
          </p:cNvPr>
          <p:cNvSpPr/>
          <p:nvPr/>
        </p:nvSpPr>
        <p:spPr>
          <a:xfrm rot="19688571">
            <a:off x="4692490" y="3608387"/>
            <a:ext cx="486452" cy="3088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8777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A7C930-8C27-4663-ADE5-71FA9AEA8C88}"/>
              </a:ext>
            </a:extLst>
          </p:cNvPr>
          <p:cNvSpPr>
            <a:spLocks noGrp="1"/>
          </p:cNvSpPr>
          <p:nvPr>
            <p:ph type="dt" sz="half" idx="10"/>
          </p:nvPr>
        </p:nvSpPr>
        <p:spPr/>
        <p:txBody>
          <a:bodyPr/>
          <a:lstStyle/>
          <a:p>
            <a:r>
              <a:rPr lang="en-US"/>
              <a:t>9/2/2024</a:t>
            </a:r>
            <a:endParaRPr lang="en-US" dirty="0"/>
          </a:p>
        </p:txBody>
      </p:sp>
      <p:sp>
        <p:nvSpPr>
          <p:cNvPr id="3" name="Footer Placeholder 2">
            <a:extLst>
              <a:ext uri="{FF2B5EF4-FFF2-40B4-BE49-F238E27FC236}">
                <a16:creationId xmlns:a16="http://schemas.microsoft.com/office/drawing/2014/main" id="{70D3ED90-FC2F-416A-B090-33E3120BC237}"/>
              </a:ext>
            </a:extLst>
          </p:cNvPr>
          <p:cNvSpPr>
            <a:spLocks noGrp="1"/>
          </p:cNvSpPr>
          <p:nvPr>
            <p:ph type="ftr" sz="quarter" idx="11"/>
          </p:nvPr>
        </p:nvSpPr>
        <p:spPr/>
        <p:txBody>
          <a:bodyPr/>
          <a:lstStyle/>
          <a:p>
            <a:r>
              <a:rPr lang="en-US"/>
              <a:t>PHY 711  Fall 2024-- Lecture 4</a:t>
            </a:r>
            <a:endParaRPr lang="en-US" dirty="0"/>
          </a:p>
        </p:txBody>
      </p:sp>
      <p:sp>
        <p:nvSpPr>
          <p:cNvPr id="4" name="Slide Number Placeholder 3">
            <a:extLst>
              <a:ext uri="{FF2B5EF4-FFF2-40B4-BE49-F238E27FC236}">
                <a16:creationId xmlns:a16="http://schemas.microsoft.com/office/drawing/2014/main" id="{3321930E-6601-4DEE-82C3-0B0A7B44C08B}"/>
              </a:ext>
            </a:extLst>
          </p:cNvPr>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6" name="Object 5">
            <a:extLst>
              <a:ext uri="{FF2B5EF4-FFF2-40B4-BE49-F238E27FC236}">
                <a16:creationId xmlns:a16="http://schemas.microsoft.com/office/drawing/2014/main" id="{55A48BFB-2D39-46FD-9BDB-41726F1B12AC}"/>
              </a:ext>
            </a:extLst>
          </p:cNvPr>
          <p:cNvGraphicFramePr>
            <a:graphicFrameLocks noChangeAspect="1"/>
          </p:cNvGraphicFramePr>
          <p:nvPr>
            <p:extLst>
              <p:ext uri="{D42A27DB-BD31-4B8C-83A1-F6EECF244321}">
                <p14:modId xmlns:p14="http://schemas.microsoft.com/office/powerpoint/2010/main" val="3923828607"/>
              </p:ext>
            </p:extLst>
          </p:nvPr>
        </p:nvGraphicFramePr>
        <p:xfrm>
          <a:off x="126999" y="2286000"/>
          <a:ext cx="9017001" cy="3962400"/>
        </p:xfrm>
        <a:graphic>
          <a:graphicData uri="http://schemas.openxmlformats.org/presentationml/2006/ole">
            <mc:AlternateContent xmlns:mc="http://schemas.openxmlformats.org/markup-compatibility/2006">
              <mc:Choice xmlns:v="urn:schemas-microsoft-com:vml" Requires="v">
                <p:oleObj name="Equation" r:id="rId2" imgW="4508280" imgH="1981080" progId="Equation.DSMT4">
                  <p:embed/>
                </p:oleObj>
              </mc:Choice>
              <mc:Fallback>
                <p:oleObj name="Equation" r:id="rId2" imgW="4508280" imgH="1981080" progId="Equation.DSMT4">
                  <p:embed/>
                  <p:pic>
                    <p:nvPicPr>
                      <p:cNvPr id="6" name="Object 5">
                        <a:extLst>
                          <a:ext uri="{FF2B5EF4-FFF2-40B4-BE49-F238E27FC236}">
                            <a16:creationId xmlns:a16="http://schemas.microsoft.com/office/drawing/2014/main" id="{55A48BFB-2D39-46FD-9BDB-41726F1B12AC}"/>
                          </a:ext>
                        </a:extLst>
                      </p:cNvPr>
                      <p:cNvPicPr/>
                      <p:nvPr/>
                    </p:nvPicPr>
                    <p:blipFill>
                      <a:blip r:embed="rId3"/>
                      <a:stretch>
                        <a:fillRect/>
                      </a:stretch>
                    </p:blipFill>
                    <p:spPr>
                      <a:xfrm>
                        <a:off x="126999" y="2286000"/>
                        <a:ext cx="9017001" cy="39624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AA01DEF5-C10E-4905-BC31-92F49C5C95FC}"/>
              </a:ext>
            </a:extLst>
          </p:cNvPr>
          <p:cNvSpPr txBox="1"/>
          <p:nvPr/>
        </p:nvSpPr>
        <p:spPr>
          <a:xfrm>
            <a:off x="113747" y="152400"/>
            <a:ext cx="8801653" cy="1938992"/>
          </a:xfrm>
          <a:prstGeom prst="rect">
            <a:avLst/>
          </a:prstGeom>
          <a:noFill/>
        </p:spPr>
        <p:txBody>
          <a:bodyPr wrap="square" rtlCol="0">
            <a:spAutoFit/>
          </a:bodyPr>
          <a:lstStyle/>
          <a:p>
            <a:r>
              <a:rPr lang="en-US" sz="2400" dirty="0">
                <a:latin typeface="+mj-lt"/>
              </a:rPr>
              <a:t>You might ask why we need “generalized” coordinates. In fact, Cartesian coordinates are often just fine, but using the more flexible possibilities reveals important aspects of the formalism. Cartesian coordinates are a special case of generalized coordinates.</a:t>
            </a:r>
          </a:p>
        </p:txBody>
      </p:sp>
    </p:spTree>
    <p:extLst>
      <p:ext uri="{BB962C8B-B14F-4D97-AF65-F5344CB8AC3E}">
        <p14:creationId xmlns:p14="http://schemas.microsoft.com/office/powerpoint/2010/main" val="2616116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6EA90A-9095-44D6-8F05-ADD0A00DFEBB}"/>
              </a:ext>
            </a:extLst>
          </p:cNvPr>
          <p:cNvSpPr>
            <a:spLocks noGrp="1"/>
          </p:cNvSpPr>
          <p:nvPr>
            <p:ph type="dt" sz="half" idx="10"/>
          </p:nvPr>
        </p:nvSpPr>
        <p:spPr/>
        <p:txBody>
          <a:bodyPr/>
          <a:lstStyle/>
          <a:p>
            <a:r>
              <a:rPr lang="en-US"/>
              <a:t>9/2/2024</a:t>
            </a:r>
            <a:endParaRPr lang="en-US" dirty="0"/>
          </a:p>
        </p:txBody>
      </p:sp>
      <p:sp>
        <p:nvSpPr>
          <p:cNvPr id="3" name="Footer Placeholder 2">
            <a:extLst>
              <a:ext uri="{FF2B5EF4-FFF2-40B4-BE49-F238E27FC236}">
                <a16:creationId xmlns:a16="http://schemas.microsoft.com/office/drawing/2014/main" id="{E3C55CDD-2F0F-4EA2-B260-6A7BCEB03F6A}"/>
              </a:ext>
            </a:extLst>
          </p:cNvPr>
          <p:cNvSpPr>
            <a:spLocks noGrp="1"/>
          </p:cNvSpPr>
          <p:nvPr>
            <p:ph type="ftr" sz="quarter" idx="11"/>
          </p:nvPr>
        </p:nvSpPr>
        <p:spPr/>
        <p:txBody>
          <a:bodyPr/>
          <a:lstStyle/>
          <a:p>
            <a:r>
              <a:rPr lang="en-US"/>
              <a:t>PHY 711  Fall 2024-- Lecture 4</a:t>
            </a:r>
            <a:endParaRPr lang="en-US" dirty="0"/>
          </a:p>
        </p:txBody>
      </p:sp>
      <p:sp>
        <p:nvSpPr>
          <p:cNvPr id="4" name="Slide Number Placeholder 3">
            <a:extLst>
              <a:ext uri="{FF2B5EF4-FFF2-40B4-BE49-F238E27FC236}">
                <a16:creationId xmlns:a16="http://schemas.microsoft.com/office/drawing/2014/main" id="{EA862803-A866-4D8F-B481-90073CE4063C}"/>
              </a:ext>
            </a:extLst>
          </p:cNvPr>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a:extLst>
              <a:ext uri="{FF2B5EF4-FFF2-40B4-BE49-F238E27FC236}">
                <a16:creationId xmlns:a16="http://schemas.microsoft.com/office/drawing/2014/main" id="{52390A7C-8A53-4C22-A8DA-1FD3E54C3A25}"/>
              </a:ext>
            </a:extLst>
          </p:cNvPr>
          <p:cNvSpPr txBox="1"/>
          <p:nvPr/>
        </p:nvSpPr>
        <p:spPr>
          <a:xfrm>
            <a:off x="609600" y="381000"/>
            <a:ext cx="6705600" cy="461665"/>
          </a:xfrm>
          <a:prstGeom prst="rect">
            <a:avLst/>
          </a:prstGeom>
          <a:noFill/>
        </p:spPr>
        <p:txBody>
          <a:bodyPr wrap="square" rtlCol="0">
            <a:spAutoFit/>
          </a:bodyPr>
          <a:lstStyle/>
          <a:p>
            <a:r>
              <a:rPr lang="en-US" sz="2400" dirty="0">
                <a:latin typeface="+mj-lt"/>
              </a:rPr>
              <a:t>Summary up to now --</a:t>
            </a:r>
          </a:p>
        </p:txBody>
      </p:sp>
      <p:graphicFrame>
        <p:nvGraphicFramePr>
          <p:cNvPr id="6" name="Object 5">
            <a:extLst>
              <a:ext uri="{FF2B5EF4-FFF2-40B4-BE49-F238E27FC236}">
                <a16:creationId xmlns:a16="http://schemas.microsoft.com/office/drawing/2014/main" id="{FF75C2E4-320A-4235-AEDC-C7A75F3839DB}"/>
              </a:ext>
            </a:extLst>
          </p:cNvPr>
          <p:cNvGraphicFramePr>
            <a:graphicFrameLocks noChangeAspect="1"/>
          </p:cNvGraphicFramePr>
          <p:nvPr>
            <p:extLst>
              <p:ext uri="{D42A27DB-BD31-4B8C-83A1-F6EECF244321}">
                <p14:modId xmlns:p14="http://schemas.microsoft.com/office/powerpoint/2010/main" val="407764700"/>
              </p:ext>
            </p:extLst>
          </p:nvPr>
        </p:nvGraphicFramePr>
        <p:xfrm>
          <a:off x="1086793" y="875795"/>
          <a:ext cx="6205216" cy="3148012"/>
        </p:xfrm>
        <a:graphic>
          <a:graphicData uri="http://schemas.openxmlformats.org/presentationml/2006/ole">
            <mc:AlternateContent xmlns:mc="http://schemas.openxmlformats.org/markup-compatibility/2006">
              <mc:Choice xmlns:v="urn:schemas-microsoft-com:vml" Requires="v">
                <p:oleObj name="Equation" r:id="rId2" imgW="2603160" imgH="1320480" progId="Equation.DSMT4">
                  <p:embed/>
                </p:oleObj>
              </mc:Choice>
              <mc:Fallback>
                <p:oleObj name="Equation" r:id="rId2" imgW="2603160" imgH="1320480" progId="Equation.DSMT4">
                  <p:embed/>
                  <p:pic>
                    <p:nvPicPr>
                      <p:cNvPr id="6" name="Object 5">
                        <a:extLst>
                          <a:ext uri="{FF2B5EF4-FFF2-40B4-BE49-F238E27FC236}">
                            <a16:creationId xmlns:a16="http://schemas.microsoft.com/office/drawing/2014/main" id="{FF75C2E4-320A-4235-AEDC-C7A75F3839DB}"/>
                          </a:ext>
                        </a:extLst>
                      </p:cNvPr>
                      <p:cNvPicPr/>
                      <p:nvPr/>
                    </p:nvPicPr>
                    <p:blipFill>
                      <a:blip r:embed="rId3"/>
                      <a:stretch>
                        <a:fillRect/>
                      </a:stretch>
                    </p:blipFill>
                    <p:spPr>
                      <a:xfrm>
                        <a:off x="1086793" y="875795"/>
                        <a:ext cx="6205216" cy="3148012"/>
                      </a:xfrm>
                      <a:prstGeom prst="rect">
                        <a:avLst/>
                      </a:prstGeom>
                    </p:spPr>
                  </p:pic>
                </p:oleObj>
              </mc:Fallback>
            </mc:AlternateContent>
          </a:graphicData>
        </a:graphic>
      </p:graphicFrame>
    </p:spTree>
    <p:extLst>
      <p:ext uri="{BB962C8B-B14F-4D97-AF65-F5344CB8AC3E}">
        <p14:creationId xmlns:p14="http://schemas.microsoft.com/office/powerpoint/2010/main" val="2045898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5" name="Right Arrow 4"/>
          <p:cNvSpPr/>
          <p:nvPr/>
        </p:nvSpPr>
        <p:spPr>
          <a:xfrm>
            <a:off x="564756" y="32766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0833623B-C0E2-7D1B-388D-DFFC55C05881}"/>
              </a:ext>
            </a:extLst>
          </p:cNvPr>
          <p:cNvPicPr>
            <a:picLocks noChangeAspect="1"/>
          </p:cNvPicPr>
          <p:nvPr/>
        </p:nvPicPr>
        <p:blipFill>
          <a:blip r:embed="rId3"/>
          <a:stretch>
            <a:fillRect/>
          </a:stretch>
        </p:blipFill>
        <p:spPr>
          <a:xfrm>
            <a:off x="1021956" y="762000"/>
            <a:ext cx="7664844" cy="4152996"/>
          </a:xfrm>
          <a:prstGeom prst="rect">
            <a:avLst/>
          </a:prstGeom>
        </p:spPr>
      </p:pic>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5465367"/>
              </p:ext>
            </p:extLst>
          </p:nvPr>
        </p:nvGraphicFramePr>
        <p:xfrm>
          <a:off x="1017588" y="1168400"/>
          <a:ext cx="6605587" cy="4775200"/>
        </p:xfrm>
        <a:graphic>
          <a:graphicData uri="http://schemas.openxmlformats.org/presentationml/2006/ole">
            <mc:AlternateContent xmlns:mc="http://schemas.openxmlformats.org/markup-compatibility/2006">
              <mc:Choice xmlns:v="urn:schemas-microsoft-com:vml" Requires="v">
                <p:oleObj name="Equation" r:id="rId3" imgW="3416040" imgH="2489040" progId="Equation.DSMT4">
                  <p:embed/>
                </p:oleObj>
              </mc:Choice>
              <mc:Fallback>
                <p:oleObj name="Equation" r:id="rId3" imgW="3416040" imgH="2489040" progId="Equation.DSMT4">
                  <p:embed/>
                  <p:pic>
                    <p:nvPicPr>
                      <p:cNvPr id="5" name="Object 4"/>
                      <p:cNvPicPr>
                        <a:picLocks noChangeAspect="1" noChangeArrowheads="1"/>
                      </p:cNvPicPr>
                      <p:nvPr/>
                    </p:nvPicPr>
                    <p:blipFill>
                      <a:blip r:embed="rId4"/>
                      <a:srcRect/>
                      <a:stretch>
                        <a:fillRect/>
                      </a:stretch>
                    </p:blipFill>
                    <p:spPr bwMode="auto">
                      <a:xfrm>
                        <a:off x="1017588" y="1168400"/>
                        <a:ext cx="6605587"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Group 5"/>
          <p:cNvGrpSpPr/>
          <p:nvPr/>
        </p:nvGrpSpPr>
        <p:grpSpPr>
          <a:xfrm>
            <a:off x="685800" y="269875"/>
            <a:ext cx="6729413" cy="1021715"/>
            <a:chOff x="685800" y="269875"/>
            <a:chExt cx="6729413" cy="1021715"/>
          </a:xfrm>
        </p:grpSpPr>
        <p:sp>
          <p:nvSpPr>
            <p:cNvPr id="7" name="Oval 6"/>
            <p:cNvSpPr/>
            <p:nvPr/>
          </p:nvSpPr>
          <p:spPr>
            <a:xfrm>
              <a:off x="685800" y="45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81400" y="99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29044" y="594360"/>
              <a:ext cx="2969840" cy="697230"/>
            </a:xfrm>
            <a:custGeom>
              <a:avLst/>
              <a:gdLst>
                <a:gd name="connsiteX0" fmla="*/ 48196 w 2969840"/>
                <a:gd name="connsiteY0" fmla="*/ 0 h 697230"/>
                <a:gd name="connsiteX1" fmla="*/ 128206 w 2969840"/>
                <a:gd name="connsiteY1" fmla="*/ 148590 h 697230"/>
                <a:gd name="connsiteX2" fmla="*/ 1145476 w 2969840"/>
                <a:gd name="connsiteY2" fmla="*/ 354330 h 697230"/>
                <a:gd name="connsiteX3" fmla="*/ 1156906 w 2969840"/>
                <a:gd name="connsiteY3" fmla="*/ 354330 h 697230"/>
                <a:gd name="connsiteX4" fmla="*/ 2014156 w 2969840"/>
                <a:gd name="connsiteY4" fmla="*/ 491490 h 697230"/>
                <a:gd name="connsiteX5" fmla="*/ 2528506 w 2969840"/>
                <a:gd name="connsiteY5" fmla="*/ 697230 h 697230"/>
                <a:gd name="connsiteX6" fmla="*/ 2939986 w 2969840"/>
                <a:gd name="connsiteY6" fmla="*/ 491490 h 697230"/>
                <a:gd name="connsiteX7" fmla="*/ 2905696 w 2969840"/>
                <a:gd name="connsiteY7" fmla="*/ 457200 h 69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9840" h="697230">
                  <a:moveTo>
                    <a:pt x="48196" y="0"/>
                  </a:moveTo>
                  <a:cubicBezTo>
                    <a:pt x="-3239" y="44767"/>
                    <a:pt x="-54674" y="89535"/>
                    <a:pt x="128206" y="148590"/>
                  </a:cubicBezTo>
                  <a:cubicBezTo>
                    <a:pt x="311086" y="207645"/>
                    <a:pt x="974026" y="320040"/>
                    <a:pt x="1145476" y="354330"/>
                  </a:cubicBezTo>
                  <a:cubicBezTo>
                    <a:pt x="1316926" y="388620"/>
                    <a:pt x="1156906" y="354330"/>
                    <a:pt x="1156906" y="354330"/>
                  </a:cubicBezTo>
                  <a:cubicBezTo>
                    <a:pt x="1301686" y="377190"/>
                    <a:pt x="1785556" y="434340"/>
                    <a:pt x="2014156" y="491490"/>
                  </a:cubicBezTo>
                  <a:cubicBezTo>
                    <a:pt x="2242756" y="548640"/>
                    <a:pt x="2374201" y="697230"/>
                    <a:pt x="2528506" y="697230"/>
                  </a:cubicBezTo>
                  <a:cubicBezTo>
                    <a:pt x="2682811" y="697230"/>
                    <a:pt x="2877121" y="531495"/>
                    <a:pt x="2939986" y="491490"/>
                  </a:cubicBezTo>
                  <a:cubicBezTo>
                    <a:pt x="3002851" y="451485"/>
                    <a:pt x="2954273" y="454342"/>
                    <a:pt x="2905696" y="45720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327354738"/>
                </p:ext>
              </p:extLst>
            </p:nvPr>
          </p:nvGraphicFramePr>
          <p:xfrm>
            <a:off x="1600200" y="480060"/>
            <a:ext cx="368300" cy="341313"/>
          </p:xfrm>
          <a:graphic>
            <a:graphicData uri="http://schemas.openxmlformats.org/presentationml/2006/ole">
              <mc:AlternateContent xmlns:mc="http://schemas.openxmlformats.org/markup-compatibility/2006">
                <mc:Choice xmlns:v="urn:schemas-microsoft-com:vml" Requires="v">
                  <p:oleObj name="数式" r:id="rId5" imgW="190440" imgH="177480" progId="Equation.3">
                    <p:embed/>
                  </p:oleObj>
                </mc:Choice>
                <mc:Fallback>
                  <p:oleObj name="数式" r:id="rId5" imgW="190440" imgH="177480" progId="Equation.3">
                    <p:embed/>
                    <p:pic>
                      <p:nvPicPr>
                        <p:cNvPr id="10" name="Object 9"/>
                        <p:cNvPicPr>
                          <a:picLocks noChangeAspect="1" noChangeArrowheads="1"/>
                        </p:cNvPicPr>
                        <p:nvPr/>
                      </p:nvPicPr>
                      <p:blipFill>
                        <a:blip r:embed="rId6"/>
                        <a:srcRect/>
                        <a:stretch>
                          <a:fillRect/>
                        </a:stretch>
                      </p:blipFill>
                      <p:spPr bwMode="auto">
                        <a:xfrm>
                          <a:off x="1600200" y="480060"/>
                          <a:ext cx="3683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723018744"/>
                </p:ext>
              </p:extLst>
            </p:nvPr>
          </p:nvGraphicFramePr>
          <p:xfrm>
            <a:off x="4443413" y="269875"/>
            <a:ext cx="2971800" cy="925513"/>
          </p:xfrm>
          <a:graphic>
            <a:graphicData uri="http://schemas.openxmlformats.org/presentationml/2006/ole">
              <mc:AlternateContent xmlns:mc="http://schemas.openxmlformats.org/markup-compatibility/2006">
                <mc:Choice xmlns:v="urn:schemas-microsoft-com:vml" Requires="v">
                  <p:oleObj name="Equation" r:id="rId7" imgW="1536480" imgH="482400" progId="Equation.DSMT4">
                    <p:embed/>
                  </p:oleObj>
                </mc:Choice>
                <mc:Fallback>
                  <p:oleObj name="Equation" r:id="rId7" imgW="1536480" imgH="482400" progId="Equation.DSMT4">
                    <p:embed/>
                    <p:pic>
                      <p:nvPicPr>
                        <p:cNvPr id="11" name="Object 10"/>
                        <p:cNvPicPr>
                          <a:picLocks noChangeAspect="1" noChangeArrowheads="1"/>
                        </p:cNvPicPr>
                        <p:nvPr/>
                      </p:nvPicPr>
                      <p:blipFill>
                        <a:blip r:embed="rId8"/>
                        <a:srcRect/>
                        <a:stretch>
                          <a:fillRect/>
                        </a:stretch>
                      </p:blipFill>
                      <p:spPr bwMode="auto">
                        <a:xfrm>
                          <a:off x="4443413" y="269875"/>
                          <a:ext cx="29718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2" name="Object 11"/>
          <p:cNvGraphicFramePr>
            <a:graphicFrameLocks noChangeAspect="1"/>
          </p:cNvGraphicFramePr>
          <p:nvPr>
            <p:extLst>
              <p:ext uri="{D42A27DB-BD31-4B8C-83A1-F6EECF244321}">
                <p14:modId xmlns:p14="http://schemas.microsoft.com/office/powerpoint/2010/main" val="374132575"/>
              </p:ext>
            </p:extLst>
          </p:nvPr>
        </p:nvGraphicFramePr>
        <p:xfrm>
          <a:off x="6828138" y="730880"/>
          <a:ext cx="1083581" cy="1501805"/>
        </p:xfrm>
        <a:graphic>
          <a:graphicData uri="http://schemas.openxmlformats.org/presentationml/2006/ole">
            <mc:AlternateContent xmlns:mc="http://schemas.openxmlformats.org/markup-compatibility/2006">
              <mc:Choice xmlns:v="urn:schemas-microsoft-com:vml" Requires="v">
                <p:oleObj name="Equation" r:id="rId9" imgW="723600" imgH="1002960" progId="Equation.DSMT4">
                  <p:embed/>
                </p:oleObj>
              </mc:Choice>
              <mc:Fallback>
                <p:oleObj name="Equation" r:id="rId9" imgW="723600" imgH="1002960" progId="Equation.DSMT4">
                  <p:embed/>
                  <p:pic>
                    <p:nvPicPr>
                      <p:cNvPr id="12" name="Object 11"/>
                      <p:cNvPicPr/>
                      <p:nvPr/>
                    </p:nvPicPr>
                    <p:blipFill>
                      <a:blip r:embed="rId10"/>
                      <a:stretch>
                        <a:fillRect/>
                      </a:stretch>
                    </p:blipFill>
                    <p:spPr>
                      <a:xfrm>
                        <a:off x="6828138" y="730880"/>
                        <a:ext cx="1083581" cy="1501805"/>
                      </a:xfrm>
                      <a:prstGeom prst="rect">
                        <a:avLst/>
                      </a:prstGeom>
                    </p:spPr>
                  </p:pic>
                </p:oleObj>
              </mc:Fallback>
            </mc:AlternateContent>
          </a:graphicData>
        </a:graphic>
      </p:graphicFrame>
    </p:spTree>
    <p:extLst>
      <p:ext uri="{BB962C8B-B14F-4D97-AF65-F5344CB8AC3E}">
        <p14:creationId xmlns:p14="http://schemas.microsoft.com/office/powerpoint/2010/main" val="4050775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70F60-42D5-4F36-949A-8FAB96881AD4}"/>
              </a:ext>
            </a:extLst>
          </p:cNvPr>
          <p:cNvSpPr>
            <a:spLocks noGrp="1"/>
          </p:cNvSpPr>
          <p:nvPr>
            <p:ph type="dt" sz="half" idx="10"/>
          </p:nvPr>
        </p:nvSpPr>
        <p:spPr/>
        <p:txBody>
          <a:bodyPr/>
          <a:lstStyle/>
          <a:p>
            <a:r>
              <a:rPr lang="en-US"/>
              <a:t>9/2/2024</a:t>
            </a:r>
            <a:endParaRPr lang="en-US" dirty="0"/>
          </a:p>
        </p:txBody>
      </p:sp>
      <p:sp>
        <p:nvSpPr>
          <p:cNvPr id="3" name="Footer Placeholder 2">
            <a:extLst>
              <a:ext uri="{FF2B5EF4-FFF2-40B4-BE49-F238E27FC236}">
                <a16:creationId xmlns:a16="http://schemas.microsoft.com/office/drawing/2014/main" id="{ADED0A30-609A-49BF-B9CF-18456CA0816C}"/>
              </a:ext>
            </a:extLst>
          </p:cNvPr>
          <p:cNvSpPr>
            <a:spLocks noGrp="1"/>
          </p:cNvSpPr>
          <p:nvPr>
            <p:ph type="ftr" sz="quarter" idx="11"/>
          </p:nvPr>
        </p:nvSpPr>
        <p:spPr/>
        <p:txBody>
          <a:bodyPr/>
          <a:lstStyle/>
          <a:p>
            <a:r>
              <a:rPr lang="en-US"/>
              <a:t>PHY 711  Fall 2024-- Lecture 4</a:t>
            </a:r>
            <a:endParaRPr lang="en-US" dirty="0"/>
          </a:p>
        </p:txBody>
      </p:sp>
      <p:sp>
        <p:nvSpPr>
          <p:cNvPr id="4" name="Slide Number Placeholder 3">
            <a:extLst>
              <a:ext uri="{FF2B5EF4-FFF2-40B4-BE49-F238E27FC236}">
                <a16:creationId xmlns:a16="http://schemas.microsoft.com/office/drawing/2014/main" id="{45BCBF5E-6B5D-4FCD-BC9A-8770FAE5DE86}"/>
              </a:ext>
            </a:extLst>
          </p:cNvPr>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a:extLst>
              <a:ext uri="{FF2B5EF4-FFF2-40B4-BE49-F238E27FC236}">
                <a16:creationId xmlns:a16="http://schemas.microsoft.com/office/drawing/2014/main" id="{25A4EDC5-D4E0-4472-90B8-5392CB4642F7}"/>
              </a:ext>
            </a:extLst>
          </p:cNvPr>
          <p:cNvSpPr txBox="1"/>
          <p:nvPr/>
        </p:nvSpPr>
        <p:spPr>
          <a:xfrm>
            <a:off x="838200" y="381000"/>
            <a:ext cx="7315200" cy="461665"/>
          </a:xfrm>
          <a:prstGeom prst="rect">
            <a:avLst/>
          </a:prstGeom>
          <a:noFill/>
        </p:spPr>
        <p:txBody>
          <a:bodyPr wrap="square" rtlCol="0">
            <a:spAutoFit/>
          </a:bodyPr>
          <a:lstStyle/>
          <a:p>
            <a:r>
              <a:rPr lang="en-US" sz="2400" dirty="0">
                <a:latin typeface="+mj-lt"/>
              </a:rPr>
              <a:t>Some details</a:t>
            </a:r>
          </a:p>
        </p:txBody>
      </p:sp>
      <p:graphicFrame>
        <p:nvGraphicFramePr>
          <p:cNvPr id="6" name="Object 5">
            <a:extLst>
              <a:ext uri="{FF2B5EF4-FFF2-40B4-BE49-F238E27FC236}">
                <a16:creationId xmlns:a16="http://schemas.microsoft.com/office/drawing/2014/main" id="{28E33494-5EDD-4EE9-806C-6051195B2AAA}"/>
              </a:ext>
            </a:extLst>
          </p:cNvPr>
          <p:cNvGraphicFramePr>
            <a:graphicFrameLocks noChangeAspect="1"/>
          </p:cNvGraphicFramePr>
          <p:nvPr>
            <p:extLst>
              <p:ext uri="{D42A27DB-BD31-4B8C-83A1-F6EECF244321}">
                <p14:modId xmlns:p14="http://schemas.microsoft.com/office/powerpoint/2010/main" val="3899620950"/>
              </p:ext>
            </p:extLst>
          </p:nvPr>
        </p:nvGraphicFramePr>
        <p:xfrm>
          <a:off x="1122946" y="1185565"/>
          <a:ext cx="6136105" cy="1143000"/>
        </p:xfrm>
        <a:graphic>
          <a:graphicData uri="http://schemas.openxmlformats.org/presentationml/2006/ole">
            <mc:AlternateContent xmlns:mc="http://schemas.openxmlformats.org/markup-compatibility/2006">
              <mc:Choice xmlns:v="urn:schemas-microsoft-com:vml" Requires="v">
                <p:oleObj name="Equation" r:id="rId2" imgW="2590560" imgH="482400" progId="Equation.DSMT4">
                  <p:embed/>
                </p:oleObj>
              </mc:Choice>
              <mc:Fallback>
                <p:oleObj name="Equation" r:id="rId2" imgW="2590560" imgH="482400" progId="Equation.DSMT4">
                  <p:embed/>
                  <p:pic>
                    <p:nvPicPr>
                      <p:cNvPr id="6" name="Object 5">
                        <a:extLst>
                          <a:ext uri="{FF2B5EF4-FFF2-40B4-BE49-F238E27FC236}">
                            <a16:creationId xmlns:a16="http://schemas.microsoft.com/office/drawing/2014/main" id="{28E33494-5EDD-4EE9-806C-6051195B2AAA}"/>
                          </a:ext>
                        </a:extLst>
                      </p:cNvPr>
                      <p:cNvPicPr/>
                      <p:nvPr/>
                    </p:nvPicPr>
                    <p:blipFill>
                      <a:blip r:embed="rId3"/>
                      <a:stretch>
                        <a:fillRect/>
                      </a:stretch>
                    </p:blipFill>
                    <p:spPr>
                      <a:xfrm>
                        <a:off x="1122946" y="1185565"/>
                        <a:ext cx="6136105" cy="11430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9FC70615-641C-4F85-A66F-7EFBF06283CD}"/>
              </a:ext>
            </a:extLst>
          </p:cNvPr>
          <p:cNvSpPr txBox="1"/>
          <p:nvPr/>
        </p:nvSpPr>
        <p:spPr>
          <a:xfrm>
            <a:off x="321365" y="2266950"/>
            <a:ext cx="7848600" cy="1569660"/>
          </a:xfrm>
          <a:prstGeom prst="rect">
            <a:avLst/>
          </a:prstGeom>
          <a:noFill/>
        </p:spPr>
        <p:txBody>
          <a:bodyPr wrap="square" rtlCol="0">
            <a:spAutoFit/>
          </a:bodyPr>
          <a:lstStyle/>
          <a:p>
            <a:r>
              <a:rPr lang="en-US" sz="2400" dirty="0">
                <a:latin typeface="+mj-lt"/>
              </a:rPr>
              <a:t>You may be still wondering why we need to introduce “generalized”  coordinates when cartesian coordinates are an example.     What the generalized coordinates allow us to show is that </a:t>
            </a:r>
          </a:p>
        </p:txBody>
      </p:sp>
      <p:graphicFrame>
        <p:nvGraphicFramePr>
          <p:cNvPr id="8" name="Object 7">
            <a:extLst>
              <a:ext uri="{FF2B5EF4-FFF2-40B4-BE49-F238E27FC236}">
                <a16:creationId xmlns:a16="http://schemas.microsoft.com/office/drawing/2014/main" id="{55AA34CE-3AFD-4078-86DB-F999109E2E07}"/>
              </a:ext>
            </a:extLst>
          </p:cNvPr>
          <p:cNvGraphicFramePr>
            <a:graphicFrameLocks noChangeAspect="1"/>
          </p:cNvGraphicFramePr>
          <p:nvPr>
            <p:extLst>
              <p:ext uri="{D42A27DB-BD31-4B8C-83A1-F6EECF244321}">
                <p14:modId xmlns:p14="http://schemas.microsoft.com/office/powerpoint/2010/main" val="105607891"/>
              </p:ext>
            </p:extLst>
          </p:nvPr>
        </p:nvGraphicFramePr>
        <p:xfrm>
          <a:off x="533400" y="3931363"/>
          <a:ext cx="4640263" cy="1973263"/>
        </p:xfrm>
        <a:graphic>
          <a:graphicData uri="http://schemas.openxmlformats.org/presentationml/2006/ole">
            <mc:AlternateContent xmlns:mc="http://schemas.openxmlformats.org/markup-compatibility/2006">
              <mc:Choice xmlns:v="urn:schemas-microsoft-com:vml" Requires="v">
                <p:oleObj name="Equation" r:id="rId4" imgW="2400120" imgH="1028520" progId="Equation.DSMT4">
                  <p:embed/>
                </p:oleObj>
              </mc:Choice>
              <mc:Fallback>
                <p:oleObj name="Equation" r:id="rId4" imgW="2400120" imgH="1028520" progId="Equation.DSMT4">
                  <p:embed/>
                  <p:pic>
                    <p:nvPicPr>
                      <p:cNvPr id="8" name="Object 7">
                        <a:extLst>
                          <a:ext uri="{FF2B5EF4-FFF2-40B4-BE49-F238E27FC236}">
                            <a16:creationId xmlns:a16="http://schemas.microsoft.com/office/drawing/2014/main" id="{55AA34CE-3AFD-4078-86DB-F999109E2E07}"/>
                          </a:ext>
                        </a:extLst>
                      </p:cNvPr>
                      <p:cNvPicPr>
                        <a:picLocks noChangeAspect="1" noChangeArrowheads="1"/>
                      </p:cNvPicPr>
                      <p:nvPr/>
                    </p:nvPicPr>
                    <p:blipFill>
                      <a:blip r:embed="rId5"/>
                      <a:srcRect/>
                      <a:stretch>
                        <a:fillRect/>
                      </a:stretch>
                    </p:blipFill>
                    <p:spPr bwMode="auto">
                      <a:xfrm>
                        <a:off x="533400" y="3931363"/>
                        <a:ext cx="4640263"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6109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84664358"/>
              </p:ext>
            </p:extLst>
          </p:nvPr>
        </p:nvGraphicFramePr>
        <p:xfrm>
          <a:off x="1066800" y="1981200"/>
          <a:ext cx="6400800" cy="3803976"/>
        </p:xfrm>
        <a:graphic>
          <a:graphicData uri="http://schemas.openxmlformats.org/presentationml/2006/ole">
            <mc:AlternateContent xmlns:mc="http://schemas.openxmlformats.org/markup-compatibility/2006">
              <mc:Choice xmlns:v="urn:schemas-microsoft-com:vml" Requires="v">
                <p:oleObj name="Equation" r:id="rId3" imgW="5067000" imgH="3035160" progId="Equation.DSMT4">
                  <p:embed/>
                </p:oleObj>
              </mc:Choice>
              <mc:Fallback>
                <p:oleObj name="Equation" r:id="rId3" imgW="5067000" imgH="3035160" progId="Equation.DSMT4">
                  <p:embed/>
                  <p:pic>
                    <p:nvPicPr>
                      <p:cNvPr id="5" name="Object 4"/>
                      <p:cNvPicPr>
                        <a:picLocks noChangeAspect="1" noChangeArrowheads="1"/>
                      </p:cNvPicPr>
                      <p:nvPr/>
                    </p:nvPicPr>
                    <p:blipFill>
                      <a:blip r:embed="rId4"/>
                      <a:srcRect/>
                      <a:stretch>
                        <a:fillRect/>
                      </a:stretch>
                    </p:blipFill>
                    <p:spPr bwMode="auto">
                      <a:xfrm>
                        <a:off x="1066800" y="1981200"/>
                        <a:ext cx="6400800" cy="3803976"/>
                      </a:xfrm>
                      <a:prstGeom prst="rect">
                        <a:avLst/>
                      </a:prstGeom>
                      <a:noFill/>
                      <a:ln>
                        <a:noFill/>
                      </a:ln>
                    </p:spPr>
                  </p:pic>
                </p:oleObj>
              </mc:Fallback>
            </mc:AlternateContent>
          </a:graphicData>
        </a:graphic>
      </p:graphicFrame>
      <p:grpSp>
        <p:nvGrpSpPr>
          <p:cNvPr id="6" name="Group 5"/>
          <p:cNvGrpSpPr/>
          <p:nvPr/>
        </p:nvGrpSpPr>
        <p:grpSpPr>
          <a:xfrm>
            <a:off x="685800" y="457200"/>
            <a:ext cx="3048000" cy="834390"/>
            <a:chOff x="685800" y="457200"/>
            <a:chExt cx="3048000" cy="834390"/>
          </a:xfrm>
        </p:grpSpPr>
        <p:sp>
          <p:nvSpPr>
            <p:cNvPr id="7" name="Oval 6"/>
            <p:cNvSpPr/>
            <p:nvPr/>
          </p:nvSpPr>
          <p:spPr>
            <a:xfrm>
              <a:off x="685800" y="45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81400" y="99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29044" y="594360"/>
              <a:ext cx="2969840" cy="697230"/>
            </a:xfrm>
            <a:custGeom>
              <a:avLst/>
              <a:gdLst>
                <a:gd name="connsiteX0" fmla="*/ 48196 w 2969840"/>
                <a:gd name="connsiteY0" fmla="*/ 0 h 697230"/>
                <a:gd name="connsiteX1" fmla="*/ 128206 w 2969840"/>
                <a:gd name="connsiteY1" fmla="*/ 148590 h 697230"/>
                <a:gd name="connsiteX2" fmla="*/ 1145476 w 2969840"/>
                <a:gd name="connsiteY2" fmla="*/ 354330 h 697230"/>
                <a:gd name="connsiteX3" fmla="*/ 1156906 w 2969840"/>
                <a:gd name="connsiteY3" fmla="*/ 354330 h 697230"/>
                <a:gd name="connsiteX4" fmla="*/ 2014156 w 2969840"/>
                <a:gd name="connsiteY4" fmla="*/ 491490 h 697230"/>
                <a:gd name="connsiteX5" fmla="*/ 2528506 w 2969840"/>
                <a:gd name="connsiteY5" fmla="*/ 697230 h 697230"/>
                <a:gd name="connsiteX6" fmla="*/ 2939986 w 2969840"/>
                <a:gd name="connsiteY6" fmla="*/ 491490 h 697230"/>
                <a:gd name="connsiteX7" fmla="*/ 2905696 w 2969840"/>
                <a:gd name="connsiteY7" fmla="*/ 457200 h 69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9840" h="697230">
                  <a:moveTo>
                    <a:pt x="48196" y="0"/>
                  </a:moveTo>
                  <a:cubicBezTo>
                    <a:pt x="-3239" y="44767"/>
                    <a:pt x="-54674" y="89535"/>
                    <a:pt x="128206" y="148590"/>
                  </a:cubicBezTo>
                  <a:cubicBezTo>
                    <a:pt x="311086" y="207645"/>
                    <a:pt x="974026" y="320040"/>
                    <a:pt x="1145476" y="354330"/>
                  </a:cubicBezTo>
                  <a:cubicBezTo>
                    <a:pt x="1316926" y="388620"/>
                    <a:pt x="1156906" y="354330"/>
                    <a:pt x="1156906" y="354330"/>
                  </a:cubicBezTo>
                  <a:cubicBezTo>
                    <a:pt x="1301686" y="377190"/>
                    <a:pt x="1785556" y="434340"/>
                    <a:pt x="2014156" y="491490"/>
                  </a:cubicBezTo>
                  <a:cubicBezTo>
                    <a:pt x="2242756" y="548640"/>
                    <a:pt x="2374201" y="697230"/>
                    <a:pt x="2528506" y="697230"/>
                  </a:cubicBezTo>
                  <a:cubicBezTo>
                    <a:pt x="2682811" y="697230"/>
                    <a:pt x="2877121" y="531495"/>
                    <a:pt x="2939986" y="491490"/>
                  </a:cubicBezTo>
                  <a:cubicBezTo>
                    <a:pt x="3002851" y="451485"/>
                    <a:pt x="2954273" y="454342"/>
                    <a:pt x="2905696" y="45720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327354738"/>
                </p:ext>
              </p:extLst>
            </p:nvPr>
          </p:nvGraphicFramePr>
          <p:xfrm>
            <a:off x="1600200" y="480060"/>
            <a:ext cx="368300" cy="341313"/>
          </p:xfrm>
          <a:graphic>
            <a:graphicData uri="http://schemas.openxmlformats.org/presentationml/2006/ole">
              <mc:AlternateContent xmlns:mc="http://schemas.openxmlformats.org/markup-compatibility/2006">
                <mc:Choice xmlns:v="urn:schemas-microsoft-com:vml" Requires="v">
                  <p:oleObj name="数式" r:id="rId5" imgW="190440" imgH="177480" progId="Equation.3">
                    <p:embed/>
                  </p:oleObj>
                </mc:Choice>
                <mc:Fallback>
                  <p:oleObj name="数式" r:id="rId5" imgW="190440" imgH="177480" progId="Equation.3">
                    <p:embed/>
                    <p:pic>
                      <p:nvPicPr>
                        <p:cNvPr id="10" name="Object 9"/>
                        <p:cNvPicPr>
                          <a:picLocks noChangeAspect="1" noChangeArrowheads="1"/>
                        </p:cNvPicPr>
                        <p:nvPr/>
                      </p:nvPicPr>
                      <p:blipFill>
                        <a:blip r:embed="rId6"/>
                        <a:srcRect/>
                        <a:stretch>
                          <a:fillRect/>
                        </a:stretch>
                      </p:blipFill>
                      <p:spPr bwMode="auto">
                        <a:xfrm>
                          <a:off x="1600200" y="480060"/>
                          <a:ext cx="3683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3" name="Down Arrow 12"/>
          <p:cNvSpPr/>
          <p:nvPr/>
        </p:nvSpPr>
        <p:spPr>
          <a:xfrm>
            <a:off x="2362200" y="4495800"/>
            <a:ext cx="609600" cy="685800"/>
          </a:xfrm>
          <a:prstGeom prst="down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20208337">
            <a:off x="3962400" y="4495800"/>
            <a:ext cx="609600" cy="685800"/>
          </a:xfrm>
          <a:prstGeom prst="down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065776216"/>
              </p:ext>
            </p:extLst>
          </p:nvPr>
        </p:nvGraphicFramePr>
        <p:xfrm>
          <a:off x="4602926" y="762000"/>
          <a:ext cx="3068712" cy="695255"/>
        </p:xfrm>
        <a:graphic>
          <a:graphicData uri="http://schemas.openxmlformats.org/presentationml/2006/ole">
            <mc:AlternateContent xmlns:mc="http://schemas.openxmlformats.org/markup-compatibility/2006">
              <mc:Choice xmlns:v="urn:schemas-microsoft-com:vml" Requires="v">
                <p:oleObj name="Equation" r:id="rId7" imgW="1625400" imgH="368280" progId="Equation.DSMT4">
                  <p:embed/>
                </p:oleObj>
              </mc:Choice>
              <mc:Fallback>
                <p:oleObj name="Equation" r:id="rId7" imgW="1625400" imgH="368280" progId="Equation.DSMT4">
                  <p:embed/>
                  <p:pic>
                    <p:nvPicPr>
                      <p:cNvPr id="11" name="Object 10"/>
                      <p:cNvPicPr/>
                      <p:nvPr/>
                    </p:nvPicPr>
                    <p:blipFill>
                      <a:blip r:embed="rId8"/>
                      <a:stretch>
                        <a:fillRect/>
                      </a:stretch>
                    </p:blipFill>
                    <p:spPr>
                      <a:xfrm>
                        <a:off x="4602926" y="762000"/>
                        <a:ext cx="3068712" cy="695255"/>
                      </a:xfrm>
                      <a:prstGeom prst="rect">
                        <a:avLst/>
                      </a:prstGeom>
                    </p:spPr>
                  </p:pic>
                </p:oleObj>
              </mc:Fallback>
            </mc:AlternateContent>
          </a:graphicData>
        </a:graphic>
      </p:graphicFrame>
    </p:spTree>
    <p:extLst>
      <p:ext uri="{BB962C8B-B14F-4D97-AF65-F5344CB8AC3E}">
        <p14:creationId xmlns:p14="http://schemas.microsoft.com/office/powerpoint/2010/main" val="2317286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176211722"/>
              </p:ext>
            </p:extLst>
          </p:nvPr>
        </p:nvGraphicFramePr>
        <p:xfrm>
          <a:off x="533400" y="1291590"/>
          <a:ext cx="5500687" cy="2679700"/>
        </p:xfrm>
        <a:graphic>
          <a:graphicData uri="http://schemas.openxmlformats.org/presentationml/2006/ole">
            <mc:AlternateContent xmlns:mc="http://schemas.openxmlformats.org/markup-compatibility/2006">
              <mc:Choice xmlns:v="urn:schemas-microsoft-com:vml" Requires="v">
                <p:oleObj name="数式" r:id="rId3" imgW="2844720" imgH="1396800" progId="Equation.3">
                  <p:embed/>
                </p:oleObj>
              </mc:Choice>
              <mc:Fallback>
                <p:oleObj name="数式" r:id="rId3" imgW="2844720" imgH="1396800" progId="Equation.3">
                  <p:embed/>
                  <p:pic>
                    <p:nvPicPr>
                      <p:cNvPr id="5" name="Object 4"/>
                      <p:cNvPicPr>
                        <a:picLocks noChangeAspect="1" noChangeArrowheads="1"/>
                      </p:cNvPicPr>
                      <p:nvPr/>
                    </p:nvPicPr>
                    <p:blipFill>
                      <a:blip r:embed="rId4"/>
                      <a:srcRect/>
                      <a:stretch>
                        <a:fillRect/>
                      </a:stretch>
                    </p:blipFill>
                    <p:spPr bwMode="auto">
                      <a:xfrm>
                        <a:off x="533400" y="1291590"/>
                        <a:ext cx="5500687"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Group 5"/>
          <p:cNvGrpSpPr/>
          <p:nvPr/>
        </p:nvGrpSpPr>
        <p:grpSpPr>
          <a:xfrm>
            <a:off x="685800" y="269875"/>
            <a:ext cx="6729413" cy="1021715"/>
            <a:chOff x="685800" y="269875"/>
            <a:chExt cx="6729413" cy="1021715"/>
          </a:xfrm>
        </p:grpSpPr>
        <p:sp>
          <p:nvSpPr>
            <p:cNvPr id="7" name="Oval 6"/>
            <p:cNvSpPr/>
            <p:nvPr/>
          </p:nvSpPr>
          <p:spPr>
            <a:xfrm>
              <a:off x="685800" y="45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81400" y="99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29044" y="594360"/>
              <a:ext cx="2969840" cy="697230"/>
            </a:xfrm>
            <a:custGeom>
              <a:avLst/>
              <a:gdLst>
                <a:gd name="connsiteX0" fmla="*/ 48196 w 2969840"/>
                <a:gd name="connsiteY0" fmla="*/ 0 h 697230"/>
                <a:gd name="connsiteX1" fmla="*/ 128206 w 2969840"/>
                <a:gd name="connsiteY1" fmla="*/ 148590 h 697230"/>
                <a:gd name="connsiteX2" fmla="*/ 1145476 w 2969840"/>
                <a:gd name="connsiteY2" fmla="*/ 354330 h 697230"/>
                <a:gd name="connsiteX3" fmla="*/ 1156906 w 2969840"/>
                <a:gd name="connsiteY3" fmla="*/ 354330 h 697230"/>
                <a:gd name="connsiteX4" fmla="*/ 2014156 w 2969840"/>
                <a:gd name="connsiteY4" fmla="*/ 491490 h 697230"/>
                <a:gd name="connsiteX5" fmla="*/ 2528506 w 2969840"/>
                <a:gd name="connsiteY5" fmla="*/ 697230 h 697230"/>
                <a:gd name="connsiteX6" fmla="*/ 2939986 w 2969840"/>
                <a:gd name="connsiteY6" fmla="*/ 491490 h 697230"/>
                <a:gd name="connsiteX7" fmla="*/ 2905696 w 2969840"/>
                <a:gd name="connsiteY7" fmla="*/ 457200 h 69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9840" h="697230">
                  <a:moveTo>
                    <a:pt x="48196" y="0"/>
                  </a:moveTo>
                  <a:cubicBezTo>
                    <a:pt x="-3239" y="44767"/>
                    <a:pt x="-54674" y="89535"/>
                    <a:pt x="128206" y="148590"/>
                  </a:cubicBezTo>
                  <a:cubicBezTo>
                    <a:pt x="311086" y="207645"/>
                    <a:pt x="974026" y="320040"/>
                    <a:pt x="1145476" y="354330"/>
                  </a:cubicBezTo>
                  <a:cubicBezTo>
                    <a:pt x="1316926" y="388620"/>
                    <a:pt x="1156906" y="354330"/>
                    <a:pt x="1156906" y="354330"/>
                  </a:cubicBezTo>
                  <a:cubicBezTo>
                    <a:pt x="1301686" y="377190"/>
                    <a:pt x="1785556" y="434340"/>
                    <a:pt x="2014156" y="491490"/>
                  </a:cubicBezTo>
                  <a:cubicBezTo>
                    <a:pt x="2242756" y="548640"/>
                    <a:pt x="2374201" y="697230"/>
                    <a:pt x="2528506" y="697230"/>
                  </a:cubicBezTo>
                  <a:cubicBezTo>
                    <a:pt x="2682811" y="697230"/>
                    <a:pt x="2877121" y="531495"/>
                    <a:pt x="2939986" y="491490"/>
                  </a:cubicBezTo>
                  <a:cubicBezTo>
                    <a:pt x="3002851" y="451485"/>
                    <a:pt x="2954273" y="454342"/>
                    <a:pt x="2905696" y="45720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658505015"/>
                </p:ext>
              </p:extLst>
            </p:nvPr>
          </p:nvGraphicFramePr>
          <p:xfrm>
            <a:off x="1600200" y="480060"/>
            <a:ext cx="368300" cy="341313"/>
          </p:xfrm>
          <a:graphic>
            <a:graphicData uri="http://schemas.openxmlformats.org/presentationml/2006/ole">
              <mc:AlternateContent xmlns:mc="http://schemas.openxmlformats.org/markup-compatibility/2006">
                <mc:Choice xmlns:v="urn:schemas-microsoft-com:vml" Requires="v">
                  <p:oleObj name="数式" r:id="rId5" imgW="190440" imgH="177480" progId="Equation.3">
                    <p:embed/>
                  </p:oleObj>
                </mc:Choice>
                <mc:Fallback>
                  <p:oleObj name="数式" r:id="rId5" imgW="190440" imgH="177480" progId="Equation.3">
                    <p:embed/>
                    <p:pic>
                      <p:nvPicPr>
                        <p:cNvPr id="10" name="Object 9"/>
                        <p:cNvPicPr>
                          <a:picLocks noChangeAspect="1" noChangeArrowheads="1"/>
                        </p:cNvPicPr>
                        <p:nvPr/>
                      </p:nvPicPr>
                      <p:blipFill>
                        <a:blip r:embed="rId6"/>
                        <a:srcRect/>
                        <a:stretch>
                          <a:fillRect/>
                        </a:stretch>
                      </p:blipFill>
                      <p:spPr bwMode="auto">
                        <a:xfrm>
                          <a:off x="1600200" y="480060"/>
                          <a:ext cx="3683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620657334"/>
                </p:ext>
              </p:extLst>
            </p:nvPr>
          </p:nvGraphicFramePr>
          <p:xfrm>
            <a:off x="4443413" y="269875"/>
            <a:ext cx="2971800" cy="925513"/>
          </p:xfrm>
          <a:graphic>
            <a:graphicData uri="http://schemas.openxmlformats.org/presentationml/2006/ole">
              <mc:AlternateContent xmlns:mc="http://schemas.openxmlformats.org/markup-compatibility/2006">
                <mc:Choice xmlns:v="urn:schemas-microsoft-com:vml" Requires="v">
                  <p:oleObj name="Equation" r:id="rId7" imgW="1536480" imgH="482400" progId="Equation.DSMT4">
                    <p:embed/>
                  </p:oleObj>
                </mc:Choice>
                <mc:Fallback>
                  <p:oleObj name="Equation" r:id="rId7" imgW="1536480" imgH="482400" progId="Equation.DSMT4">
                    <p:embed/>
                    <p:pic>
                      <p:nvPicPr>
                        <p:cNvPr id="11" name="Object 10"/>
                        <p:cNvPicPr>
                          <a:picLocks noChangeAspect="1" noChangeArrowheads="1"/>
                        </p:cNvPicPr>
                        <p:nvPr/>
                      </p:nvPicPr>
                      <p:blipFill>
                        <a:blip r:embed="rId8"/>
                        <a:srcRect/>
                        <a:stretch>
                          <a:fillRect/>
                        </a:stretch>
                      </p:blipFill>
                      <p:spPr bwMode="auto">
                        <a:xfrm>
                          <a:off x="4443413" y="269875"/>
                          <a:ext cx="29718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2" name="Object 11"/>
          <p:cNvGraphicFramePr>
            <a:graphicFrameLocks noChangeAspect="1"/>
          </p:cNvGraphicFramePr>
          <p:nvPr>
            <p:extLst>
              <p:ext uri="{D42A27DB-BD31-4B8C-83A1-F6EECF244321}">
                <p14:modId xmlns:p14="http://schemas.microsoft.com/office/powerpoint/2010/main" val="3029021318"/>
              </p:ext>
            </p:extLst>
          </p:nvPr>
        </p:nvGraphicFramePr>
        <p:xfrm>
          <a:off x="393292" y="3759765"/>
          <a:ext cx="8052615" cy="2629218"/>
        </p:xfrm>
        <a:graphic>
          <a:graphicData uri="http://schemas.openxmlformats.org/presentationml/2006/ole">
            <mc:AlternateContent xmlns:mc="http://schemas.openxmlformats.org/markup-compatibility/2006">
              <mc:Choice xmlns:v="urn:schemas-microsoft-com:vml" Requires="v">
                <p:oleObj name="Equation" r:id="rId9" imgW="5206680" imgH="1714320" progId="Equation.DSMT4">
                  <p:embed/>
                </p:oleObj>
              </mc:Choice>
              <mc:Fallback>
                <p:oleObj name="Equation" r:id="rId9" imgW="5206680" imgH="1714320" progId="Equation.DSMT4">
                  <p:embed/>
                  <p:pic>
                    <p:nvPicPr>
                      <p:cNvPr id="12" name="Object 11"/>
                      <p:cNvPicPr>
                        <a:picLocks noChangeAspect="1" noChangeArrowheads="1"/>
                      </p:cNvPicPr>
                      <p:nvPr/>
                    </p:nvPicPr>
                    <p:blipFill>
                      <a:blip r:embed="rId10"/>
                      <a:srcRect/>
                      <a:stretch>
                        <a:fillRect/>
                      </a:stretch>
                    </p:blipFill>
                    <p:spPr bwMode="auto">
                      <a:xfrm>
                        <a:off x="393292" y="3759765"/>
                        <a:ext cx="8052615" cy="262921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620577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111410-C906-C87B-F2F6-C6E0DE178961}"/>
              </a:ext>
            </a:extLst>
          </p:cNvPr>
          <p:cNvSpPr>
            <a:spLocks noGrp="1"/>
          </p:cNvSpPr>
          <p:nvPr>
            <p:ph type="dt" sz="half" idx="10"/>
          </p:nvPr>
        </p:nvSpPr>
        <p:spPr/>
        <p:txBody>
          <a:bodyPr/>
          <a:lstStyle/>
          <a:p>
            <a:r>
              <a:rPr lang="en-US"/>
              <a:t>9/2/2024</a:t>
            </a:r>
            <a:endParaRPr lang="en-US" dirty="0"/>
          </a:p>
        </p:txBody>
      </p:sp>
      <p:sp>
        <p:nvSpPr>
          <p:cNvPr id="3" name="Footer Placeholder 2">
            <a:extLst>
              <a:ext uri="{FF2B5EF4-FFF2-40B4-BE49-F238E27FC236}">
                <a16:creationId xmlns:a16="http://schemas.microsoft.com/office/drawing/2014/main" id="{7EDF925F-3BEA-B5CB-EE5A-0D844775EF52}"/>
              </a:ext>
            </a:extLst>
          </p:cNvPr>
          <p:cNvSpPr>
            <a:spLocks noGrp="1"/>
          </p:cNvSpPr>
          <p:nvPr>
            <p:ph type="ftr" sz="quarter" idx="11"/>
          </p:nvPr>
        </p:nvSpPr>
        <p:spPr/>
        <p:txBody>
          <a:bodyPr/>
          <a:lstStyle/>
          <a:p>
            <a:r>
              <a:rPr lang="en-US"/>
              <a:t>PHY 711  Fall 2024-- Lecture 4</a:t>
            </a:r>
            <a:endParaRPr lang="en-US" dirty="0"/>
          </a:p>
        </p:txBody>
      </p:sp>
      <p:sp>
        <p:nvSpPr>
          <p:cNvPr id="4" name="Slide Number Placeholder 3">
            <a:extLst>
              <a:ext uri="{FF2B5EF4-FFF2-40B4-BE49-F238E27FC236}">
                <a16:creationId xmlns:a16="http://schemas.microsoft.com/office/drawing/2014/main" id="{1B65F5FF-B6A3-62EB-51B8-87397E823E9E}"/>
              </a:ext>
            </a:extLst>
          </p:cNvPr>
          <p:cNvSpPr>
            <a:spLocks noGrp="1"/>
          </p:cNvSpPr>
          <p:nvPr>
            <p:ph type="sldNum" sz="quarter" idx="12"/>
          </p:nvPr>
        </p:nvSpPr>
        <p:spPr/>
        <p:txBody>
          <a:bodyPr/>
          <a:lstStyle/>
          <a:p>
            <a:fld id="{CE368B07-CEBF-4C80-90AF-53B34FA04CF3}" type="slidenum">
              <a:rPr lang="en-US" smtClean="0"/>
              <a:t>24</a:t>
            </a:fld>
            <a:endParaRPr lang="en-US" dirty="0"/>
          </a:p>
        </p:txBody>
      </p:sp>
      <p:graphicFrame>
        <p:nvGraphicFramePr>
          <p:cNvPr id="5" name="Object 4">
            <a:extLst>
              <a:ext uri="{FF2B5EF4-FFF2-40B4-BE49-F238E27FC236}">
                <a16:creationId xmlns:a16="http://schemas.microsoft.com/office/drawing/2014/main" id="{F56066DD-8840-C749-D62A-9E90DC1C7816}"/>
              </a:ext>
            </a:extLst>
          </p:cNvPr>
          <p:cNvGraphicFramePr>
            <a:graphicFrameLocks noChangeAspect="1"/>
          </p:cNvGraphicFramePr>
          <p:nvPr>
            <p:extLst>
              <p:ext uri="{D42A27DB-BD31-4B8C-83A1-F6EECF244321}">
                <p14:modId xmlns:p14="http://schemas.microsoft.com/office/powerpoint/2010/main" val="3898501970"/>
              </p:ext>
            </p:extLst>
          </p:nvPr>
        </p:nvGraphicFramePr>
        <p:xfrm>
          <a:off x="457199" y="257175"/>
          <a:ext cx="5500687" cy="2679700"/>
        </p:xfrm>
        <a:graphic>
          <a:graphicData uri="http://schemas.openxmlformats.org/presentationml/2006/ole">
            <mc:AlternateContent xmlns:mc="http://schemas.openxmlformats.org/markup-compatibility/2006">
              <mc:Choice xmlns:v="urn:schemas-microsoft-com:vml" Requires="v">
                <p:oleObj name="数式" r:id="rId2" imgW="2844720" imgH="1396800" progId="Equation.3">
                  <p:embed/>
                </p:oleObj>
              </mc:Choice>
              <mc:Fallback>
                <p:oleObj name="数式" r:id="rId2" imgW="2844720" imgH="1396800" progId="Equation.3">
                  <p:embed/>
                  <p:pic>
                    <p:nvPicPr>
                      <p:cNvPr id="5" name="Object 4"/>
                      <p:cNvPicPr>
                        <a:picLocks noChangeAspect="1" noChangeArrowheads="1"/>
                      </p:cNvPicPr>
                      <p:nvPr/>
                    </p:nvPicPr>
                    <p:blipFill>
                      <a:blip r:embed="rId3"/>
                      <a:srcRect/>
                      <a:stretch>
                        <a:fillRect/>
                      </a:stretch>
                    </p:blipFill>
                    <p:spPr bwMode="auto">
                      <a:xfrm>
                        <a:off x="457199" y="257175"/>
                        <a:ext cx="5500687"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Arrow: Up 5">
            <a:extLst>
              <a:ext uri="{FF2B5EF4-FFF2-40B4-BE49-F238E27FC236}">
                <a16:creationId xmlns:a16="http://schemas.microsoft.com/office/drawing/2014/main" id="{DF8426F0-8901-B0A8-888A-70B1B9796927}"/>
              </a:ext>
            </a:extLst>
          </p:cNvPr>
          <p:cNvSpPr/>
          <p:nvPr/>
        </p:nvSpPr>
        <p:spPr>
          <a:xfrm rot="20035553">
            <a:off x="3260641" y="2932576"/>
            <a:ext cx="533400" cy="3651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71583FB-2CBA-618D-0B2A-4583CED64DE1}"/>
              </a:ext>
            </a:extLst>
          </p:cNvPr>
          <p:cNvSpPr txBox="1"/>
          <p:nvPr/>
        </p:nvSpPr>
        <p:spPr>
          <a:xfrm>
            <a:off x="4038600" y="2819400"/>
            <a:ext cx="4343400" cy="461665"/>
          </a:xfrm>
          <a:prstGeom prst="rect">
            <a:avLst/>
          </a:prstGeom>
          <a:noFill/>
        </p:spPr>
        <p:txBody>
          <a:bodyPr wrap="square" rtlCol="0">
            <a:spAutoFit/>
          </a:bodyPr>
          <a:lstStyle/>
          <a:p>
            <a:r>
              <a:rPr lang="en-US" sz="2400" dirty="0">
                <a:latin typeface="+mj-lt"/>
              </a:rPr>
              <a:t>When do we need this term?</a:t>
            </a:r>
          </a:p>
        </p:txBody>
      </p:sp>
      <p:graphicFrame>
        <p:nvGraphicFramePr>
          <p:cNvPr id="8" name="Object 7">
            <a:extLst>
              <a:ext uri="{FF2B5EF4-FFF2-40B4-BE49-F238E27FC236}">
                <a16:creationId xmlns:a16="http://schemas.microsoft.com/office/drawing/2014/main" id="{FED678B6-8DCC-443D-5D3A-058CA61344AF}"/>
              </a:ext>
            </a:extLst>
          </p:cNvPr>
          <p:cNvGraphicFramePr>
            <a:graphicFrameLocks noChangeAspect="1"/>
          </p:cNvGraphicFramePr>
          <p:nvPr>
            <p:extLst>
              <p:ext uri="{D42A27DB-BD31-4B8C-83A1-F6EECF244321}">
                <p14:modId xmlns:p14="http://schemas.microsoft.com/office/powerpoint/2010/main" val="1837814150"/>
              </p:ext>
            </p:extLst>
          </p:nvPr>
        </p:nvGraphicFramePr>
        <p:xfrm>
          <a:off x="533400" y="3802062"/>
          <a:ext cx="5766119" cy="2217738"/>
        </p:xfrm>
        <a:graphic>
          <a:graphicData uri="http://schemas.openxmlformats.org/presentationml/2006/ole">
            <mc:AlternateContent xmlns:mc="http://schemas.openxmlformats.org/markup-compatibility/2006">
              <mc:Choice xmlns:v="urn:schemas-microsoft-com:vml" Requires="v">
                <p:oleObj name="Equation" r:id="rId4" imgW="2641320" imgH="1015920" progId="Equation.DSMT4">
                  <p:embed/>
                </p:oleObj>
              </mc:Choice>
              <mc:Fallback>
                <p:oleObj name="Equation" r:id="rId4" imgW="2641320" imgH="1015920" progId="Equation.DSMT4">
                  <p:embed/>
                  <p:pic>
                    <p:nvPicPr>
                      <p:cNvPr id="0" name=""/>
                      <p:cNvPicPr/>
                      <p:nvPr/>
                    </p:nvPicPr>
                    <p:blipFill>
                      <a:blip r:embed="rId5"/>
                      <a:stretch>
                        <a:fillRect/>
                      </a:stretch>
                    </p:blipFill>
                    <p:spPr>
                      <a:xfrm>
                        <a:off x="533400" y="3802062"/>
                        <a:ext cx="5766119" cy="2217738"/>
                      </a:xfrm>
                      <a:prstGeom prst="rect">
                        <a:avLst/>
                      </a:prstGeom>
                    </p:spPr>
                  </p:pic>
                </p:oleObj>
              </mc:Fallback>
            </mc:AlternateContent>
          </a:graphicData>
        </a:graphic>
      </p:graphicFrame>
    </p:spTree>
    <p:extLst>
      <p:ext uri="{BB962C8B-B14F-4D97-AF65-F5344CB8AC3E}">
        <p14:creationId xmlns:p14="http://schemas.microsoft.com/office/powerpoint/2010/main" val="2348174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181600" y="4838700"/>
            <a:ext cx="3276600" cy="1447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pSp>
        <p:nvGrpSpPr>
          <p:cNvPr id="6" name="Group 5"/>
          <p:cNvGrpSpPr/>
          <p:nvPr/>
        </p:nvGrpSpPr>
        <p:grpSpPr>
          <a:xfrm>
            <a:off x="685800" y="318135"/>
            <a:ext cx="6754812" cy="973455"/>
            <a:chOff x="685800" y="318135"/>
            <a:chExt cx="6754812" cy="973455"/>
          </a:xfrm>
        </p:grpSpPr>
        <p:sp>
          <p:nvSpPr>
            <p:cNvPr id="7" name="Oval 6"/>
            <p:cNvSpPr/>
            <p:nvPr/>
          </p:nvSpPr>
          <p:spPr>
            <a:xfrm>
              <a:off x="685800" y="45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81400" y="99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29044" y="594360"/>
              <a:ext cx="2969840" cy="697230"/>
            </a:xfrm>
            <a:custGeom>
              <a:avLst/>
              <a:gdLst>
                <a:gd name="connsiteX0" fmla="*/ 48196 w 2969840"/>
                <a:gd name="connsiteY0" fmla="*/ 0 h 697230"/>
                <a:gd name="connsiteX1" fmla="*/ 128206 w 2969840"/>
                <a:gd name="connsiteY1" fmla="*/ 148590 h 697230"/>
                <a:gd name="connsiteX2" fmla="*/ 1145476 w 2969840"/>
                <a:gd name="connsiteY2" fmla="*/ 354330 h 697230"/>
                <a:gd name="connsiteX3" fmla="*/ 1156906 w 2969840"/>
                <a:gd name="connsiteY3" fmla="*/ 354330 h 697230"/>
                <a:gd name="connsiteX4" fmla="*/ 2014156 w 2969840"/>
                <a:gd name="connsiteY4" fmla="*/ 491490 h 697230"/>
                <a:gd name="connsiteX5" fmla="*/ 2528506 w 2969840"/>
                <a:gd name="connsiteY5" fmla="*/ 697230 h 697230"/>
                <a:gd name="connsiteX6" fmla="*/ 2939986 w 2969840"/>
                <a:gd name="connsiteY6" fmla="*/ 491490 h 697230"/>
                <a:gd name="connsiteX7" fmla="*/ 2905696 w 2969840"/>
                <a:gd name="connsiteY7" fmla="*/ 457200 h 69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9840" h="697230">
                  <a:moveTo>
                    <a:pt x="48196" y="0"/>
                  </a:moveTo>
                  <a:cubicBezTo>
                    <a:pt x="-3239" y="44767"/>
                    <a:pt x="-54674" y="89535"/>
                    <a:pt x="128206" y="148590"/>
                  </a:cubicBezTo>
                  <a:cubicBezTo>
                    <a:pt x="311086" y="207645"/>
                    <a:pt x="974026" y="320040"/>
                    <a:pt x="1145476" y="354330"/>
                  </a:cubicBezTo>
                  <a:cubicBezTo>
                    <a:pt x="1316926" y="388620"/>
                    <a:pt x="1156906" y="354330"/>
                    <a:pt x="1156906" y="354330"/>
                  </a:cubicBezTo>
                  <a:cubicBezTo>
                    <a:pt x="1301686" y="377190"/>
                    <a:pt x="1785556" y="434340"/>
                    <a:pt x="2014156" y="491490"/>
                  </a:cubicBezTo>
                  <a:cubicBezTo>
                    <a:pt x="2242756" y="548640"/>
                    <a:pt x="2374201" y="697230"/>
                    <a:pt x="2528506" y="697230"/>
                  </a:cubicBezTo>
                  <a:cubicBezTo>
                    <a:pt x="2682811" y="697230"/>
                    <a:pt x="2877121" y="531495"/>
                    <a:pt x="2939986" y="491490"/>
                  </a:cubicBezTo>
                  <a:cubicBezTo>
                    <a:pt x="3002851" y="451485"/>
                    <a:pt x="2954273" y="454342"/>
                    <a:pt x="2905696" y="45720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001256371"/>
                </p:ext>
              </p:extLst>
            </p:nvPr>
          </p:nvGraphicFramePr>
          <p:xfrm>
            <a:off x="1600200" y="480060"/>
            <a:ext cx="368300" cy="341313"/>
          </p:xfrm>
          <a:graphic>
            <a:graphicData uri="http://schemas.openxmlformats.org/presentationml/2006/ole">
              <mc:AlternateContent xmlns:mc="http://schemas.openxmlformats.org/markup-compatibility/2006">
                <mc:Choice xmlns:v="urn:schemas-microsoft-com:vml" Requires="v">
                  <p:oleObj name="数式" r:id="rId3" imgW="190440" imgH="177480" progId="Equation.3">
                    <p:embed/>
                  </p:oleObj>
                </mc:Choice>
                <mc:Fallback>
                  <p:oleObj name="数式" r:id="rId3" imgW="190440" imgH="177480" progId="Equation.3">
                    <p:embed/>
                    <p:pic>
                      <p:nvPicPr>
                        <p:cNvPr id="10" name="Object 9"/>
                        <p:cNvPicPr>
                          <a:picLocks noChangeAspect="1" noChangeArrowheads="1"/>
                        </p:cNvPicPr>
                        <p:nvPr/>
                      </p:nvPicPr>
                      <p:blipFill>
                        <a:blip r:embed="rId4"/>
                        <a:srcRect/>
                        <a:stretch>
                          <a:fillRect/>
                        </a:stretch>
                      </p:blipFill>
                      <p:spPr bwMode="auto">
                        <a:xfrm>
                          <a:off x="1600200" y="480060"/>
                          <a:ext cx="3683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95584102"/>
                </p:ext>
              </p:extLst>
            </p:nvPr>
          </p:nvGraphicFramePr>
          <p:xfrm>
            <a:off x="4419600" y="318135"/>
            <a:ext cx="3021012" cy="828675"/>
          </p:xfrm>
          <a:graphic>
            <a:graphicData uri="http://schemas.openxmlformats.org/presentationml/2006/ole">
              <mc:AlternateContent xmlns:mc="http://schemas.openxmlformats.org/markup-compatibility/2006">
                <mc:Choice xmlns:v="urn:schemas-microsoft-com:vml" Requires="v">
                  <p:oleObj name="数式" r:id="rId5" imgW="1562040" imgH="431640" progId="Equation.3">
                    <p:embed/>
                  </p:oleObj>
                </mc:Choice>
                <mc:Fallback>
                  <p:oleObj name="数式" r:id="rId5" imgW="1562040" imgH="431640" progId="Equation.3">
                    <p:embed/>
                    <p:pic>
                      <p:nvPicPr>
                        <p:cNvPr id="11" name="Object 10"/>
                        <p:cNvPicPr>
                          <a:picLocks noChangeAspect="1" noChangeArrowheads="1"/>
                        </p:cNvPicPr>
                        <p:nvPr/>
                      </p:nvPicPr>
                      <p:blipFill>
                        <a:blip r:embed="rId6"/>
                        <a:srcRect/>
                        <a:stretch>
                          <a:fillRect/>
                        </a:stretch>
                      </p:blipFill>
                      <p:spPr bwMode="auto">
                        <a:xfrm>
                          <a:off x="4419600" y="318135"/>
                          <a:ext cx="30210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2" name="Object 11"/>
          <p:cNvGraphicFramePr>
            <a:graphicFrameLocks noChangeAspect="1"/>
          </p:cNvGraphicFramePr>
          <p:nvPr>
            <p:extLst>
              <p:ext uri="{D42A27DB-BD31-4B8C-83A1-F6EECF244321}">
                <p14:modId xmlns:p14="http://schemas.microsoft.com/office/powerpoint/2010/main" val="191694057"/>
              </p:ext>
            </p:extLst>
          </p:nvPr>
        </p:nvGraphicFramePr>
        <p:xfrm>
          <a:off x="909637" y="1545685"/>
          <a:ext cx="7019925" cy="2983833"/>
        </p:xfrm>
        <a:graphic>
          <a:graphicData uri="http://schemas.openxmlformats.org/presentationml/2006/ole">
            <mc:AlternateContent xmlns:mc="http://schemas.openxmlformats.org/markup-compatibility/2006">
              <mc:Choice xmlns:v="urn:schemas-microsoft-com:vml" Requires="v">
                <p:oleObj name="Equation" r:id="rId7" imgW="5130720" imgH="2197080" progId="Equation.DSMT4">
                  <p:embed/>
                </p:oleObj>
              </mc:Choice>
              <mc:Fallback>
                <p:oleObj name="Equation" r:id="rId7" imgW="5130720" imgH="2197080" progId="Equation.DSMT4">
                  <p:embed/>
                  <p:pic>
                    <p:nvPicPr>
                      <p:cNvPr id="12" name="Object 11"/>
                      <p:cNvPicPr>
                        <a:picLocks noChangeAspect="1" noChangeArrowheads="1"/>
                      </p:cNvPicPr>
                      <p:nvPr/>
                    </p:nvPicPr>
                    <p:blipFill>
                      <a:blip r:embed="rId8"/>
                      <a:srcRect/>
                      <a:stretch>
                        <a:fillRect/>
                      </a:stretch>
                    </p:blipFill>
                    <p:spPr bwMode="auto">
                      <a:xfrm>
                        <a:off x="909637" y="1545685"/>
                        <a:ext cx="7019925" cy="2983833"/>
                      </a:xfrm>
                      <a:prstGeom prst="rect">
                        <a:avLst/>
                      </a:prstGeom>
                      <a:noFill/>
                      <a:ln>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533867815"/>
              </p:ext>
            </p:extLst>
          </p:nvPr>
        </p:nvGraphicFramePr>
        <p:xfrm>
          <a:off x="5181600" y="4928393"/>
          <a:ext cx="3268663" cy="1268413"/>
        </p:xfrm>
        <a:graphic>
          <a:graphicData uri="http://schemas.openxmlformats.org/presentationml/2006/ole">
            <mc:AlternateContent xmlns:mc="http://schemas.openxmlformats.org/markup-compatibility/2006">
              <mc:Choice xmlns:v="urn:schemas-microsoft-com:vml" Requires="v">
                <p:oleObj name="数式" r:id="rId9" imgW="1688760" imgH="660240" progId="Equation.3">
                  <p:embed/>
                </p:oleObj>
              </mc:Choice>
              <mc:Fallback>
                <p:oleObj name="数式" r:id="rId9" imgW="1688760" imgH="660240" progId="Equation.3">
                  <p:embed/>
                  <p:pic>
                    <p:nvPicPr>
                      <p:cNvPr id="13" name="Object 12"/>
                      <p:cNvPicPr>
                        <a:picLocks noChangeAspect="1" noChangeArrowheads="1"/>
                      </p:cNvPicPr>
                      <p:nvPr/>
                    </p:nvPicPr>
                    <p:blipFill>
                      <a:blip r:embed="rId10"/>
                      <a:srcRect/>
                      <a:stretch>
                        <a:fillRect/>
                      </a:stretch>
                    </p:blipFill>
                    <p:spPr bwMode="auto">
                      <a:xfrm>
                        <a:off x="5181600" y="4928393"/>
                        <a:ext cx="3268663"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562964308"/>
              </p:ext>
            </p:extLst>
          </p:nvPr>
        </p:nvGraphicFramePr>
        <p:xfrm>
          <a:off x="457200" y="5156834"/>
          <a:ext cx="4275234" cy="811530"/>
        </p:xfrm>
        <a:graphic>
          <a:graphicData uri="http://schemas.openxmlformats.org/presentationml/2006/ole">
            <mc:AlternateContent xmlns:mc="http://schemas.openxmlformats.org/markup-compatibility/2006">
              <mc:Choice xmlns:v="urn:schemas-microsoft-com:vml" Requires="v">
                <p:oleObj name="数式" r:id="rId11" imgW="1193760" imgH="228600" progId="Equation.3">
                  <p:embed/>
                </p:oleObj>
              </mc:Choice>
              <mc:Fallback>
                <p:oleObj name="数式" r:id="rId11" imgW="1193760" imgH="228600" progId="Equation.3">
                  <p:embed/>
                  <p:pic>
                    <p:nvPicPr>
                      <p:cNvPr id="5" name="Object 4"/>
                      <p:cNvPicPr>
                        <a:picLocks noChangeAspect="1" noChangeArrowheads="1"/>
                      </p:cNvPicPr>
                      <p:nvPr/>
                    </p:nvPicPr>
                    <p:blipFill>
                      <a:blip r:embed="rId12"/>
                      <a:srcRect/>
                      <a:stretch>
                        <a:fillRect/>
                      </a:stretch>
                    </p:blipFill>
                    <p:spPr bwMode="auto">
                      <a:xfrm>
                        <a:off x="457200" y="5156834"/>
                        <a:ext cx="4275234" cy="81153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72580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pSp>
        <p:nvGrpSpPr>
          <p:cNvPr id="6" name="Group 5"/>
          <p:cNvGrpSpPr/>
          <p:nvPr/>
        </p:nvGrpSpPr>
        <p:grpSpPr>
          <a:xfrm>
            <a:off x="685800" y="318135"/>
            <a:ext cx="6754812" cy="973455"/>
            <a:chOff x="685800" y="318135"/>
            <a:chExt cx="6754812" cy="973455"/>
          </a:xfrm>
        </p:grpSpPr>
        <p:sp>
          <p:nvSpPr>
            <p:cNvPr id="7" name="Oval 6"/>
            <p:cNvSpPr/>
            <p:nvPr/>
          </p:nvSpPr>
          <p:spPr>
            <a:xfrm>
              <a:off x="685800" y="45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81400" y="99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29044" y="594360"/>
              <a:ext cx="2969840" cy="697230"/>
            </a:xfrm>
            <a:custGeom>
              <a:avLst/>
              <a:gdLst>
                <a:gd name="connsiteX0" fmla="*/ 48196 w 2969840"/>
                <a:gd name="connsiteY0" fmla="*/ 0 h 697230"/>
                <a:gd name="connsiteX1" fmla="*/ 128206 w 2969840"/>
                <a:gd name="connsiteY1" fmla="*/ 148590 h 697230"/>
                <a:gd name="connsiteX2" fmla="*/ 1145476 w 2969840"/>
                <a:gd name="connsiteY2" fmla="*/ 354330 h 697230"/>
                <a:gd name="connsiteX3" fmla="*/ 1156906 w 2969840"/>
                <a:gd name="connsiteY3" fmla="*/ 354330 h 697230"/>
                <a:gd name="connsiteX4" fmla="*/ 2014156 w 2969840"/>
                <a:gd name="connsiteY4" fmla="*/ 491490 h 697230"/>
                <a:gd name="connsiteX5" fmla="*/ 2528506 w 2969840"/>
                <a:gd name="connsiteY5" fmla="*/ 697230 h 697230"/>
                <a:gd name="connsiteX6" fmla="*/ 2939986 w 2969840"/>
                <a:gd name="connsiteY6" fmla="*/ 491490 h 697230"/>
                <a:gd name="connsiteX7" fmla="*/ 2905696 w 2969840"/>
                <a:gd name="connsiteY7" fmla="*/ 457200 h 69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9840" h="697230">
                  <a:moveTo>
                    <a:pt x="48196" y="0"/>
                  </a:moveTo>
                  <a:cubicBezTo>
                    <a:pt x="-3239" y="44767"/>
                    <a:pt x="-54674" y="89535"/>
                    <a:pt x="128206" y="148590"/>
                  </a:cubicBezTo>
                  <a:cubicBezTo>
                    <a:pt x="311086" y="207645"/>
                    <a:pt x="974026" y="320040"/>
                    <a:pt x="1145476" y="354330"/>
                  </a:cubicBezTo>
                  <a:cubicBezTo>
                    <a:pt x="1316926" y="388620"/>
                    <a:pt x="1156906" y="354330"/>
                    <a:pt x="1156906" y="354330"/>
                  </a:cubicBezTo>
                  <a:cubicBezTo>
                    <a:pt x="1301686" y="377190"/>
                    <a:pt x="1785556" y="434340"/>
                    <a:pt x="2014156" y="491490"/>
                  </a:cubicBezTo>
                  <a:cubicBezTo>
                    <a:pt x="2242756" y="548640"/>
                    <a:pt x="2374201" y="697230"/>
                    <a:pt x="2528506" y="697230"/>
                  </a:cubicBezTo>
                  <a:cubicBezTo>
                    <a:pt x="2682811" y="697230"/>
                    <a:pt x="2877121" y="531495"/>
                    <a:pt x="2939986" y="491490"/>
                  </a:cubicBezTo>
                  <a:cubicBezTo>
                    <a:pt x="3002851" y="451485"/>
                    <a:pt x="2954273" y="454342"/>
                    <a:pt x="2905696" y="45720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567441833"/>
                </p:ext>
              </p:extLst>
            </p:nvPr>
          </p:nvGraphicFramePr>
          <p:xfrm>
            <a:off x="1600200" y="480060"/>
            <a:ext cx="368300" cy="341313"/>
          </p:xfrm>
          <a:graphic>
            <a:graphicData uri="http://schemas.openxmlformats.org/presentationml/2006/ole">
              <mc:AlternateContent xmlns:mc="http://schemas.openxmlformats.org/markup-compatibility/2006">
                <mc:Choice xmlns:v="urn:schemas-microsoft-com:vml" Requires="v">
                  <p:oleObj name="数式" r:id="rId3" imgW="190440" imgH="177480" progId="Equation.3">
                    <p:embed/>
                  </p:oleObj>
                </mc:Choice>
                <mc:Fallback>
                  <p:oleObj name="数式" r:id="rId3" imgW="190440" imgH="177480" progId="Equation.3">
                    <p:embed/>
                    <p:pic>
                      <p:nvPicPr>
                        <p:cNvPr id="10" name="Object 9"/>
                        <p:cNvPicPr>
                          <a:picLocks noChangeAspect="1" noChangeArrowheads="1"/>
                        </p:cNvPicPr>
                        <p:nvPr/>
                      </p:nvPicPr>
                      <p:blipFill>
                        <a:blip r:embed="rId4"/>
                        <a:srcRect/>
                        <a:stretch>
                          <a:fillRect/>
                        </a:stretch>
                      </p:blipFill>
                      <p:spPr bwMode="auto">
                        <a:xfrm>
                          <a:off x="1600200" y="480060"/>
                          <a:ext cx="3683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796884506"/>
                </p:ext>
              </p:extLst>
            </p:nvPr>
          </p:nvGraphicFramePr>
          <p:xfrm>
            <a:off x="4419600" y="318135"/>
            <a:ext cx="3021012" cy="828675"/>
          </p:xfrm>
          <a:graphic>
            <a:graphicData uri="http://schemas.openxmlformats.org/presentationml/2006/ole">
              <mc:AlternateContent xmlns:mc="http://schemas.openxmlformats.org/markup-compatibility/2006">
                <mc:Choice xmlns:v="urn:schemas-microsoft-com:vml" Requires="v">
                  <p:oleObj name="数式" r:id="rId5" imgW="1562040" imgH="431640" progId="Equation.3">
                    <p:embed/>
                  </p:oleObj>
                </mc:Choice>
                <mc:Fallback>
                  <p:oleObj name="数式" r:id="rId5" imgW="1562040" imgH="431640" progId="Equation.3">
                    <p:embed/>
                    <p:pic>
                      <p:nvPicPr>
                        <p:cNvPr id="11" name="Object 10"/>
                        <p:cNvPicPr>
                          <a:picLocks noChangeAspect="1" noChangeArrowheads="1"/>
                        </p:cNvPicPr>
                        <p:nvPr/>
                      </p:nvPicPr>
                      <p:blipFill>
                        <a:blip r:embed="rId6"/>
                        <a:srcRect/>
                        <a:stretch>
                          <a:fillRect/>
                        </a:stretch>
                      </p:blipFill>
                      <p:spPr bwMode="auto">
                        <a:xfrm>
                          <a:off x="4419600" y="318135"/>
                          <a:ext cx="30210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2" name="Object 11"/>
          <p:cNvGraphicFramePr>
            <a:graphicFrameLocks noChangeAspect="1"/>
          </p:cNvGraphicFramePr>
          <p:nvPr>
            <p:extLst>
              <p:ext uri="{D42A27DB-BD31-4B8C-83A1-F6EECF244321}">
                <p14:modId xmlns:p14="http://schemas.microsoft.com/office/powerpoint/2010/main" val="1521716517"/>
              </p:ext>
            </p:extLst>
          </p:nvPr>
        </p:nvGraphicFramePr>
        <p:xfrm>
          <a:off x="1155926" y="1587061"/>
          <a:ext cx="6273800" cy="2874962"/>
        </p:xfrm>
        <a:graphic>
          <a:graphicData uri="http://schemas.openxmlformats.org/presentationml/2006/ole">
            <mc:AlternateContent xmlns:mc="http://schemas.openxmlformats.org/markup-compatibility/2006">
              <mc:Choice xmlns:v="urn:schemas-microsoft-com:vml" Requires="v">
                <p:oleObj name="Equation" r:id="rId7" imgW="3454200" imgH="1498320" progId="Equation.DSMT4">
                  <p:embed/>
                </p:oleObj>
              </mc:Choice>
              <mc:Fallback>
                <p:oleObj name="Equation" r:id="rId7" imgW="3454200" imgH="1498320" progId="Equation.DSMT4">
                  <p:embed/>
                  <p:pic>
                    <p:nvPicPr>
                      <p:cNvPr id="12" name="Object 11"/>
                      <p:cNvPicPr>
                        <a:picLocks noChangeAspect="1" noChangeArrowheads="1"/>
                      </p:cNvPicPr>
                      <p:nvPr/>
                    </p:nvPicPr>
                    <p:blipFill>
                      <a:blip r:embed="rId8"/>
                      <a:srcRect/>
                      <a:stretch>
                        <a:fillRect/>
                      </a:stretch>
                    </p:blipFill>
                    <p:spPr bwMode="auto">
                      <a:xfrm>
                        <a:off x="1155926" y="1587061"/>
                        <a:ext cx="6273800" cy="2874962"/>
                      </a:xfrm>
                      <a:prstGeom prst="rect">
                        <a:avLst/>
                      </a:prstGeom>
                      <a:noFill/>
                      <a:ln>
                        <a:noFill/>
                      </a:ln>
                    </p:spPr>
                  </p:pic>
                </p:oleObj>
              </mc:Fallback>
            </mc:AlternateContent>
          </a:graphicData>
        </a:graphic>
      </p:graphicFrame>
      <p:sp>
        <p:nvSpPr>
          <p:cNvPr id="5" name="TextBox 4"/>
          <p:cNvSpPr txBox="1"/>
          <p:nvPr/>
        </p:nvSpPr>
        <p:spPr>
          <a:xfrm>
            <a:off x="762000" y="4589889"/>
            <a:ext cx="6781800" cy="830997"/>
          </a:xfrm>
          <a:prstGeom prst="rect">
            <a:avLst/>
          </a:prstGeom>
          <a:noFill/>
        </p:spPr>
        <p:txBody>
          <a:bodyPr wrap="square" rtlCol="0">
            <a:spAutoFit/>
          </a:bodyPr>
          <a:lstStyle/>
          <a:p>
            <a:r>
              <a:rPr lang="en-US" sz="2400" dirty="0">
                <a:latin typeface="+mj-lt"/>
                <a:sym typeface="Wingdings" panose="05000000000000000000" pitchFamily="2" charset="2"/>
              </a:rPr>
              <a:t>Hamilton’s principle from the “backwards” application of the Euler-Lagrange equations --</a:t>
            </a:r>
            <a:endParaRPr lang="en-US" sz="2400" dirty="0">
              <a:latin typeface="+mj-lt"/>
            </a:endParaRPr>
          </a:p>
        </p:txBody>
      </p:sp>
      <p:graphicFrame>
        <p:nvGraphicFramePr>
          <p:cNvPr id="13" name="Object 12">
            <a:extLst>
              <a:ext uri="{FF2B5EF4-FFF2-40B4-BE49-F238E27FC236}">
                <a16:creationId xmlns:a16="http://schemas.microsoft.com/office/drawing/2014/main" id="{9D584F45-2C5D-49D3-BDCC-DAE24F504E3E}"/>
              </a:ext>
            </a:extLst>
          </p:cNvPr>
          <p:cNvGraphicFramePr>
            <a:graphicFrameLocks noChangeAspect="1"/>
          </p:cNvGraphicFramePr>
          <p:nvPr>
            <p:extLst>
              <p:ext uri="{D42A27DB-BD31-4B8C-83A1-F6EECF244321}">
                <p14:modId xmlns:p14="http://schemas.microsoft.com/office/powerpoint/2010/main" val="2829688887"/>
              </p:ext>
            </p:extLst>
          </p:nvPr>
        </p:nvGraphicFramePr>
        <p:xfrm>
          <a:off x="1277454" y="5509854"/>
          <a:ext cx="3904145" cy="899136"/>
        </p:xfrm>
        <a:graphic>
          <a:graphicData uri="http://schemas.openxmlformats.org/presentationml/2006/ole">
            <mc:AlternateContent xmlns:mc="http://schemas.openxmlformats.org/markup-compatibility/2006">
              <mc:Choice xmlns:v="urn:schemas-microsoft-com:vml" Requires="v">
                <p:oleObj name="Equation" r:id="rId9" imgW="2095200" imgH="482400" progId="Equation.DSMT4">
                  <p:embed/>
                </p:oleObj>
              </mc:Choice>
              <mc:Fallback>
                <p:oleObj name="Equation" r:id="rId9" imgW="2095200" imgH="482400" progId="Equation.DSMT4">
                  <p:embed/>
                  <p:pic>
                    <p:nvPicPr>
                      <p:cNvPr id="13" name="Object 12">
                        <a:extLst>
                          <a:ext uri="{FF2B5EF4-FFF2-40B4-BE49-F238E27FC236}">
                            <a16:creationId xmlns:a16="http://schemas.microsoft.com/office/drawing/2014/main" id="{9D584F45-2C5D-49D3-BDCC-DAE24F504E3E}"/>
                          </a:ext>
                        </a:extLst>
                      </p:cNvPr>
                      <p:cNvPicPr/>
                      <p:nvPr/>
                    </p:nvPicPr>
                    <p:blipFill>
                      <a:blip r:embed="rId10"/>
                      <a:stretch>
                        <a:fillRect/>
                      </a:stretch>
                    </p:blipFill>
                    <p:spPr>
                      <a:xfrm>
                        <a:off x="1277454" y="5509854"/>
                        <a:ext cx="3904145" cy="899136"/>
                      </a:xfrm>
                      <a:prstGeom prst="rect">
                        <a:avLst/>
                      </a:prstGeom>
                    </p:spPr>
                  </p:pic>
                </p:oleObj>
              </mc:Fallback>
            </mc:AlternateContent>
          </a:graphicData>
        </a:graphic>
      </p:graphicFrame>
    </p:spTree>
    <p:extLst>
      <p:ext uri="{BB962C8B-B14F-4D97-AF65-F5344CB8AC3E}">
        <p14:creationId xmlns:p14="http://schemas.microsoft.com/office/powerpoint/2010/main" val="1838558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377756620"/>
              </p:ext>
            </p:extLst>
          </p:nvPr>
        </p:nvGraphicFramePr>
        <p:xfrm>
          <a:off x="533400" y="457200"/>
          <a:ext cx="6804025" cy="1268412"/>
        </p:xfrm>
        <a:graphic>
          <a:graphicData uri="http://schemas.openxmlformats.org/presentationml/2006/ole">
            <mc:AlternateContent xmlns:mc="http://schemas.openxmlformats.org/markup-compatibility/2006">
              <mc:Choice xmlns:v="urn:schemas-microsoft-com:vml" Requires="v">
                <p:oleObj name="数式" r:id="rId3" imgW="3517560" imgH="660240" progId="Equation.3">
                  <p:embed/>
                </p:oleObj>
              </mc:Choice>
              <mc:Fallback>
                <p:oleObj name="数式" r:id="rId3" imgW="3517560" imgH="660240" progId="Equation.3">
                  <p:embed/>
                  <p:pic>
                    <p:nvPicPr>
                      <p:cNvPr id="5" name="Object 4"/>
                      <p:cNvPicPr>
                        <a:picLocks noChangeAspect="1" noChangeArrowheads="1"/>
                      </p:cNvPicPr>
                      <p:nvPr/>
                    </p:nvPicPr>
                    <p:blipFill>
                      <a:blip r:embed="rId4"/>
                      <a:srcRect/>
                      <a:stretch>
                        <a:fillRect/>
                      </a:stretch>
                    </p:blipFill>
                    <p:spPr bwMode="auto">
                      <a:xfrm>
                        <a:off x="533400" y="457200"/>
                        <a:ext cx="68040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533400" y="2133600"/>
            <a:ext cx="5257800" cy="461665"/>
          </a:xfrm>
          <a:prstGeom prst="rect">
            <a:avLst/>
          </a:prstGeom>
          <a:noFill/>
        </p:spPr>
        <p:txBody>
          <a:bodyPr wrap="square" rtlCol="0">
            <a:spAutoFit/>
          </a:bodyPr>
          <a:lstStyle/>
          <a:p>
            <a:r>
              <a:rPr lang="en-US" sz="2400" dirty="0">
                <a:latin typeface="+mj-lt"/>
              </a:rPr>
              <a:t>Example:</a:t>
            </a:r>
          </a:p>
        </p:txBody>
      </p:sp>
      <p:cxnSp>
        <p:nvCxnSpPr>
          <p:cNvPr id="8" name="Straight Connector 7"/>
          <p:cNvCxnSpPr/>
          <p:nvPr/>
        </p:nvCxnSpPr>
        <p:spPr>
          <a:xfrm>
            <a:off x="990600" y="2971800"/>
            <a:ext cx="0" cy="213360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90600" y="2971800"/>
            <a:ext cx="1219200" cy="1295400"/>
          </a:xfrm>
          <a:prstGeom prst="line">
            <a:avLst/>
          </a:prstGeom>
          <a:ln w="3810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068830" y="4110990"/>
            <a:ext cx="274320" cy="2743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43000" y="3505200"/>
            <a:ext cx="381000" cy="461665"/>
          </a:xfrm>
          <a:prstGeom prst="rect">
            <a:avLst/>
          </a:prstGeom>
          <a:noFill/>
        </p:spPr>
        <p:txBody>
          <a:bodyPr wrap="square" rtlCol="0">
            <a:spAutoFit/>
          </a:bodyPr>
          <a:lstStyle/>
          <a:p>
            <a:r>
              <a:rPr lang="en-US" sz="2400" dirty="0">
                <a:latin typeface="Symbol" pitchFamily="18" charset="2"/>
              </a:rPr>
              <a:t>q</a:t>
            </a:r>
          </a:p>
        </p:txBody>
      </p:sp>
      <p:sp>
        <p:nvSpPr>
          <p:cNvPr id="13" name="TextBox 12"/>
          <p:cNvSpPr txBox="1"/>
          <p:nvPr/>
        </p:nvSpPr>
        <p:spPr>
          <a:xfrm>
            <a:off x="1821180" y="2975610"/>
            <a:ext cx="495300" cy="461665"/>
          </a:xfrm>
          <a:prstGeom prst="rect">
            <a:avLst/>
          </a:prstGeom>
          <a:noFill/>
        </p:spPr>
        <p:txBody>
          <a:bodyPr wrap="square" rtlCol="0">
            <a:spAutoFit/>
          </a:bodyPr>
          <a:lstStyle/>
          <a:p>
            <a:r>
              <a:rPr lang="en-US" sz="2400" dirty="0">
                <a:latin typeface="+mj-lt"/>
              </a:rPr>
              <a:t>d</a:t>
            </a:r>
          </a:p>
        </p:txBody>
      </p:sp>
      <p:sp>
        <p:nvSpPr>
          <p:cNvPr id="14" name="Right Brace 13"/>
          <p:cNvSpPr/>
          <p:nvPr/>
        </p:nvSpPr>
        <p:spPr>
          <a:xfrm rot="18954615">
            <a:off x="1668779" y="2469945"/>
            <a:ext cx="304800" cy="193465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2447748871"/>
              </p:ext>
            </p:extLst>
          </p:nvPr>
        </p:nvGraphicFramePr>
        <p:xfrm>
          <a:off x="2743683" y="3455251"/>
          <a:ext cx="6146552" cy="2386013"/>
        </p:xfrm>
        <a:graphic>
          <a:graphicData uri="http://schemas.openxmlformats.org/presentationml/2006/ole">
            <mc:AlternateContent xmlns:mc="http://schemas.openxmlformats.org/markup-compatibility/2006">
              <mc:Choice xmlns:v="urn:schemas-microsoft-com:vml" Requires="v">
                <p:oleObj name="Equation" r:id="rId5" imgW="4419360" imgH="1726920" progId="Equation.DSMT4">
                  <p:embed/>
                </p:oleObj>
              </mc:Choice>
              <mc:Fallback>
                <p:oleObj name="Equation" r:id="rId5" imgW="4419360" imgH="1726920" progId="Equation.DSMT4">
                  <p:embed/>
                  <p:pic>
                    <p:nvPicPr>
                      <p:cNvPr id="15" name="Object 14"/>
                      <p:cNvPicPr>
                        <a:picLocks noChangeAspect="1" noChangeArrowheads="1"/>
                      </p:cNvPicPr>
                      <p:nvPr/>
                    </p:nvPicPr>
                    <p:blipFill>
                      <a:blip r:embed="rId6"/>
                      <a:srcRect/>
                      <a:stretch>
                        <a:fillRect/>
                      </a:stretch>
                    </p:blipFill>
                    <p:spPr bwMode="auto">
                      <a:xfrm>
                        <a:off x="2743683" y="3455251"/>
                        <a:ext cx="6146552" cy="238601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0076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93522334"/>
              </p:ext>
            </p:extLst>
          </p:nvPr>
        </p:nvGraphicFramePr>
        <p:xfrm>
          <a:off x="126999" y="1600200"/>
          <a:ext cx="8940801" cy="1804987"/>
        </p:xfrm>
        <a:graphic>
          <a:graphicData uri="http://schemas.openxmlformats.org/presentationml/2006/ole">
            <mc:AlternateContent xmlns:mc="http://schemas.openxmlformats.org/markup-compatibility/2006">
              <mc:Choice xmlns:v="urn:schemas-microsoft-com:vml" Requires="v">
                <p:oleObj name="数式" r:id="rId3" imgW="4622760" imgH="939600" progId="Equation.3">
                  <p:embed/>
                </p:oleObj>
              </mc:Choice>
              <mc:Fallback>
                <p:oleObj name="数式" r:id="rId3" imgW="4622760" imgH="939600" progId="Equation.3">
                  <p:embed/>
                  <p:pic>
                    <p:nvPicPr>
                      <p:cNvPr id="5" name="Object 4"/>
                      <p:cNvPicPr>
                        <a:picLocks noChangeAspect="1" noChangeArrowheads="1"/>
                      </p:cNvPicPr>
                      <p:nvPr/>
                    </p:nvPicPr>
                    <p:blipFill>
                      <a:blip r:embed="rId4"/>
                      <a:srcRect/>
                      <a:stretch>
                        <a:fillRect/>
                      </a:stretch>
                    </p:blipFill>
                    <p:spPr bwMode="auto">
                      <a:xfrm>
                        <a:off x="126999" y="1600200"/>
                        <a:ext cx="8940801"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80100915"/>
              </p:ext>
            </p:extLst>
          </p:nvPr>
        </p:nvGraphicFramePr>
        <p:xfrm>
          <a:off x="762000" y="3733800"/>
          <a:ext cx="6085332" cy="2514600"/>
        </p:xfrm>
        <a:graphic>
          <a:graphicData uri="http://schemas.openxmlformats.org/presentationml/2006/ole">
            <mc:AlternateContent xmlns:mc="http://schemas.openxmlformats.org/markup-compatibility/2006">
              <mc:Choice xmlns:v="urn:schemas-microsoft-com:vml" Requires="v">
                <p:oleObj name="Equation" r:id="rId5" imgW="4609800" imgH="1904760" progId="Equation.DSMT4">
                  <p:embed/>
                </p:oleObj>
              </mc:Choice>
              <mc:Fallback>
                <p:oleObj name="Equation" r:id="rId5" imgW="4609800" imgH="1904760" progId="Equation.DSMT4">
                  <p:embed/>
                  <p:pic>
                    <p:nvPicPr>
                      <p:cNvPr id="6" name="Object 5"/>
                      <p:cNvPicPr/>
                      <p:nvPr/>
                    </p:nvPicPr>
                    <p:blipFill>
                      <a:blip r:embed="rId6"/>
                      <a:stretch>
                        <a:fillRect/>
                      </a:stretch>
                    </p:blipFill>
                    <p:spPr>
                      <a:xfrm>
                        <a:off x="762000" y="3733800"/>
                        <a:ext cx="6085332" cy="2514600"/>
                      </a:xfrm>
                      <a:prstGeom prst="rect">
                        <a:avLst/>
                      </a:prstGeom>
                    </p:spPr>
                  </p:pic>
                </p:oleObj>
              </mc:Fallback>
            </mc:AlternateContent>
          </a:graphicData>
        </a:graphic>
      </p:graphicFrame>
    </p:spTree>
    <p:extLst>
      <p:ext uri="{BB962C8B-B14F-4D97-AF65-F5344CB8AC3E}">
        <p14:creationId xmlns:p14="http://schemas.microsoft.com/office/powerpoint/2010/main" val="3750476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42900" y="2971800"/>
            <a:ext cx="8458200" cy="3810000"/>
          </a:xfrm>
          <a:prstGeom prst="rect">
            <a:avLst/>
          </a:prstGeom>
        </p:spPr>
      </p:pic>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228600" y="0"/>
            <a:ext cx="7315200" cy="461665"/>
          </a:xfrm>
          <a:prstGeom prst="rect">
            <a:avLst/>
          </a:prstGeom>
          <a:noFill/>
        </p:spPr>
        <p:txBody>
          <a:bodyPr wrap="square" rtlCol="0">
            <a:spAutoFit/>
          </a:bodyPr>
          <a:lstStyle/>
          <a:p>
            <a:r>
              <a:rPr lang="en-US" sz="2400" dirty="0">
                <a:latin typeface="+mj-lt"/>
              </a:rPr>
              <a:t>Example – simple harmonic oscillator</a:t>
            </a:r>
          </a:p>
        </p:txBody>
      </p:sp>
      <p:graphicFrame>
        <p:nvGraphicFramePr>
          <p:cNvPr id="6" name="Object 5"/>
          <p:cNvGraphicFramePr>
            <a:graphicFrameLocks noChangeAspect="1"/>
          </p:cNvGraphicFramePr>
          <p:nvPr>
            <p:extLst>
              <p:ext uri="{D42A27DB-BD31-4B8C-83A1-F6EECF244321}">
                <p14:modId xmlns:p14="http://schemas.microsoft.com/office/powerpoint/2010/main" val="3782813407"/>
              </p:ext>
            </p:extLst>
          </p:nvPr>
        </p:nvGraphicFramePr>
        <p:xfrm>
          <a:off x="966788" y="461665"/>
          <a:ext cx="6653212" cy="2586038"/>
        </p:xfrm>
        <a:graphic>
          <a:graphicData uri="http://schemas.openxmlformats.org/presentationml/2006/ole">
            <mc:AlternateContent xmlns:mc="http://schemas.openxmlformats.org/markup-compatibility/2006">
              <mc:Choice xmlns:v="urn:schemas-microsoft-com:vml" Requires="v">
                <p:oleObj name="Equation" r:id="rId4" imgW="5740200" imgH="2247840" progId="Equation.DSMT4">
                  <p:embed/>
                </p:oleObj>
              </mc:Choice>
              <mc:Fallback>
                <p:oleObj name="Equation" r:id="rId4" imgW="5740200" imgH="2247840" progId="Equation.DSMT4">
                  <p:embed/>
                  <p:pic>
                    <p:nvPicPr>
                      <p:cNvPr id="6" name="Object 5"/>
                      <p:cNvPicPr>
                        <a:picLocks noChangeAspect="1" noChangeArrowheads="1"/>
                      </p:cNvPicPr>
                      <p:nvPr/>
                    </p:nvPicPr>
                    <p:blipFill>
                      <a:blip r:embed="rId5"/>
                      <a:srcRect/>
                      <a:stretch>
                        <a:fillRect/>
                      </a:stretch>
                    </p:blipFill>
                    <p:spPr bwMode="auto">
                      <a:xfrm>
                        <a:off x="966788" y="461665"/>
                        <a:ext cx="6653212" cy="2586038"/>
                      </a:xfrm>
                      <a:prstGeom prst="rect">
                        <a:avLst/>
                      </a:prstGeom>
                      <a:noFill/>
                      <a:ln>
                        <a:noFill/>
                      </a:ln>
                    </p:spPr>
                  </p:pic>
                </p:oleObj>
              </mc:Fallback>
            </mc:AlternateContent>
          </a:graphicData>
        </a:graphic>
      </p:graphicFrame>
      <p:sp>
        <p:nvSpPr>
          <p:cNvPr id="7" name="TextBox 6"/>
          <p:cNvSpPr txBox="1"/>
          <p:nvPr/>
        </p:nvSpPr>
        <p:spPr>
          <a:xfrm>
            <a:off x="6400800" y="3276600"/>
            <a:ext cx="762000" cy="461665"/>
          </a:xfrm>
          <a:prstGeom prst="rect">
            <a:avLst/>
          </a:prstGeom>
          <a:noFill/>
        </p:spPr>
        <p:txBody>
          <a:bodyPr wrap="square" rtlCol="0">
            <a:spAutoFit/>
          </a:bodyPr>
          <a:lstStyle/>
          <a:p>
            <a:r>
              <a:rPr lang="en-US" sz="2400" b="1" i="1" dirty="0">
                <a:latin typeface="+mj-lt"/>
              </a:rPr>
              <a:t>x</a:t>
            </a:r>
            <a:r>
              <a:rPr lang="en-US" sz="2400" b="1" i="1" baseline="-25000" dirty="0">
                <a:latin typeface="+mj-lt"/>
              </a:rPr>
              <a:t>1</a:t>
            </a:r>
            <a:endParaRPr lang="en-US" sz="2400" b="1" i="1" dirty="0">
              <a:latin typeface="+mj-lt"/>
            </a:endParaRPr>
          </a:p>
        </p:txBody>
      </p:sp>
      <p:sp>
        <p:nvSpPr>
          <p:cNvPr id="9" name="TextBox 8"/>
          <p:cNvSpPr txBox="1"/>
          <p:nvPr/>
        </p:nvSpPr>
        <p:spPr>
          <a:xfrm>
            <a:off x="6553200" y="4796135"/>
            <a:ext cx="762000" cy="461665"/>
          </a:xfrm>
          <a:prstGeom prst="rect">
            <a:avLst/>
          </a:prstGeom>
          <a:noFill/>
        </p:spPr>
        <p:txBody>
          <a:bodyPr wrap="square" rtlCol="0">
            <a:spAutoFit/>
          </a:bodyPr>
          <a:lstStyle/>
          <a:p>
            <a:r>
              <a:rPr lang="en-US" sz="2400" b="1" i="1" dirty="0">
                <a:latin typeface="+mj-lt"/>
              </a:rPr>
              <a:t>x</a:t>
            </a:r>
            <a:r>
              <a:rPr lang="en-US" sz="2400" b="1" i="1" baseline="-25000" dirty="0">
                <a:latin typeface="+mj-lt"/>
              </a:rPr>
              <a:t>2</a:t>
            </a:r>
            <a:endParaRPr lang="en-US" sz="2400" b="1" i="1" dirty="0">
              <a:latin typeface="+mj-lt"/>
            </a:endParaRPr>
          </a:p>
        </p:txBody>
      </p:sp>
      <p:sp>
        <p:nvSpPr>
          <p:cNvPr id="10" name="TextBox 9"/>
          <p:cNvSpPr txBox="1"/>
          <p:nvPr/>
        </p:nvSpPr>
        <p:spPr>
          <a:xfrm>
            <a:off x="3505200" y="5170437"/>
            <a:ext cx="762000" cy="461665"/>
          </a:xfrm>
          <a:prstGeom prst="rect">
            <a:avLst/>
          </a:prstGeom>
          <a:noFill/>
        </p:spPr>
        <p:txBody>
          <a:bodyPr wrap="square" rtlCol="0">
            <a:spAutoFit/>
          </a:bodyPr>
          <a:lstStyle/>
          <a:p>
            <a:r>
              <a:rPr lang="en-US" sz="2400" b="1" i="1" dirty="0">
                <a:latin typeface="+mj-lt"/>
              </a:rPr>
              <a:t>x</a:t>
            </a:r>
            <a:r>
              <a:rPr lang="en-US" sz="2400" b="1" i="1" baseline="-25000" dirty="0">
                <a:latin typeface="+mj-lt"/>
              </a:rPr>
              <a:t>3</a:t>
            </a:r>
            <a:endParaRPr lang="en-US" sz="2400" b="1" i="1" dirty="0">
              <a:latin typeface="+mj-lt"/>
            </a:endParaRPr>
          </a:p>
        </p:txBody>
      </p:sp>
    </p:spTree>
    <p:extLst>
      <p:ext uri="{BB962C8B-B14F-4D97-AF65-F5344CB8AC3E}">
        <p14:creationId xmlns:p14="http://schemas.microsoft.com/office/powerpoint/2010/main" val="1717345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E228B9-FD73-B4A6-9D89-424CF5F9D635}"/>
              </a:ext>
            </a:extLst>
          </p:cNvPr>
          <p:cNvSpPr>
            <a:spLocks noGrp="1"/>
          </p:cNvSpPr>
          <p:nvPr>
            <p:ph type="dt" sz="half" idx="10"/>
          </p:nvPr>
        </p:nvSpPr>
        <p:spPr/>
        <p:txBody>
          <a:bodyPr/>
          <a:lstStyle/>
          <a:p>
            <a:r>
              <a:rPr lang="en-US"/>
              <a:t>9/2/2024</a:t>
            </a:r>
            <a:endParaRPr lang="en-US" dirty="0"/>
          </a:p>
        </p:txBody>
      </p:sp>
      <p:sp>
        <p:nvSpPr>
          <p:cNvPr id="3" name="Footer Placeholder 2">
            <a:extLst>
              <a:ext uri="{FF2B5EF4-FFF2-40B4-BE49-F238E27FC236}">
                <a16:creationId xmlns:a16="http://schemas.microsoft.com/office/drawing/2014/main" id="{79438E2A-92D4-19E9-0662-BEF19399E761}"/>
              </a:ext>
            </a:extLst>
          </p:cNvPr>
          <p:cNvSpPr>
            <a:spLocks noGrp="1"/>
          </p:cNvSpPr>
          <p:nvPr>
            <p:ph type="ftr" sz="quarter" idx="11"/>
          </p:nvPr>
        </p:nvSpPr>
        <p:spPr/>
        <p:txBody>
          <a:bodyPr/>
          <a:lstStyle/>
          <a:p>
            <a:r>
              <a:rPr lang="en-US"/>
              <a:t>PHY 711  Fall 2024-- Lecture 4</a:t>
            </a:r>
            <a:endParaRPr lang="en-US" dirty="0"/>
          </a:p>
        </p:txBody>
      </p:sp>
      <p:sp>
        <p:nvSpPr>
          <p:cNvPr id="4" name="Slide Number Placeholder 3">
            <a:extLst>
              <a:ext uri="{FF2B5EF4-FFF2-40B4-BE49-F238E27FC236}">
                <a16:creationId xmlns:a16="http://schemas.microsoft.com/office/drawing/2014/main" id="{31D0E1F9-F9A6-2045-8CF1-34B2DF1807C8}"/>
              </a:ext>
            </a:extLst>
          </p:cNvPr>
          <p:cNvSpPr>
            <a:spLocks noGrp="1"/>
          </p:cNvSpPr>
          <p:nvPr>
            <p:ph type="sldNum" sz="quarter" idx="12"/>
          </p:nvPr>
        </p:nvSpPr>
        <p:spPr/>
        <p:txBody>
          <a:bodyPr/>
          <a:lstStyle/>
          <a:p>
            <a:fld id="{CE368B07-CEBF-4C80-90AF-53B34FA04CF3}" type="slidenum">
              <a:rPr lang="en-US" smtClean="0"/>
              <a:pPr/>
              <a:t>3</a:t>
            </a:fld>
            <a:endParaRPr lang="en-US" dirty="0"/>
          </a:p>
        </p:txBody>
      </p:sp>
      <p:pic>
        <p:nvPicPr>
          <p:cNvPr id="6" name="Picture 5">
            <a:extLst>
              <a:ext uri="{FF2B5EF4-FFF2-40B4-BE49-F238E27FC236}">
                <a16:creationId xmlns:a16="http://schemas.microsoft.com/office/drawing/2014/main" id="{359DF809-703A-BB50-D9B2-04E1EBD519D1}"/>
              </a:ext>
            </a:extLst>
          </p:cNvPr>
          <p:cNvPicPr>
            <a:picLocks noChangeAspect="1"/>
          </p:cNvPicPr>
          <p:nvPr/>
        </p:nvPicPr>
        <p:blipFill>
          <a:blip r:embed="rId2"/>
          <a:stretch>
            <a:fillRect/>
          </a:stretch>
        </p:blipFill>
        <p:spPr>
          <a:xfrm>
            <a:off x="0" y="914400"/>
            <a:ext cx="9144000" cy="4343399"/>
          </a:xfrm>
          <a:prstGeom prst="rect">
            <a:avLst/>
          </a:prstGeom>
        </p:spPr>
      </p:pic>
    </p:spTree>
    <p:extLst>
      <p:ext uri="{BB962C8B-B14F-4D97-AF65-F5344CB8AC3E}">
        <p14:creationId xmlns:p14="http://schemas.microsoft.com/office/powerpoint/2010/main" val="607119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100419871"/>
              </p:ext>
            </p:extLst>
          </p:nvPr>
        </p:nvGraphicFramePr>
        <p:xfrm>
          <a:off x="76200" y="1617663"/>
          <a:ext cx="8818563" cy="3317875"/>
        </p:xfrm>
        <a:graphic>
          <a:graphicData uri="http://schemas.openxmlformats.org/presentationml/2006/ole">
            <mc:AlternateContent xmlns:mc="http://schemas.openxmlformats.org/markup-compatibility/2006">
              <mc:Choice xmlns:v="urn:schemas-microsoft-com:vml" Requires="v">
                <p:oleObj name="Equation" r:id="rId3" imgW="6095880" imgH="2311200" progId="Equation.DSMT4">
                  <p:embed/>
                </p:oleObj>
              </mc:Choice>
              <mc:Fallback>
                <p:oleObj name="Equation" r:id="rId3" imgW="6095880" imgH="2311200" progId="Equation.DSMT4">
                  <p:embed/>
                  <p:pic>
                    <p:nvPicPr>
                      <p:cNvPr id="12" name="Object 11"/>
                      <p:cNvPicPr>
                        <a:picLocks noChangeAspect="1" noChangeArrowheads="1"/>
                      </p:cNvPicPr>
                      <p:nvPr/>
                    </p:nvPicPr>
                    <p:blipFill>
                      <a:blip r:embed="rId4"/>
                      <a:srcRect/>
                      <a:stretch>
                        <a:fillRect/>
                      </a:stretch>
                    </p:blipFill>
                    <p:spPr bwMode="auto">
                      <a:xfrm>
                        <a:off x="76200" y="1617663"/>
                        <a:ext cx="8818563" cy="3317875"/>
                      </a:xfrm>
                      <a:prstGeom prst="rect">
                        <a:avLst/>
                      </a:prstGeom>
                      <a:noFill/>
                      <a:ln>
                        <a:noFill/>
                      </a:ln>
                    </p:spPr>
                  </p:pic>
                </p:oleObj>
              </mc:Fallback>
            </mc:AlternateContent>
          </a:graphicData>
        </a:graphic>
      </p:graphicFrame>
      <p:sp>
        <p:nvSpPr>
          <p:cNvPr id="5" name="TextBox 4"/>
          <p:cNvSpPr txBox="1"/>
          <p:nvPr/>
        </p:nvSpPr>
        <p:spPr>
          <a:xfrm>
            <a:off x="304800" y="200632"/>
            <a:ext cx="7848600" cy="1200329"/>
          </a:xfrm>
          <a:prstGeom prst="rect">
            <a:avLst/>
          </a:prstGeom>
          <a:noFill/>
        </p:spPr>
        <p:txBody>
          <a:bodyPr wrap="square" rtlCol="0">
            <a:spAutoFit/>
          </a:bodyPr>
          <a:lstStyle/>
          <a:p>
            <a:r>
              <a:rPr lang="en-US" sz="2400" dirty="0">
                <a:latin typeface="+mj-lt"/>
              </a:rPr>
              <a:t>Summary –</a:t>
            </a:r>
          </a:p>
          <a:p>
            <a:endParaRPr lang="en-US" sz="2400" dirty="0">
              <a:latin typeface="+mj-lt"/>
            </a:endParaRPr>
          </a:p>
          <a:p>
            <a:r>
              <a:rPr lang="en-US" sz="2400" dirty="0">
                <a:latin typeface="+mj-lt"/>
              </a:rPr>
              <a:t>Hamilton’s principle:</a:t>
            </a:r>
          </a:p>
        </p:txBody>
      </p:sp>
    </p:spTree>
    <p:extLst>
      <p:ext uri="{BB962C8B-B14F-4D97-AF65-F5344CB8AC3E}">
        <p14:creationId xmlns:p14="http://schemas.microsoft.com/office/powerpoint/2010/main" val="3779519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2184036501"/>
              </p:ext>
            </p:extLst>
          </p:nvPr>
        </p:nvGraphicFramePr>
        <p:xfrm>
          <a:off x="477078" y="795338"/>
          <a:ext cx="6632575" cy="2633662"/>
        </p:xfrm>
        <a:graphic>
          <a:graphicData uri="http://schemas.openxmlformats.org/presentationml/2006/ole">
            <mc:AlternateContent xmlns:mc="http://schemas.openxmlformats.org/markup-compatibility/2006">
              <mc:Choice xmlns:v="urn:schemas-microsoft-com:vml" Requires="v">
                <p:oleObj name="数式" r:id="rId3" imgW="3429000" imgH="1371600" progId="Equation.3">
                  <p:embed/>
                </p:oleObj>
              </mc:Choice>
              <mc:Fallback>
                <p:oleObj name="数式" r:id="rId3" imgW="3429000" imgH="1371600" progId="Equation.3">
                  <p:embed/>
                  <p:pic>
                    <p:nvPicPr>
                      <p:cNvPr id="12" name="Object 11"/>
                      <p:cNvPicPr>
                        <a:picLocks noChangeAspect="1" noChangeArrowheads="1"/>
                      </p:cNvPicPr>
                      <p:nvPr/>
                    </p:nvPicPr>
                    <p:blipFill>
                      <a:blip r:embed="rId4"/>
                      <a:srcRect/>
                      <a:stretch>
                        <a:fillRect/>
                      </a:stretch>
                    </p:blipFill>
                    <p:spPr bwMode="auto">
                      <a:xfrm>
                        <a:off x="477078" y="795338"/>
                        <a:ext cx="6632575"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304800" y="206561"/>
            <a:ext cx="7848600" cy="461665"/>
          </a:xfrm>
          <a:prstGeom prst="rect">
            <a:avLst/>
          </a:prstGeom>
          <a:noFill/>
        </p:spPr>
        <p:txBody>
          <a:bodyPr wrap="square" rtlCol="0">
            <a:spAutoFit/>
          </a:bodyPr>
          <a:lstStyle/>
          <a:p>
            <a:r>
              <a:rPr lang="en-US" sz="2400" dirty="0">
                <a:latin typeface="+mj-lt"/>
              </a:rPr>
              <a:t>Note: in “proof” of Hamilton’s principle:</a:t>
            </a:r>
          </a:p>
        </p:txBody>
      </p:sp>
      <p:sp>
        <p:nvSpPr>
          <p:cNvPr id="6" name="TextBox 5">
            <a:extLst>
              <a:ext uri="{FF2B5EF4-FFF2-40B4-BE49-F238E27FC236}">
                <a16:creationId xmlns:a16="http://schemas.microsoft.com/office/drawing/2014/main" id="{CEA9B4DA-2FA7-4A84-9AFE-5BBEA014EA4F}"/>
              </a:ext>
            </a:extLst>
          </p:cNvPr>
          <p:cNvSpPr txBox="1"/>
          <p:nvPr/>
        </p:nvSpPr>
        <p:spPr>
          <a:xfrm>
            <a:off x="152400" y="3810000"/>
            <a:ext cx="8534400" cy="2308324"/>
          </a:xfrm>
          <a:prstGeom prst="rect">
            <a:avLst/>
          </a:prstGeom>
          <a:noFill/>
        </p:spPr>
        <p:txBody>
          <a:bodyPr wrap="square" rtlCol="0">
            <a:spAutoFit/>
          </a:bodyPr>
          <a:lstStyle/>
          <a:p>
            <a:r>
              <a:rPr lang="en-US" sz="2400" dirty="0">
                <a:latin typeface="+mj-lt"/>
              </a:rPr>
              <a:t>Why do we need velocity dependent forces?</a:t>
            </a:r>
          </a:p>
          <a:p>
            <a:pPr marL="914400" lvl="1" indent="-457200">
              <a:buFont typeface="+mj-lt"/>
              <a:buAutoNum type="alphaLcPeriod"/>
            </a:pPr>
            <a:r>
              <a:rPr lang="en-US" sz="2400" dirty="0">
                <a:latin typeface="+mj-lt"/>
              </a:rPr>
              <a:t>Friction is sometimes represented as a velocity dependent force.   (difficult to treat with </a:t>
            </a:r>
            <a:r>
              <a:rPr lang="en-US" sz="2400" dirty="0" err="1">
                <a:latin typeface="+mj-lt"/>
              </a:rPr>
              <a:t>Lagrangian</a:t>
            </a:r>
            <a:r>
              <a:rPr lang="en-US" sz="2400" dirty="0">
                <a:latin typeface="+mj-lt"/>
              </a:rPr>
              <a:t> mechanics.)</a:t>
            </a:r>
          </a:p>
          <a:p>
            <a:pPr marL="914400" lvl="1" indent="-457200">
              <a:buFont typeface="+mj-lt"/>
              <a:buAutoNum type="alphaLcPeriod"/>
            </a:pPr>
            <a:r>
              <a:rPr lang="en-US" sz="2400" dirty="0">
                <a:latin typeface="+mj-lt"/>
              </a:rPr>
              <a:t>Lorentz force on a moving charged particle in the presence of a magnetic field.</a:t>
            </a:r>
          </a:p>
        </p:txBody>
      </p:sp>
    </p:spTree>
    <p:extLst>
      <p:ext uri="{BB962C8B-B14F-4D97-AF65-F5344CB8AC3E}">
        <p14:creationId xmlns:p14="http://schemas.microsoft.com/office/powerpoint/2010/main" val="1602081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28800" y="5105400"/>
            <a:ext cx="3124200" cy="533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343136167"/>
              </p:ext>
            </p:extLst>
          </p:nvPr>
        </p:nvGraphicFramePr>
        <p:xfrm>
          <a:off x="407987" y="1820863"/>
          <a:ext cx="8202613" cy="4727575"/>
        </p:xfrm>
        <a:graphic>
          <a:graphicData uri="http://schemas.openxmlformats.org/presentationml/2006/ole">
            <mc:AlternateContent xmlns:mc="http://schemas.openxmlformats.org/markup-compatibility/2006">
              <mc:Choice xmlns:v="urn:schemas-microsoft-com:vml" Requires="v">
                <p:oleObj name="Equation" r:id="rId3" imgW="4241520" imgH="2463480" progId="Equation.DSMT4">
                  <p:embed/>
                </p:oleObj>
              </mc:Choice>
              <mc:Fallback>
                <p:oleObj name="Equation" r:id="rId3" imgW="4241520" imgH="2463480" progId="Equation.DSMT4">
                  <p:embed/>
                  <p:pic>
                    <p:nvPicPr>
                      <p:cNvPr id="7" name="Object 6"/>
                      <p:cNvPicPr>
                        <a:picLocks noChangeAspect="1" noChangeArrowheads="1"/>
                      </p:cNvPicPr>
                      <p:nvPr/>
                    </p:nvPicPr>
                    <p:blipFill>
                      <a:blip r:embed="rId4"/>
                      <a:srcRect/>
                      <a:stretch>
                        <a:fillRect/>
                      </a:stretch>
                    </p:blipFill>
                    <p:spPr bwMode="auto">
                      <a:xfrm>
                        <a:off x="407987" y="1820863"/>
                        <a:ext cx="8202613"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07873625"/>
              </p:ext>
            </p:extLst>
          </p:nvPr>
        </p:nvGraphicFramePr>
        <p:xfrm>
          <a:off x="228600" y="596900"/>
          <a:ext cx="8867775" cy="1317625"/>
        </p:xfrm>
        <a:graphic>
          <a:graphicData uri="http://schemas.openxmlformats.org/presentationml/2006/ole">
            <mc:AlternateContent xmlns:mc="http://schemas.openxmlformats.org/markup-compatibility/2006">
              <mc:Choice xmlns:v="urn:schemas-microsoft-com:vml" Requires="v">
                <p:oleObj name="数式" r:id="rId5" imgW="4584600" imgH="685800" progId="Equation.3">
                  <p:embed/>
                </p:oleObj>
              </mc:Choice>
              <mc:Fallback>
                <p:oleObj name="数式" r:id="rId5" imgW="4584600" imgH="685800" progId="Equation.3">
                  <p:embed/>
                  <p:pic>
                    <p:nvPicPr>
                      <p:cNvPr id="5" name="Object 4"/>
                      <p:cNvPicPr>
                        <a:picLocks noChangeAspect="1" noChangeArrowheads="1"/>
                      </p:cNvPicPr>
                      <p:nvPr/>
                    </p:nvPicPr>
                    <p:blipFill>
                      <a:blip r:embed="rId6"/>
                      <a:srcRect/>
                      <a:stretch>
                        <a:fillRect/>
                      </a:stretch>
                    </p:blipFill>
                    <p:spPr bwMode="auto">
                      <a:xfrm>
                        <a:off x="228600" y="596900"/>
                        <a:ext cx="886777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226367"/>
            <a:ext cx="7467600" cy="461665"/>
          </a:xfrm>
          <a:prstGeom prst="rect">
            <a:avLst/>
          </a:prstGeom>
          <a:noFill/>
        </p:spPr>
        <p:txBody>
          <a:bodyPr wrap="square" rtlCol="0">
            <a:spAutoFit/>
          </a:bodyPr>
          <a:lstStyle/>
          <a:p>
            <a:r>
              <a:rPr lang="en-US" sz="2400" dirty="0">
                <a:latin typeface="+mj-lt"/>
              </a:rPr>
              <a:t>Lorentz forces:</a:t>
            </a:r>
          </a:p>
        </p:txBody>
      </p:sp>
      <p:sp>
        <p:nvSpPr>
          <p:cNvPr id="9" name="TextBox 8">
            <a:extLst>
              <a:ext uri="{FF2B5EF4-FFF2-40B4-BE49-F238E27FC236}">
                <a16:creationId xmlns:a16="http://schemas.microsoft.com/office/drawing/2014/main" id="{45BC8167-BB54-4D14-9583-2AC25D6E5869}"/>
              </a:ext>
            </a:extLst>
          </p:cNvPr>
          <p:cNvSpPr txBox="1"/>
          <p:nvPr/>
        </p:nvSpPr>
        <p:spPr>
          <a:xfrm>
            <a:off x="5486399" y="2514600"/>
            <a:ext cx="3609975" cy="1200329"/>
          </a:xfrm>
          <a:prstGeom prst="rect">
            <a:avLst/>
          </a:prstGeom>
          <a:noFill/>
        </p:spPr>
        <p:txBody>
          <a:bodyPr wrap="square" rtlCol="0">
            <a:spAutoFit/>
          </a:bodyPr>
          <a:lstStyle/>
          <a:p>
            <a:r>
              <a:rPr lang="en-US" sz="2400" dirty="0">
                <a:latin typeface="+mj-lt"/>
              </a:rPr>
              <a:t>Note: Here we are using cartesian coordinates for convenience.</a:t>
            </a:r>
          </a:p>
        </p:txBody>
      </p:sp>
    </p:spTree>
    <p:extLst>
      <p:ext uri="{BB962C8B-B14F-4D97-AF65-F5344CB8AC3E}">
        <p14:creationId xmlns:p14="http://schemas.microsoft.com/office/powerpoint/2010/main" val="3393989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p:cNvSpPr txBox="1"/>
          <p:nvPr/>
        </p:nvSpPr>
        <p:spPr>
          <a:xfrm>
            <a:off x="542912" y="270816"/>
            <a:ext cx="7543800" cy="461665"/>
          </a:xfrm>
          <a:prstGeom prst="rect">
            <a:avLst/>
          </a:prstGeom>
          <a:noFill/>
        </p:spPr>
        <p:txBody>
          <a:bodyPr wrap="square" rtlCol="0">
            <a:spAutoFit/>
          </a:bodyPr>
          <a:lstStyle/>
          <a:p>
            <a:r>
              <a:rPr lang="en-US" sz="2400" dirty="0">
                <a:latin typeface="+mj-lt"/>
              </a:rPr>
              <a:t>Summary of equations from calculus of variation --</a:t>
            </a:r>
          </a:p>
        </p:txBody>
      </p:sp>
      <p:graphicFrame>
        <p:nvGraphicFramePr>
          <p:cNvPr id="6" name="Object 5"/>
          <p:cNvGraphicFramePr>
            <a:graphicFrameLocks noChangeAspect="1"/>
          </p:cNvGraphicFramePr>
          <p:nvPr>
            <p:extLst>
              <p:ext uri="{D42A27DB-BD31-4B8C-83A1-F6EECF244321}">
                <p14:modId xmlns:p14="http://schemas.microsoft.com/office/powerpoint/2010/main" val="56783948"/>
              </p:ext>
            </p:extLst>
          </p:nvPr>
        </p:nvGraphicFramePr>
        <p:xfrm>
          <a:off x="519721" y="1271190"/>
          <a:ext cx="8167079" cy="4315619"/>
        </p:xfrm>
        <a:graphic>
          <a:graphicData uri="http://schemas.openxmlformats.org/presentationml/2006/ole">
            <mc:AlternateContent xmlns:mc="http://schemas.openxmlformats.org/markup-compatibility/2006">
              <mc:Choice xmlns:v="urn:schemas-microsoft-com:vml" Requires="v">
                <p:oleObj name="Equation" r:id="rId3" imgW="6362640" imgH="3365280" progId="Equation.DSMT4">
                  <p:embed/>
                </p:oleObj>
              </mc:Choice>
              <mc:Fallback>
                <p:oleObj name="Equation" r:id="rId3" imgW="6362640" imgH="3365280" progId="Equation.DSMT4">
                  <p:embed/>
                  <p:pic>
                    <p:nvPicPr>
                      <p:cNvPr id="0" name="Object 4"/>
                      <p:cNvPicPr>
                        <a:picLocks noChangeAspect="1" noChangeArrowheads="1"/>
                      </p:cNvPicPr>
                      <p:nvPr/>
                    </p:nvPicPr>
                    <p:blipFill>
                      <a:blip r:embed="rId4"/>
                      <a:srcRect/>
                      <a:stretch>
                        <a:fillRect/>
                      </a:stretch>
                    </p:blipFill>
                    <p:spPr bwMode="auto">
                      <a:xfrm>
                        <a:off x="519721" y="1271190"/>
                        <a:ext cx="8167079" cy="431561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15676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457200" y="762000"/>
            <a:ext cx="8077200" cy="461665"/>
          </a:xfrm>
          <a:prstGeom prst="rect">
            <a:avLst/>
          </a:prstGeom>
          <a:noFill/>
        </p:spPr>
        <p:txBody>
          <a:bodyPr wrap="square" rtlCol="0">
            <a:spAutoFit/>
          </a:bodyPr>
          <a:lstStyle/>
          <a:p>
            <a:r>
              <a:rPr lang="en-US" sz="2400" dirty="0">
                <a:latin typeface="+mj-lt"/>
              </a:rPr>
              <a:t>Application to particle dynamics</a:t>
            </a:r>
          </a:p>
        </p:txBody>
      </p:sp>
      <p:graphicFrame>
        <p:nvGraphicFramePr>
          <p:cNvPr id="6" name="Object 5"/>
          <p:cNvGraphicFramePr>
            <a:graphicFrameLocks noChangeAspect="1"/>
          </p:cNvGraphicFramePr>
          <p:nvPr>
            <p:extLst>
              <p:ext uri="{D42A27DB-BD31-4B8C-83A1-F6EECF244321}">
                <p14:modId xmlns:p14="http://schemas.microsoft.com/office/powerpoint/2010/main" val="4268734115"/>
              </p:ext>
            </p:extLst>
          </p:nvPr>
        </p:nvGraphicFramePr>
        <p:xfrm>
          <a:off x="971550" y="1447800"/>
          <a:ext cx="5581650" cy="4824397"/>
        </p:xfrm>
        <a:graphic>
          <a:graphicData uri="http://schemas.openxmlformats.org/presentationml/2006/ole">
            <mc:AlternateContent xmlns:mc="http://schemas.openxmlformats.org/markup-compatibility/2006">
              <mc:Choice xmlns:v="urn:schemas-microsoft-com:vml" Requires="v">
                <p:oleObj name="Equation" r:id="rId3" imgW="3124080" imgH="2705040" progId="Equation.DSMT4">
                  <p:embed/>
                </p:oleObj>
              </mc:Choice>
              <mc:Fallback>
                <p:oleObj name="Equation" r:id="rId3" imgW="3124080" imgH="2705040" progId="Equation.DSMT4">
                  <p:embed/>
                  <p:pic>
                    <p:nvPicPr>
                      <p:cNvPr id="0" name="Object 5"/>
                      <p:cNvPicPr>
                        <a:picLocks noChangeAspect="1" noChangeArrowheads="1"/>
                      </p:cNvPicPr>
                      <p:nvPr/>
                    </p:nvPicPr>
                    <p:blipFill>
                      <a:blip r:embed="rId4"/>
                      <a:srcRect/>
                      <a:stretch>
                        <a:fillRect/>
                      </a:stretch>
                    </p:blipFill>
                    <p:spPr bwMode="auto">
                      <a:xfrm>
                        <a:off x="971550" y="1447800"/>
                        <a:ext cx="5581650" cy="482439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209511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0" y="136525"/>
            <a:ext cx="9067800" cy="1200329"/>
          </a:xfrm>
          <a:prstGeom prst="rect">
            <a:avLst/>
          </a:prstGeom>
          <a:noFill/>
        </p:spPr>
        <p:txBody>
          <a:bodyPr wrap="square" rtlCol="0">
            <a:spAutoFit/>
          </a:bodyPr>
          <a:lstStyle/>
          <a:p>
            <a:r>
              <a:rPr lang="en-US" sz="2400" dirty="0">
                <a:latin typeface="+mj-lt"/>
              </a:rPr>
              <a:t>Application to particle dynamics</a:t>
            </a:r>
          </a:p>
          <a:p>
            <a:pPr lvl="1"/>
            <a:r>
              <a:rPr lang="en-US" sz="2400" dirty="0">
                <a:latin typeface="+mj-lt"/>
              </a:rPr>
              <a:t>Hamilton’s principle states that the dynamical trajectory of a system is given by the path that extremizes the action integral </a:t>
            </a:r>
          </a:p>
        </p:txBody>
      </p:sp>
      <p:sp>
        <p:nvSpPr>
          <p:cNvPr id="9" name="TextBox 8"/>
          <p:cNvSpPr txBox="1"/>
          <p:nvPr/>
        </p:nvSpPr>
        <p:spPr>
          <a:xfrm>
            <a:off x="0" y="2426875"/>
            <a:ext cx="9067799" cy="830997"/>
          </a:xfrm>
          <a:prstGeom prst="rect">
            <a:avLst/>
          </a:prstGeom>
          <a:noFill/>
        </p:spPr>
        <p:txBody>
          <a:bodyPr wrap="square" rtlCol="0">
            <a:spAutoFit/>
          </a:bodyPr>
          <a:lstStyle/>
          <a:p>
            <a:r>
              <a:rPr lang="en-US" sz="2400" dirty="0">
                <a:latin typeface="+mj-lt"/>
              </a:rPr>
              <a:t>Simple example: vertical trajectory </a:t>
            </a:r>
            <a:r>
              <a:rPr lang="en-US" sz="2400" i="1" dirty="0">
                <a:latin typeface="+mj-lt"/>
              </a:rPr>
              <a:t>y(t)</a:t>
            </a:r>
            <a:r>
              <a:rPr lang="en-US" sz="2400" dirty="0">
                <a:latin typeface="+mj-lt"/>
              </a:rPr>
              <a:t> of particle of mass </a:t>
            </a:r>
            <a:r>
              <a:rPr lang="en-US" sz="2400" i="1" dirty="0">
                <a:latin typeface="+mj-lt"/>
              </a:rPr>
              <a:t>m</a:t>
            </a:r>
            <a:r>
              <a:rPr lang="en-US" sz="2400" dirty="0">
                <a:latin typeface="+mj-lt"/>
              </a:rPr>
              <a:t> subject to constant downward acceleration </a:t>
            </a:r>
            <a:r>
              <a:rPr lang="en-US" sz="2400" i="1" dirty="0">
                <a:latin typeface="+mj-lt"/>
              </a:rPr>
              <a:t>a</a:t>
            </a:r>
            <a:r>
              <a:rPr lang="en-US" sz="2400" dirty="0">
                <a:latin typeface="+mj-lt"/>
              </a:rPr>
              <a:t>=-</a:t>
            </a:r>
            <a:r>
              <a:rPr lang="en-US" sz="2400" i="1" dirty="0">
                <a:latin typeface="+mj-lt"/>
              </a:rPr>
              <a:t>g.</a:t>
            </a:r>
            <a:endParaRPr lang="en-US" sz="2400" dirty="0">
              <a:latin typeface="+mj-lt"/>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4197510093"/>
              </p:ext>
            </p:extLst>
          </p:nvPr>
        </p:nvGraphicFramePr>
        <p:xfrm>
          <a:off x="1143000" y="3519099"/>
          <a:ext cx="5545138" cy="2646362"/>
        </p:xfrm>
        <a:graphic>
          <a:graphicData uri="http://schemas.openxmlformats.org/presentationml/2006/ole">
            <mc:AlternateContent xmlns:mc="http://schemas.openxmlformats.org/markup-compatibility/2006">
              <mc:Choice xmlns:v="urn:schemas-microsoft-com:vml" Requires="v">
                <p:oleObj name="Equation" r:id="rId3" imgW="2869920" imgH="1371600" progId="Equation.DSMT4">
                  <p:embed/>
                </p:oleObj>
              </mc:Choice>
              <mc:Fallback>
                <p:oleObj name="Equation" r:id="rId3" imgW="2869920" imgH="1371600" progId="Equation.DSMT4">
                  <p:embed/>
                  <p:pic>
                    <p:nvPicPr>
                      <p:cNvPr id="0" name=""/>
                      <p:cNvPicPr>
                        <a:picLocks noChangeAspect="1" noChangeArrowheads="1"/>
                      </p:cNvPicPr>
                      <p:nvPr/>
                    </p:nvPicPr>
                    <p:blipFill>
                      <a:blip r:embed="rId4"/>
                      <a:srcRect/>
                      <a:stretch>
                        <a:fillRect/>
                      </a:stretch>
                    </p:blipFill>
                    <p:spPr bwMode="auto">
                      <a:xfrm>
                        <a:off x="1143000" y="3519099"/>
                        <a:ext cx="5545138"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extLst>
              <a:ext uri="{FF2B5EF4-FFF2-40B4-BE49-F238E27FC236}">
                <a16:creationId xmlns:a16="http://schemas.microsoft.com/office/drawing/2014/main" id="{9BB9E106-D9D5-4C70-A84E-73D6CD9E155B}"/>
              </a:ext>
            </a:extLst>
          </p:cNvPr>
          <p:cNvGraphicFramePr>
            <a:graphicFrameLocks noChangeAspect="1"/>
          </p:cNvGraphicFramePr>
          <p:nvPr>
            <p:extLst>
              <p:ext uri="{D42A27DB-BD31-4B8C-83A1-F6EECF244321}">
                <p14:modId xmlns:p14="http://schemas.microsoft.com/office/powerpoint/2010/main" val="2242097214"/>
              </p:ext>
            </p:extLst>
          </p:nvPr>
        </p:nvGraphicFramePr>
        <p:xfrm>
          <a:off x="1527175" y="1336675"/>
          <a:ext cx="5784850" cy="1177925"/>
        </p:xfrm>
        <a:graphic>
          <a:graphicData uri="http://schemas.openxmlformats.org/presentationml/2006/ole">
            <mc:AlternateContent xmlns:mc="http://schemas.openxmlformats.org/markup-compatibility/2006">
              <mc:Choice xmlns:v="urn:schemas-microsoft-com:vml" Requires="v">
                <p:oleObj name="Equation" r:id="rId5" imgW="3555720" imgH="723600" progId="Equation.DSMT4">
                  <p:embed/>
                </p:oleObj>
              </mc:Choice>
              <mc:Fallback>
                <p:oleObj name="Equation" r:id="rId5" imgW="3555720" imgH="723600" progId="Equation.DSMT4">
                  <p:embed/>
                  <p:pic>
                    <p:nvPicPr>
                      <p:cNvPr id="0" name=""/>
                      <p:cNvPicPr/>
                      <p:nvPr/>
                    </p:nvPicPr>
                    <p:blipFill>
                      <a:blip r:embed="rId6"/>
                      <a:stretch>
                        <a:fillRect/>
                      </a:stretch>
                    </p:blipFill>
                    <p:spPr>
                      <a:xfrm>
                        <a:off x="1527175" y="1336675"/>
                        <a:ext cx="5784850" cy="1177925"/>
                      </a:xfrm>
                      <a:prstGeom prst="rect">
                        <a:avLst/>
                      </a:prstGeom>
                    </p:spPr>
                  </p:pic>
                </p:oleObj>
              </mc:Fallback>
            </mc:AlternateContent>
          </a:graphicData>
        </a:graphic>
      </p:graphicFrame>
      <p:sp>
        <p:nvSpPr>
          <p:cNvPr id="7" name="Arrow: Left 6">
            <a:extLst>
              <a:ext uri="{FF2B5EF4-FFF2-40B4-BE49-F238E27FC236}">
                <a16:creationId xmlns:a16="http://schemas.microsoft.com/office/drawing/2014/main" id="{3F069C89-BA6B-F270-FE7E-090EADF46D20}"/>
              </a:ext>
            </a:extLst>
          </p:cNvPr>
          <p:cNvSpPr/>
          <p:nvPr/>
        </p:nvSpPr>
        <p:spPr>
          <a:xfrm>
            <a:off x="5334000" y="5334000"/>
            <a:ext cx="533400" cy="457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C9B3020-A0DF-3108-556D-2881D211FA18}"/>
              </a:ext>
            </a:extLst>
          </p:cNvPr>
          <p:cNvSpPr txBox="1"/>
          <p:nvPr/>
        </p:nvSpPr>
        <p:spPr>
          <a:xfrm>
            <a:off x="6019800" y="4921160"/>
            <a:ext cx="2895600" cy="1200329"/>
          </a:xfrm>
          <a:prstGeom prst="rect">
            <a:avLst/>
          </a:prstGeom>
          <a:noFill/>
        </p:spPr>
        <p:txBody>
          <a:bodyPr wrap="square" rtlCol="0">
            <a:spAutoFit/>
          </a:bodyPr>
          <a:lstStyle/>
          <a:p>
            <a:r>
              <a:rPr lang="en-US" sz="2400" dirty="0">
                <a:solidFill>
                  <a:srgbClr val="FF0000"/>
                </a:solidFill>
                <a:latin typeface="+mj-lt"/>
              </a:rPr>
              <a:t>Note that we have not yet justified this, but let us try it out.</a:t>
            </a:r>
          </a:p>
        </p:txBody>
      </p:sp>
    </p:spTree>
    <p:extLst>
      <p:ext uri="{BB962C8B-B14F-4D97-AF65-F5344CB8AC3E}">
        <p14:creationId xmlns:p14="http://schemas.microsoft.com/office/powerpoint/2010/main" val="220951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37" t="18021" r="4366" b="6885"/>
          <a:stretch/>
        </p:blipFill>
        <p:spPr bwMode="auto">
          <a:xfrm>
            <a:off x="762000" y="838200"/>
            <a:ext cx="762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152400" y="228600"/>
            <a:ext cx="8991600" cy="461665"/>
          </a:xfrm>
          <a:prstGeom prst="rect">
            <a:avLst/>
          </a:prstGeom>
          <a:noFill/>
        </p:spPr>
        <p:txBody>
          <a:bodyPr wrap="square" rtlCol="0">
            <a:spAutoFit/>
          </a:bodyPr>
          <a:lstStyle/>
          <a:p>
            <a:r>
              <a:rPr lang="en-US" sz="2400" dirty="0">
                <a:latin typeface="+mj-lt"/>
                <a:hlinkClick r:id="rId4"/>
              </a:rPr>
              <a:t>http://www-history.mcs.st-and.ac.uk/Biographies/Hamilton.html</a:t>
            </a:r>
            <a:endParaRPr lang="en-US" sz="2400" dirty="0">
              <a:latin typeface="+mj-lt"/>
            </a:endParaRPr>
          </a:p>
        </p:txBody>
      </p:sp>
      <p:sp>
        <p:nvSpPr>
          <p:cNvPr id="6" name="TextBox 5">
            <a:extLst>
              <a:ext uri="{FF2B5EF4-FFF2-40B4-BE49-F238E27FC236}">
                <a16:creationId xmlns:a16="http://schemas.microsoft.com/office/drawing/2014/main" id="{16E6C852-9F09-4EDC-834B-7465AA52622B}"/>
              </a:ext>
            </a:extLst>
          </p:cNvPr>
          <p:cNvSpPr txBox="1"/>
          <p:nvPr/>
        </p:nvSpPr>
        <p:spPr>
          <a:xfrm>
            <a:off x="6553200" y="1981200"/>
            <a:ext cx="2057400" cy="461665"/>
          </a:xfrm>
          <a:prstGeom prst="rect">
            <a:avLst/>
          </a:prstGeom>
          <a:noFill/>
        </p:spPr>
        <p:txBody>
          <a:bodyPr wrap="square" rtlCol="0">
            <a:spAutoFit/>
          </a:bodyPr>
          <a:lstStyle/>
          <a:p>
            <a:r>
              <a:rPr lang="en-US" sz="2400" dirty="0"/>
              <a:t>(1805–1865)</a:t>
            </a:r>
            <a:endParaRPr lang="en-US" sz="2400" dirty="0">
              <a:latin typeface="+mj-lt"/>
            </a:endParaRPr>
          </a:p>
        </p:txBody>
      </p:sp>
    </p:spTree>
    <p:extLst>
      <p:ext uri="{BB962C8B-B14F-4D97-AF65-F5344CB8AC3E}">
        <p14:creationId xmlns:p14="http://schemas.microsoft.com/office/powerpoint/2010/main" val="290527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pic>
        <p:nvPicPr>
          <p:cNvPr id="82946" name="Picture 2" descr="http://rjlipton.files.wordpress.com/2011/04/hamil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8356768" cy="41632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5581452"/>
            <a:ext cx="9296400" cy="307777"/>
          </a:xfrm>
          <a:prstGeom prst="rect">
            <a:avLst/>
          </a:prstGeom>
          <a:noFill/>
        </p:spPr>
        <p:txBody>
          <a:bodyPr wrap="square" rtlCol="0">
            <a:spAutoFit/>
          </a:bodyPr>
          <a:lstStyle/>
          <a:p>
            <a:r>
              <a:rPr lang="en-US" sz="1400" dirty="0">
                <a:latin typeface="+mj-lt"/>
                <a:hlinkClick r:id="rId4"/>
              </a:rPr>
              <a:t>https://irishpostalheritagegpo.wordpress.com/2017/06/08/william-rowan-hamilton-irish-mathematician-and-scientist/</a:t>
            </a:r>
            <a:endParaRPr lang="en-US" sz="1400" dirty="0">
              <a:latin typeface="+mj-lt"/>
            </a:endParaRPr>
          </a:p>
        </p:txBody>
      </p:sp>
    </p:spTree>
    <p:extLst>
      <p:ext uri="{BB962C8B-B14F-4D97-AF65-F5344CB8AC3E}">
        <p14:creationId xmlns:p14="http://schemas.microsoft.com/office/powerpoint/2010/main" val="856527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9/2/2024</a:t>
            </a:r>
            <a:endParaRPr lang="en-US" dirty="0"/>
          </a:p>
        </p:txBody>
      </p:sp>
      <p:sp>
        <p:nvSpPr>
          <p:cNvPr id="3" name="Footer Placeholder 2"/>
          <p:cNvSpPr>
            <a:spLocks noGrp="1"/>
          </p:cNvSpPr>
          <p:nvPr>
            <p:ph type="ftr" sz="quarter" idx="11"/>
          </p:nvPr>
        </p:nvSpPr>
        <p:spPr/>
        <p:txBody>
          <a:bodyPr/>
          <a:lstStyle/>
          <a:p>
            <a:r>
              <a:rPr lang="en-US"/>
              <a:t>PHY 711  Fall 2024--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96153288"/>
              </p:ext>
            </p:extLst>
          </p:nvPr>
        </p:nvGraphicFramePr>
        <p:xfrm>
          <a:off x="990600" y="381000"/>
          <a:ext cx="5251451" cy="1322387"/>
        </p:xfrm>
        <a:graphic>
          <a:graphicData uri="http://schemas.openxmlformats.org/presentationml/2006/ole">
            <mc:AlternateContent xmlns:mc="http://schemas.openxmlformats.org/markup-compatibility/2006">
              <mc:Choice xmlns:v="urn:schemas-microsoft-com:vml" Requires="v">
                <p:oleObj name="数式" r:id="rId3" imgW="2717640" imgH="685800" progId="Equation.3">
                  <p:embed/>
                </p:oleObj>
              </mc:Choice>
              <mc:Fallback>
                <p:oleObj name="数式" r:id="rId3" imgW="2717640" imgH="685800" progId="Equation.3">
                  <p:embed/>
                  <p:pic>
                    <p:nvPicPr>
                      <p:cNvPr id="0" name=""/>
                      <p:cNvPicPr>
                        <a:picLocks noChangeAspect="1" noChangeArrowheads="1"/>
                      </p:cNvPicPr>
                      <p:nvPr/>
                    </p:nvPicPr>
                    <p:blipFill>
                      <a:blip r:embed="rId4"/>
                      <a:srcRect/>
                      <a:stretch>
                        <a:fillRect/>
                      </a:stretch>
                    </p:blipFill>
                    <p:spPr bwMode="auto">
                      <a:xfrm>
                        <a:off x="990600" y="381000"/>
                        <a:ext cx="5251451"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V="1">
            <a:off x="2971800" y="1447800"/>
            <a:ext cx="228600" cy="9906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57400" y="2362200"/>
            <a:ext cx="1295400" cy="830997"/>
          </a:xfrm>
          <a:prstGeom prst="rect">
            <a:avLst/>
          </a:prstGeom>
          <a:noFill/>
        </p:spPr>
        <p:txBody>
          <a:bodyPr wrap="square" rtlCol="0">
            <a:spAutoFit/>
          </a:bodyPr>
          <a:lstStyle/>
          <a:p>
            <a:r>
              <a:rPr lang="en-US" sz="2400" dirty="0">
                <a:latin typeface="+mj-lt"/>
              </a:rPr>
              <a:t>Kinetic energy</a:t>
            </a:r>
          </a:p>
        </p:txBody>
      </p:sp>
      <p:cxnSp>
        <p:nvCxnSpPr>
          <p:cNvPr id="9" name="Straight Arrow Connector 8"/>
          <p:cNvCxnSpPr/>
          <p:nvPr/>
        </p:nvCxnSpPr>
        <p:spPr>
          <a:xfrm flipH="1" flipV="1">
            <a:off x="3733800" y="1371600"/>
            <a:ext cx="838200" cy="838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91000" y="2209800"/>
            <a:ext cx="1600200" cy="830997"/>
          </a:xfrm>
          <a:prstGeom prst="rect">
            <a:avLst/>
          </a:prstGeom>
          <a:noFill/>
        </p:spPr>
        <p:txBody>
          <a:bodyPr wrap="square" rtlCol="0">
            <a:spAutoFit/>
          </a:bodyPr>
          <a:lstStyle/>
          <a:p>
            <a:r>
              <a:rPr lang="en-US" sz="2400" dirty="0">
                <a:latin typeface="+mj-lt"/>
              </a:rPr>
              <a:t>Potential energy</a:t>
            </a:r>
          </a:p>
        </p:txBody>
      </p:sp>
      <p:graphicFrame>
        <p:nvGraphicFramePr>
          <p:cNvPr id="12" name="Object 11"/>
          <p:cNvGraphicFramePr>
            <a:graphicFrameLocks noChangeAspect="1"/>
          </p:cNvGraphicFramePr>
          <p:nvPr>
            <p:extLst>
              <p:ext uri="{D42A27DB-BD31-4B8C-83A1-F6EECF244321}">
                <p14:modId xmlns:p14="http://schemas.microsoft.com/office/powerpoint/2010/main" val="490240603"/>
              </p:ext>
            </p:extLst>
          </p:nvPr>
        </p:nvGraphicFramePr>
        <p:xfrm>
          <a:off x="433429" y="3136861"/>
          <a:ext cx="8253371" cy="3360738"/>
        </p:xfrm>
        <a:graphic>
          <a:graphicData uri="http://schemas.openxmlformats.org/presentationml/2006/ole">
            <mc:AlternateContent xmlns:mc="http://schemas.openxmlformats.org/markup-compatibility/2006">
              <mc:Choice xmlns:v="urn:schemas-microsoft-com:vml" Requires="v">
                <p:oleObj name="Equation" r:id="rId5" imgW="5321160" imgH="2171520" progId="Equation.DSMT4">
                  <p:embed/>
                </p:oleObj>
              </mc:Choice>
              <mc:Fallback>
                <p:oleObj name="Equation" r:id="rId5" imgW="5321160" imgH="2171520" progId="Equation.DSMT4">
                  <p:embed/>
                  <p:pic>
                    <p:nvPicPr>
                      <p:cNvPr id="0" name=""/>
                      <p:cNvPicPr>
                        <a:picLocks noChangeAspect="1" noChangeArrowheads="1"/>
                      </p:cNvPicPr>
                      <p:nvPr/>
                    </p:nvPicPr>
                    <p:blipFill>
                      <a:blip r:embed="rId6"/>
                      <a:srcRect/>
                      <a:stretch>
                        <a:fillRect/>
                      </a:stretch>
                    </p:blipFill>
                    <p:spPr bwMode="auto">
                      <a:xfrm>
                        <a:off x="433429" y="3136861"/>
                        <a:ext cx="8253371" cy="33607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826999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7832</TotalTime>
  <Words>1148</Words>
  <Application>Microsoft Office PowerPoint</Application>
  <PresentationFormat>On-screen Show (4:3)</PresentationFormat>
  <Paragraphs>198</Paragraphs>
  <Slides>32</Slides>
  <Notes>25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32</vt:i4>
      </vt:variant>
    </vt:vector>
  </HeadingPairs>
  <TitlesOfParts>
    <vt:vector size="39" baseType="lpstr">
      <vt:lpstr>Arial</vt:lpstr>
      <vt:lpstr>Calibri</vt:lpstr>
      <vt:lpstr>Symbol</vt:lpstr>
      <vt:lpstr>Office Theme</vt:lpstr>
      <vt:lpstr>Equation</vt:lpstr>
      <vt:lpstr>数式</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431</cp:revision>
  <cp:lastPrinted>2020-09-09T20:57:50Z</cp:lastPrinted>
  <dcterms:created xsi:type="dcterms:W3CDTF">2012-01-10T18:32:24Z</dcterms:created>
  <dcterms:modified xsi:type="dcterms:W3CDTF">2024-08-31T18:44:48Z</dcterms:modified>
</cp:coreProperties>
</file>