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1"/>
  </p:notesMasterIdLst>
  <p:handoutMasterIdLst>
    <p:handoutMasterId r:id="rId32"/>
  </p:handoutMasterIdLst>
  <p:sldIdLst>
    <p:sldId id="296" r:id="rId3"/>
    <p:sldId id="354" r:id="rId4"/>
    <p:sldId id="356" r:id="rId5"/>
    <p:sldId id="355" r:id="rId6"/>
    <p:sldId id="357" r:id="rId7"/>
    <p:sldId id="358" r:id="rId8"/>
    <p:sldId id="363" r:id="rId9"/>
    <p:sldId id="362" r:id="rId10"/>
    <p:sldId id="359" r:id="rId11"/>
    <p:sldId id="361" r:id="rId12"/>
    <p:sldId id="360" r:id="rId13"/>
    <p:sldId id="364" r:id="rId14"/>
    <p:sldId id="365" r:id="rId15"/>
    <p:sldId id="371" r:id="rId16"/>
    <p:sldId id="372" r:id="rId17"/>
    <p:sldId id="373" r:id="rId18"/>
    <p:sldId id="380" r:id="rId19"/>
    <p:sldId id="374" r:id="rId20"/>
    <p:sldId id="375" r:id="rId21"/>
    <p:sldId id="377" r:id="rId22"/>
    <p:sldId id="378" r:id="rId23"/>
    <p:sldId id="369" r:id="rId24"/>
    <p:sldId id="376" r:id="rId25"/>
    <p:sldId id="381" r:id="rId26"/>
    <p:sldId id="379" r:id="rId27"/>
    <p:sldId id="366" r:id="rId28"/>
    <p:sldId id="367" r:id="rId29"/>
    <p:sldId id="370" r:id="rId3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79" d="100"/>
          <a:sy n="79" d="100"/>
        </p:scale>
        <p:origin x="836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2" d="100"/>
        <a:sy n="32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12/5/2024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089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Comment on order of topics???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Schedule.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12/06/2024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2024 -- Lecture 40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12/06/2024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2024 -- Lecture 40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12/06/2024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2024 -- Lecture 40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400" b="1"/>
            </a:lvl1pPr>
          </a:lstStyle>
          <a:p>
            <a:r>
              <a:rPr lang="en-US"/>
              <a:t>12/06/2024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b="1"/>
            </a:lvl1pPr>
          </a:lstStyle>
          <a:p>
            <a:r>
              <a:rPr lang="en-US"/>
              <a:t>PHY 711  Fall 2024 -- Lecture 40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/>
            </a:lvl1pPr>
          </a:lstStyle>
          <a:p>
            <a:fld id="{CE368B07-CEBF-4C80-90AF-53B34FA04C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12/06/2024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2024 -- Lecture 40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12/06/2024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2024 -- Lecture 40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12/06/2024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2024 -- Lecture 40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12/06/2024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2024 -- Lecture 40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12/06/2024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2024 -- Lecture 40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400" b="1"/>
            </a:lvl1pPr>
          </a:lstStyle>
          <a:p>
            <a:r>
              <a:rPr lang="en-US"/>
              <a:t>12/06/2024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b="1"/>
            </a:lvl1pPr>
          </a:lstStyle>
          <a:p>
            <a:r>
              <a:rPr lang="en-US"/>
              <a:t>PHY 711  Fall 2024 -- Lecture 40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/>
            </a:lvl1pPr>
          </a:lstStyle>
          <a:p>
            <a:fld id="{CE368B07-CEBF-4C80-90AF-53B34FA04C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12/06/2024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2024 -- Lecture 40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12/06/2024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2024 -- Lecture 40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12/06/2024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711  Fall 2024 -- Lecture 40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12/06/2024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711  Fall 2024 -- Lecture 40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oleObject" Target="../embeddings/oleObject17.bin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1.emf"/><Relationship Id="rId4" Type="http://schemas.openxmlformats.org/officeDocument/2006/relationships/oleObject" Target="../embeddings/oleObject1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oleObject" Target="../embeddings/oleObject19.bin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23.wmf"/><Relationship Id="rId7" Type="http://schemas.openxmlformats.org/officeDocument/2006/relationships/oleObject" Target="../embeddings/oleObject22.bin"/><Relationship Id="rId2" Type="http://schemas.openxmlformats.org/officeDocument/2006/relationships/oleObject" Target="../embeddings/oleObject20.bin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5.png"/><Relationship Id="rId5" Type="http://schemas.openxmlformats.org/officeDocument/2006/relationships/image" Target="../media/image24.wmf"/><Relationship Id="rId4" Type="http://schemas.openxmlformats.org/officeDocument/2006/relationships/oleObject" Target="../embeddings/oleObject21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oleObject" Target="../embeddings/oleObject23.bin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oleObject" Target="../embeddings/oleObject24.bin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oleObject" Target="../embeddings/oleObject25.bin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oleObject" Target="../embeddings/oleObject26.bin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oleObject" Target="../embeddings/oleObject27.bin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oleObject" Target="../embeddings/oleObject28.bin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oleObject" Target="../embeddings/oleObject29.bin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6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2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12/06/2024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2024 -- Lecture 40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533400"/>
            <a:ext cx="89916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711 Classical Mechanics and Mathematical Methods</a:t>
            </a:r>
          </a:p>
          <a:p>
            <a:pPr algn="ctr"/>
            <a:r>
              <a:rPr lang="en-US" sz="3200" b="1" dirty="0"/>
              <a:t>10-10:50 AM  MWF  in Olin 103</a:t>
            </a:r>
          </a:p>
          <a:p>
            <a:pPr algn="ctr"/>
            <a:endParaRPr lang="en-US" sz="1400" b="1" dirty="0"/>
          </a:p>
          <a:p>
            <a:pPr algn="ctr"/>
            <a:r>
              <a:rPr lang="en-US" sz="3200" b="1" dirty="0"/>
              <a:t>Notes on Lecture 40</a:t>
            </a:r>
          </a:p>
          <a:p>
            <a:pPr algn="ctr"/>
            <a:r>
              <a:rPr lang="en-US" sz="3200" b="1" dirty="0"/>
              <a:t> </a:t>
            </a:r>
          </a:p>
          <a:p>
            <a:pPr algn="ctr"/>
            <a:r>
              <a:rPr lang="en-US" sz="3200" b="1" dirty="0">
                <a:solidFill>
                  <a:schemeClr val="folHlink"/>
                </a:solidFill>
              </a:rPr>
              <a:t>Review of topics covered in this course</a:t>
            </a:r>
          </a:p>
          <a:p>
            <a:pPr marL="514350" lvl="1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Comment on numerical methods</a:t>
            </a:r>
          </a:p>
          <a:p>
            <a:pPr marL="514350" lvl="1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Review of the Sturm-Liouville equation</a:t>
            </a:r>
          </a:p>
          <a:p>
            <a:pPr marL="514350" lvl="1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Solving some example problems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70C489-0D8C-8D38-EE54-7567688AC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12/06/2024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31ADF1-8464-9281-AFE8-263C0E090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2024 -- Lecture 40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00DDF2-34F1-E915-E77F-EA6F01F33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8C24E2-1473-B247-DD5D-BDB927CD37DD}"/>
              </a:ext>
            </a:extLst>
          </p:cNvPr>
          <p:cNvSpPr txBox="1"/>
          <p:nvPr/>
        </p:nvSpPr>
        <p:spPr>
          <a:xfrm>
            <a:off x="609600" y="3048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orthogonality of eigenfunctions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CB372F9-8D49-BEE6-F2C4-82A7AA0481F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6305087"/>
              </p:ext>
            </p:extLst>
          </p:nvPr>
        </p:nvGraphicFramePr>
        <p:xfrm>
          <a:off x="108744" y="838200"/>
          <a:ext cx="8926512" cy="412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457520" imgH="2057400" progId="Equation.DSMT4">
                  <p:embed/>
                </p:oleObj>
              </mc:Choice>
              <mc:Fallback>
                <p:oleObj name="Equation" r:id="rId2" imgW="4457520" imgH="20574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4B742B6E-A1FF-4BF8-9AB9-051F35A77D9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744" y="838200"/>
                        <a:ext cx="8926512" cy="412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4195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70C489-0D8C-8D38-EE54-7567688AC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12/06/2024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31ADF1-8464-9281-AFE8-263C0E090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2024 -- Lecture 40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00DDF2-34F1-E915-E77F-EA6F01F33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78039E-4C61-B5D0-1DB2-1116FC1340F6}"/>
              </a:ext>
            </a:extLst>
          </p:cNvPr>
          <p:cNvSpPr txBox="1"/>
          <p:nvPr/>
        </p:nvSpPr>
        <p:spPr>
          <a:xfrm>
            <a:off x="609600" y="304800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orthogonality of eigenfunctions -- continued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10E49228-C49E-79D1-3EE2-E720063B57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9702105"/>
              </p:ext>
            </p:extLst>
          </p:nvPr>
        </p:nvGraphicFramePr>
        <p:xfrm>
          <a:off x="71438" y="1409700"/>
          <a:ext cx="9001125" cy="285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495680" imgH="1422360" progId="Equation.DSMT4">
                  <p:embed/>
                </p:oleObj>
              </mc:Choice>
              <mc:Fallback>
                <p:oleObj name="Equation" r:id="rId2" imgW="4495680" imgH="14223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4B742B6E-A1FF-4BF8-9AB9-051F35A77D9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8" y="1409700"/>
                        <a:ext cx="9001125" cy="285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Arrow: Up 6">
            <a:extLst>
              <a:ext uri="{FF2B5EF4-FFF2-40B4-BE49-F238E27FC236}">
                <a16:creationId xmlns:a16="http://schemas.microsoft.com/office/drawing/2014/main" id="{F2964289-3455-C6FD-8C65-8DD493F42D3C}"/>
              </a:ext>
            </a:extLst>
          </p:cNvPr>
          <p:cNvSpPr/>
          <p:nvPr/>
        </p:nvSpPr>
        <p:spPr>
          <a:xfrm>
            <a:off x="2209800" y="4186604"/>
            <a:ext cx="1066800" cy="1073150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6F896C0-9371-A6F9-AB8A-B67321E0DEEA}"/>
              </a:ext>
            </a:extLst>
          </p:cNvPr>
          <p:cNvSpPr txBox="1"/>
          <p:nvPr/>
        </p:nvSpPr>
        <p:spPr>
          <a:xfrm>
            <a:off x="2590800" y="5562600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Vanishes for various boundary conditions at </a:t>
            </a:r>
            <a:r>
              <a:rPr lang="en-US" sz="2400" i="1" dirty="0">
                <a:latin typeface="+mj-lt"/>
              </a:rPr>
              <a:t>x=a and x=b</a:t>
            </a:r>
          </a:p>
        </p:txBody>
      </p:sp>
    </p:spTree>
    <p:extLst>
      <p:ext uri="{BB962C8B-B14F-4D97-AF65-F5344CB8AC3E}">
        <p14:creationId xmlns:p14="http://schemas.microsoft.com/office/powerpoint/2010/main" val="2190542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54DED6-3E83-4724-D9B3-3E2DDFE94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12/06/2024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304A73-04B6-D2E9-A40C-38E5906DC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2024 -- Lecture 40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DCEA03-A5DF-207A-8F39-5F686DC22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5830BD-8746-9C2B-1F7D-BD2CD5728F63}"/>
              </a:ext>
            </a:extLst>
          </p:cNvPr>
          <p:cNvSpPr txBox="1"/>
          <p:nvPr/>
        </p:nvSpPr>
        <p:spPr>
          <a:xfrm>
            <a:off x="140677" y="81558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orthogonality of eigenfunctions -- continued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11B5F5F-C28F-A937-EF5F-9C4EBEC13F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3072527"/>
              </p:ext>
            </p:extLst>
          </p:nvPr>
        </p:nvGraphicFramePr>
        <p:xfrm>
          <a:off x="142875" y="543223"/>
          <a:ext cx="9001125" cy="554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495680" imgH="2768400" progId="Equation.DSMT4">
                  <p:embed/>
                </p:oleObj>
              </mc:Choice>
              <mc:Fallback>
                <p:oleObj name="Equation" r:id="rId2" imgW="4495680" imgH="27684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4B742B6E-A1FF-4BF8-9AB9-051F35A77D9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543223"/>
                        <a:ext cx="9001125" cy="5548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3250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E7CDBB-657F-D70A-2691-23A8EC7FE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12/06/2024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8A7136-DE5F-2754-1A57-82807FC0D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2024 -- Lecture 40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DEFE63-342F-9727-BB34-9A63E065D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EC04B7-F9AF-02EA-222C-2C36ABBBFBB9}"/>
              </a:ext>
            </a:extLst>
          </p:cNvPr>
          <p:cNvSpPr txBox="1"/>
          <p:nvPr/>
        </p:nvSpPr>
        <p:spPr>
          <a:xfrm>
            <a:off x="381000" y="3048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additional information about Sturm-Liouville equations,  see Lectures 21,22,23</a:t>
            </a:r>
          </a:p>
        </p:txBody>
      </p:sp>
    </p:spTree>
    <p:extLst>
      <p:ext uri="{BB962C8B-B14F-4D97-AF65-F5344CB8AC3E}">
        <p14:creationId xmlns:p14="http://schemas.microsoft.com/office/powerpoint/2010/main" val="2345885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368B07-CEBF-4C80-90AF-53B34FA04CF3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D8B16B7-B686-EAAC-81C1-CC09B83196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-8965"/>
            <a:ext cx="6366003" cy="6708349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4E41CE-F7E8-9507-B9E7-A8D8B57BD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12/06/2024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C9D0AC-E1C2-796D-2758-58E41CC5D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2024 -- Lecture 40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535B70-B9BC-4060-4BD8-73B7F8E85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8737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1D3C9945-A66E-2450-387F-AF007C85172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3400" y="1447800"/>
          <a:ext cx="7802562" cy="4056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517560" imgH="1828800" progId="Equation.DSMT4">
                  <p:embed/>
                </p:oleObj>
              </mc:Choice>
              <mc:Fallback>
                <p:oleObj name="Equation" r:id="rId2" imgW="3517560" imgH="18288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1D3C9945-A66E-2450-387F-AF007C85172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33400" y="1447800"/>
                        <a:ext cx="7802562" cy="4056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DF1128-1B81-3470-683B-A30AB1D1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12/06/2024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E548C9-C05F-2AD5-217A-7529D3BCC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2024 -- Lecture 40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FD6B08-FF65-105F-BA87-FAFCA8570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9216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1D3C9945-A66E-2450-387F-AF007C85172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1" y="834324"/>
          <a:ext cx="8763000" cy="50426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127400" imgH="2374560" progId="Equation.DSMT4">
                  <p:embed/>
                </p:oleObj>
              </mc:Choice>
              <mc:Fallback>
                <p:oleObj name="Equation" r:id="rId2" imgW="4127400" imgH="23745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1D3C9945-A66E-2450-387F-AF007C85172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2401" y="834324"/>
                        <a:ext cx="8763000" cy="50426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2F2B0A-83B1-A051-833E-1CE458CF7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12/06/2024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326BAF-E301-0523-728B-8C7979740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2024 -- Lecture 40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6B9AA1-4F9C-2A45-328F-FC146919D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7799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9E5BFD-8752-28C7-462A-DE1DBE3B9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12/06/2024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F649B1-0B64-A302-79FB-4E8D6822A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2024 -- Lecture 40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DDD883-0BA5-AED7-FA64-4363A901A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pPr/>
              <a:t>17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8886BBD-CC86-2C54-09E5-646352171E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2299989"/>
              </p:ext>
            </p:extLst>
          </p:nvPr>
        </p:nvGraphicFramePr>
        <p:xfrm>
          <a:off x="552356" y="302629"/>
          <a:ext cx="8134444" cy="6044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203360" imgH="3124080" progId="Equation.DSMT4">
                  <p:embed/>
                </p:oleObj>
              </mc:Choice>
              <mc:Fallback>
                <p:oleObj name="Equation" r:id="rId2" imgW="4203360" imgH="31240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1D3C9945-A66E-2450-387F-AF007C85172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52356" y="302629"/>
                        <a:ext cx="8134444" cy="60447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59411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FD7D5B1-3EAD-CEE2-7080-3AB4073087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1128382"/>
              </p:ext>
            </p:extLst>
          </p:nvPr>
        </p:nvGraphicFramePr>
        <p:xfrm>
          <a:off x="487363" y="2471737"/>
          <a:ext cx="7299325" cy="316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162240" imgH="1371600" progId="Equation.DSMT4">
                  <p:embed/>
                </p:oleObj>
              </mc:Choice>
              <mc:Fallback>
                <p:oleObj name="Equation" r:id="rId2" imgW="3162240" imgH="13716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FFD7D5B1-3EAD-CEE2-7080-3AB40730871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87363" y="2471737"/>
                        <a:ext cx="7299325" cy="3167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234C19-D760-489F-A985-C727F0F85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12/06/2024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85084B-E1FA-4C8C-DC52-2DCDB9F98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2024 -- Lecture 40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F59E54-F335-5BA5-068D-5E642F767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pPr/>
              <a:t>18</a:t>
            </a:fld>
            <a:endParaRPr lang="en-US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E42EADB-1A04-2AAE-84C9-AF95B63445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1634089"/>
              </p:ext>
            </p:extLst>
          </p:nvPr>
        </p:nvGraphicFramePr>
        <p:xfrm>
          <a:off x="457200" y="381000"/>
          <a:ext cx="7116271" cy="104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442885" imgH="507607" progId="Equation.DSMT4">
                  <p:embed/>
                </p:oleObj>
              </mc:Choice>
              <mc:Fallback>
                <p:oleObj name="Equation" r:id="rId4" imgW="3442885" imgH="50760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7200" y="381000"/>
                        <a:ext cx="7116271" cy="1049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58425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FD7D5B1-3EAD-CEE2-7080-3AB4073087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2373404"/>
              </p:ext>
            </p:extLst>
          </p:nvPr>
        </p:nvGraphicFramePr>
        <p:xfrm>
          <a:off x="60325" y="658812"/>
          <a:ext cx="9083675" cy="543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114800" imgH="2463480" progId="Equation.DSMT4">
                  <p:embed/>
                </p:oleObj>
              </mc:Choice>
              <mc:Fallback>
                <p:oleObj name="Equation" r:id="rId2" imgW="4114800" imgH="24634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FFD7D5B1-3EAD-CEE2-7080-3AB40730871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0325" y="658812"/>
                        <a:ext cx="9083675" cy="5437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C28162-2FA1-1A71-2642-3D185D47C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12/06/2024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964B77-0BBC-F5F2-F23F-F0898D96E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2024 -- Lecture 40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51E033-237A-8061-23D4-3106A7066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836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12/06/2024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2024 -- Lecture 40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10" name="Slide Number Placeholder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368B07-CEBF-4C80-90AF-53B34FA04CF3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F611DDE-3273-D49D-1D34-B169084151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155406"/>
            <a:ext cx="8763000" cy="2854553"/>
          </a:xfrm>
          <a:prstGeom prst="rect">
            <a:avLst/>
          </a:prstGeom>
          <a:solidFill>
            <a:srgbClr val="00B050"/>
          </a:solidFill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7806318-CD24-500A-CFB2-6F709A8D7C1C}"/>
              </a:ext>
            </a:extLst>
          </p:cNvPr>
          <p:cNvSpPr/>
          <p:nvPr/>
        </p:nvSpPr>
        <p:spPr>
          <a:xfrm>
            <a:off x="136216" y="2743200"/>
            <a:ext cx="8686800" cy="365125"/>
          </a:xfrm>
          <a:prstGeom prst="rect">
            <a:avLst/>
          </a:prstGeom>
          <a:solidFill>
            <a:srgbClr val="00B05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7D34CC9-828E-A240-8431-EAFDD52242D4}"/>
              </a:ext>
            </a:extLst>
          </p:cNvPr>
          <p:cNvSpPr txBox="1"/>
          <p:nvPr/>
        </p:nvSpPr>
        <p:spPr>
          <a:xfrm>
            <a:off x="53273" y="3017045"/>
            <a:ext cx="8649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+mj-lt"/>
              </a:rPr>
              <a:t>Please fill out the course evaluation form for PHY 711</a:t>
            </a:r>
          </a:p>
          <a:p>
            <a:endParaRPr lang="en-US" sz="24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13" name="Picture 12" descr="A calendar with numbers and a black text&#10;&#10;Description automatically generated">
            <a:extLst>
              <a:ext uri="{FF2B5EF4-FFF2-40B4-BE49-F238E27FC236}">
                <a16:creationId xmlns:a16="http://schemas.microsoft.com/office/drawing/2014/main" id="{8DCE59C4-2ADB-5046-E5F0-E71F226DD6F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666"/>
          <a:stretch/>
        </p:blipFill>
        <p:spPr>
          <a:xfrm>
            <a:off x="1895635" y="3483846"/>
            <a:ext cx="5429660" cy="265632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A0EDC73-5E3B-0FA2-E621-0D51B7BA21DE}"/>
              </a:ext>
            </a:extLst>
          </p:cNvPr>
          <p:cNvSpPr txBox="1"/>
          <p:nvPr/>
        </p:nvSpPr>
        <p:spPr>
          <a:xfrm>
            <a:off x="7162800" y="4350345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Today</a:t>
            </a:r>
          </a:p>
        </p:txBody>
      </p:sp>
      <p:sp>
        <p:nvSpPr>
          <p:cNvPr id="15" name="Arrow: Left 14">
            <a:extLst>
              <a:ext uri="{FF2B5EF4-FFF2-40B4-BE49-F238E27FC236}">
                <a16:creationId xmlns:a16="http://schemas.microsoft.com/office/drawing/2014/main" id="{F4DB2BA9-6DBB-F1B4-065A-A7B789A61036}"/>
              </a:ext>
            </a:extLst>
          </p:cNvPr>
          <p:cNvSpPr/>
          <p:nvPr/>
        </p:nvSpPr>
        <p:spPr>
          <a:xfrm rot="20141265">
            <a:off x="6196525" y="4521270"/>
            <a:ext cx="1013721" cy="590389"/>
          </a:xfrm>
          <a:prstGeom prst="leftArrow">
            <a:avLst/>
          </a:prstGeom>
          <a:solidFill>
            <a:schemeClr val="accent1">
              <a:alpha val="56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8A253FA-0FB8-9598-EAA0-4D632A6D2908}"/>
              </a:ext>
            </a:extLst>
          </p:cNvPr>
          <p:cNvSpPr txBox="1"/>
          <p:nvPr/>
        </p:nvSpPr>
        <p:spPr>
          <a:xfrm>
            <a:off x="304800" y="4593315"/>
            <a:ext cx="1768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Final available</a:t>
            </a:r>
          </a:p>
        </p:txBody>
      </p:sp>
      <p:sp>
        <p:nvSpPr>
          <p:cNvPr id="17" name="Arrow: Left 16">
            <a:extLst>
              <a:ext uri="{FF2B5EF4-FFF2-40B4-BE49-F238E27FC236}">
                <a16:creationId xmlns:a16="http://schemas.microsoft.com/office/drawing/2014/main" id="{5694B045-2CE0-0611-2A7E-8FB380A88D2D}"/>
              </a:ext>
            </a:extLst>
          </p:cNvPr>
          <p:cNvSpPr/>
          <p:nvPr/>
        </p:nvSpPr>
        <p:spPr>
          <a:xfrm rot="12231112">
            <a:off x="1676644" y="4856079"/>
            <a:ext cx="1363188" cy="590389"/>
          </a:xfrm>
          <a:prstGeom prst="leftArrow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E1FB037-B97A-D469-9CBC-E1A5BDAEBB2A}"/>
              </a:ext>
            </a:extLst>
          </p:cNvPr>
          <p:cNvSpPr txBox="1"/>
          <p:nvPr/>
        </p:nvSpPr>
        <p:spPr>
          <a:xfrm>
            <a:off x="7168139" y="4990304"/>
            <a:ext cx="19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Final due</a:t>
            </a:r>
          </a:p>
        </p:txBody>
      </p:sp>
      <p:sp>
        <p:nvSpPr>
          <p:cNvPr id="19" name="Arrow: Left 18">
            <a:extLst>
              <a:ext uri="{FF2B5EF4-FFF2-40B4-BE49-F238E27FC236}">
                <a16:creationId xmlns:a16="http://schemas.microsoft.com/office/drawing/2014/main" id="{CA366716-F3EC-DBF2-C0AE-6CA746293121}"/>
              </a:ext>
            </a:extLst>
          </p:cNvPr>
          <p:cNvSpPr/>
          <p:nvPr/>
        </p:nvSpPr>
        <p:spPr>
          <a:xfrm rot="20141265">
            <a:off x="6127404" y="5088112"/>
            <a:ext cx="1013721" cy="590389"/>
          </a:xfrm>
          <a:prstGeom prst="leftArrow">
            <a:avLst/>
          </a:prstGeom>
          <a:solidFill>
            <a:schemeClr val="accent1">
              <a:alpha val="56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2028D4B-DE88-9DBF-CCDB-B510EB6DD7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465587"/>
              </p:ext>
            </p:extLst>
          </p:nvPr>
        </p:nvGraphicFramePr>
        <p:xfrm>
          <a:off x="457200" y="559082"/>
          <a:ext cx="2840038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82680" imgH="342720" progId="Equation.DSMT4">
                  <p:embed/>
                </p:oleObj>
              </mc:Choice>
              <mc:Fallback>
                <p:oleObj name="Equation" r:id="rId2" imgW="1282680" imgH="34272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E2028D4B-DE88-9DBF-CCDB-B510EB6DD7E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57200" y="559082"/>
                        <a:ext cx="2840038" cy="758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AFABC8A-F2F4-74A7-ECC6-88175C1B04B1}"/>
              </a:ext>
            </a:extLst>
          </p:cNvPr>
          <p:cNvSpPr txBox="1"/>
          <p:nvPr/>
        </p:nvSpPr>
        <p:spPr>
          <a:xfrm>
            <a:off x="3442059" y="369748"/>
            <a:ext cx="571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Satisfies the radial differential equation, but does not satisfy boundary conditions     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B7202887-4097-D2FB-D753-7A5141A1616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" y="2839559"/>
          <a:ext cx="4114800" cy="21468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752480" imgH="914400" progId="Equation.DSMT4">
                  <p:embed/>
                </p:oleObj>
              </mc:Choice>
              <mc:Fallback>
                <p:oleObj name="Equation" r:id="rId4" imgW="1752480" imgH="91440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B7202887-4097-D2FB-D753-7A5141A1616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8600" y="2839559"/>
                        <a:ext cx="4114800" cy="21468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AC8C33DE-3480-491B-9604-D84EA061D0E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95800" y="2459268"/>
            <a:ext cx="3819525" cy="261537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8523FE8-55E5-FC24-B6FC-467AB6BDD2EC}"/>
              </a:ext>
            </a:extLst>
          </p:cNvPr>
          <p:cNvSpPr txBox="1"/>
          <p:nvPr/>
        </p:nvSpPr>
        <p:spPr>
          <a:xfrm>
            <a:off x="5791200" y="2895527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J</a:t>
            </a:r>
            <a:r>
              <a:rPr lang="en-US" sz="2400" i="1" baseline="-25000" dirty="0">
                <a:latin typeface="+mj-lt"/>
              </a:rPr>
              <a:t>0</a:t>
            </a:r>
            <a:r>
              <a:rPr lang="en-US" sz="2400" i="1" dirty="0">
                <a:latin typeface="+mj-lt"/>
              </a:rPr>
              <a:t>(x)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9E8F6CF-38CC-96E5-E008-34A08DFA5C6E}"/>
              </a:ext>
            </a:extLst>
          </p:cNvPr>
          <p:cNvSpPr/>
          <p:nvPr/>
        </p:nvSpPr>
        <p:spPr>
          <a:xfrm>
            <a:off x="4724400" y="2424314"/>
            <a:ext cx="381000" cy="3475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83FFACC-25C9-7B06-F854-00A1F47C8CF0}"/>
              </a:ext>
            </a:extLst>
          </p:cNvPr>
          <p:cNvSpPr/>
          <p:nvPr/>
        </p:nvSpPr>
        <p:spPr>
          <a:xfrm>
            <a:off x="7086600" y="3593199"/>
            <a:ext cx="381000" cy="3475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76BFD39-DCC5-F19B-389A-7AC575C621CB}"/>
              </a:ext>
            </a:extLst>
          </p:cNvPr>
          <p:cNvSpPr/>
          <p:nvPr/>
        </p:nvSpPr>
        <p:spPr>
          <a:xfrm>
            <a:off x="8087627" y="4495800"/>
            <a:ext cx="381000" cy="3475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0912796-EBA5-6532-D0C0-F2D684CCFBDB}"/>
              </a:ext>
            </a:extLst>
          </p:cNvPr>
          <p:cNvSpPr/>
          <p:nvPr/>
        </p:nvSpPr>
        <p:spPr>
          <a:xfrm>
            <a:off x="6101214" y="4812653"/>
            <a:ext cx="381000" cy="3475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929D6A01-B4BA-96EF-C5FA-CED354F5633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6207" y="4882551"/>
          <a:ext cx="2514600" cy="1518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346040" imgH="812520" progId="Equation.DSMT4">
                  <p:embed/>
                </p:oleObj>
              </mc:Choice>
              <mc:Fallback>
                <p:oleObj name="Equation" r:id="rId7" imgW="1346040" imgH="81252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929D6A01-B4BA-96EF-C5FA-CED354F5633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136207" y="4882551"/>
                        <a:ext cx="2514600" cy="15182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9A51C4-5F53-FEBD-CCDE-867150647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12/06/2024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2A83EE-00CF-C578-8446-7F2D96356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2024 -- Lecture 40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1B42C3-FC8B-9EBF-5755-F7E9CFA7F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645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4A26CFF-13F8-8A43-9DB5-69B0D4C6ED1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" y="381000"/>
          <a:ext cx="7854950" cy="57446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254480" imgH="3111480" progId="Equation.DSMT4">
                  <p:embed/>
                </p:oleObj>
              </mc:Choice>
              <mc:Fallback>
                <p:oleObj name="Equation" r:id="rId2" imgW="4254480" imgH="31114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94A26CFF-13F8-8A43-9DB5-69B0D4C6ED1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28600" y="381000"/>
                        <a:ext cx="7854950" cy="57446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0EA680-5972-2E25-2625-37E19630D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12/06/2024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61901A-CAFF-6199-53B0-9A4ED3982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2024 -- Lecture 40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A306E4-87BA-2410-E88E-4D153A152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0403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46116B-F68C-B615-F44D-AE4697B4B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12/06/2024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456FAC-81F3-CCBB-A304-4DB4784E5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2024 -- Lecture 40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E93CC0-161D-456B-12A5-B6E1AFD30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pPr/>
              <a:t>22</a:t>
            </a:fld>
            <a:endParaRPr lang="en-US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E4D88C8-228C-155C-9128-8FB6F960BE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6059676"/>
              </p:ext>
            </p:extLst>
          </p:nvPr>
        </p:nvGraphicFramePr>
        <p:xfrm>
          <a:off x="27648" y="914400"/>
          <a:ext cx="9156700" cy="306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787640" imgH="1600200" progId="Equation.DSMT4">
                  <p:embed/>
                </p:oleObj>
              </mc:Choice>
              <mc:Fallback>
                <p:oleObj name="Equation" r:id="rId2" imgW="4787640" imgH="1600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7648" y="914400"/>
                        <a:ext cx="9156700" cy="306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091732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30CEE50-918F-AE3B-F2C4-C4F9562060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6225622"/>
              </p:ext>
            </p:extLst>
          </p:nvPr>
        </p:nvGraphicFramePr>
        <p:xfrm>
          <a:off x="1525588" y="1343025"/>
          <a:ext cx="5511800" cy="253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489040" imgH="1143000" progId="Equation.DSMT4">
                  <p:embed/>
                </p:oleObj>
              </mc:Choice>
              <mc:Fallback>
                <p:oleObj name="Equation" r:id="rId2" imgW="2489040" imgH="11430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930CEE50-918F-AE3B-F2C4-C4F9562060C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25588" y="1343025"/>
                        <a:ext cx="5511800" cy="2530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7CA0E7-F67C-9C03-2FAF-ACE2407E0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12/06/2024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9D7325-CA78-0950-C908-FA18B662B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2024 -- Lecture 40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16109A-0A52-D815-6FD9-DE94EABB4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3638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2028D4B-DE88-9DBF-CCDB-B510EB6DD7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4405124"/>
              </p:ext>
            </p:extLst>
          </p:nvPr>
        </p:nvGraphicFramePr>
        <p:xfrm>
          <a:off x="306388" y="598190"/>
          <a:ext cx="8380412" cy="25590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784320" imgH="1155600" progId="Equation.DSMT4">
                  <p:embed/>
                </p:oleObj>
              </mc:Choice>
              <mc:Fallback>
                <p:oleObj name="Equation" r:id="rId2" imgW="3784320" imgH="11556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E2028D4B-DE88-9DBF-CCDB-B510EB6DD7E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06388" y="598190"/>
                        <a:ext cx="8380412" cy="25590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9189ED7-09B6-3B84-B8E4-4BBDA0B62B67}"/>
              </a:ext>
            </a:extLst>
          </p:cNvPr>
          <p:cNvSpPr txBox="1"/>
          <p:nvPr/>
        </p:nvSpPr>
        <p:spPr>
          <a:xfrm>
            <a:off x="10427" y="136525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Finishing up --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9A51C4-5F53-FEBD-CCDE-867150647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12/06/2024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2A83EE-00CF-C578-8446-7F2D96356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2024 -- Lecture 40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1B42C3-FC8B-9EBF-5755-F7E9CFA7F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7960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53A8A6C-93D1-2B0F-1108-5EC585E3F66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750984"/>
          <a:ext cx="5592762" cy="5356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400120" imgH="2298600" progId="Equation.DSMT4">
                  <p:embed/>
                </p:oleObj>
              </mc:Choice>
              <mc:Fallback>
                <p:oleObj name="Equation" r:id="rId2" imgW="2400120" imgH="22986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E53A8A6C-93D1-2B0F-1108-5EC585E3F66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219200" y="750984"/>
                        <a:ext cx="5592762" cy="53560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ED55CD-0DA3-9D14-E31E-236F30FAC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12/06/2024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2BD18E-607B-878A-77A5-76F2C73C5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2024 -- Lecture 40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375C6D-091A-EACE-6660-9E3F2CE09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4319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AE2ECE7-259F-65A2-C37E-2DA28938B4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200400"/>
            <a:ext cx="6945664" cy="321639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D0C3723-2EA1-DF0D-9308-13FB12D51BA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1143" t="30731" r="1143"/>
          <a:stretch/>
        </p:blipFill>
        <p:spPr>
          <a:xfrm>
            <a:off x="228600" y="288655"/>
            <a:ext cx="7798201" cy="3013187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5C5DFD-EDF3-37E0-3708-F7640366A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12/06/2024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C050CD-26D2-08C0-79D9-93C06292B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2024 -- Lecture 40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5F32D0-67A8-B831-5A09-16C013F30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8DA649-080C-3E3F-B57A-EE1B3F959558}"/>
              </a:ext>
            </a:extLst>
          </p:cNvPr>
          <p:cNvSpPr txBox="1"/>
          <p:nvPr/>
        </p:nvSpPr>
        <p:spPr>
          <a:xfrm>
            <a:off x="0" y="0"/>
            <a:ext cx="891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j-lt"/>
              </a:rPr>
              <a:t>Advice about problem solving  such as coupled differential equations</a:t>
            </a:r>
          </a:p>
        </p:txBody>
      </p:sp>
    </p:spTree>
    <p:extLst>
      <p:ext uri="{BB962C8B-B14F-4D97-AF65-F5344CB8AC3E}">
        <p14:creationId xmlns:p14="http://schemas.microsoft.com/office/powerpoint/2010/main" val="20152836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46116B-F68C-B615-F44D-AE4697B4B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12/06/2024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456FAC-81F3-CCBB-A304-4DB4784E5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2024 -- Lecture 40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E93CC0-161D-456B-12A5-B6E1AFD30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pPr/>
              <a:t>27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71AED267-F604-D571-4B4E-A568AEA0FE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4383893"/>
              </p:ext>
            </p:extLst>
          </p:nvPr>
        </p:nvGraphicFramePr>
        <p:xfrm>
          <a:off x="228600" y="381000"/>
          <a:ext cx="8537575" cy="249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568680" imgH="1041120" progId="Equation.DSMT4">
                  <p:embed/>
                </p:oleObj>
              </mc:Choice>
              <mc:Fallback>
                <p:oleObj name="Equation" r:id="rId2" imgW="3568680" imgH="1041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28600" y="381000"/>
                        <a:ext cx="8537575" cy="2490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0B1F2B1-2AAF-7334-B00F-5AC077B41141}"/>
              </a:ext>
            </a:extLst>
          </p:cNvPr>
          <p:cNvSpPr txBox="1"/>
          <p:nvPr/>
        </p:nvSpPr>
        <p:spPr>
          <a:xfrm>
            <a:off x="533400" y="34290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What can you say about these two cases?</a:t>
            </a:r>
          </a:p>
        </p:txBody>
      </p:sp>
    </p:spTree>
    <p:extLst>
      <p:ext uri="{BB962C8B-B14F-4D97-AF65-F5344CB8AC3E}">
        <p14:creationId xmlns:p14="http://schemas.microsoft.com/office/powerpoint/2010/main" val="35671790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46116B-F68C-B615-F44D-AE4697B4B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12/06/2024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456FAC-81F3-CCBB-A304-4DB4784E5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2024 -- Lecture 40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E93CC0-161D-456B-12A5-B6E1AFD30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pPr/>
              <a:t>28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74B695C4-1D6F-3998-6A74-14A8B73BB0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2348333"/>
              </p:ext>
            </p:extLst>
          </p:nvPr>
        </p:nvGraphicFramePr>
        <p:xfrm>
          <a:off x="305228" y="457200"/>
          <a:ext cx="8381572" cy="1360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381200" imgH="711000" progId="Equation.DSMT4">
                  <p:embed/>
                </p:oleObj>
              </mc:Choice>
              <mc:Fallback>
                <p:oleObj name="Equation" r:id="rId2" imgW="438120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05228" y="457200"/>
                        <a:ext cx="8381572" cy="1360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CEDAD3B-56B8-3E03-2FAC-B039B95E4A6C}"/>
              </a:ext>
            </a:extLst>
          </p:cNvPr>
          <p:cNvSpPr txBox="1"/>
          <p:nvPr/>
        </p:nvSpPr>
        <p:spPr>
          <a:xfrm>
            <a:off x="304800" y="26670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Do these solutions satisfy the equations?</a:t>
            </a:r>
          </a:p>
          <a:p>
            <a:r>
              <a:rPr lang="en-US" sz="2400" dirty="0">
                <a:latin typeface="+mj-lt"/>
              </a:rPr>
              <a:t>Do these solutions satisfy the initial conditions?</a:t>
            </a:r>
          </a:p>
        </p:txBody>
      </p:sp>
    </p:spTree>
    <p:extLst>
      <p:ext uri="{BB962C8B-B14F-4D97-AF65-F5344CB8AC3E}">
        <p14:creationId xmlns:p14="http://schemas.microsoft.com/office/powerpoint/2010/main" val="800177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618C07-05CE-81FE-B500-9CAE22C59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12/06/2024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30644A-0229-E4B5-B3D9-6A2B118CF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2024 -- Lecture 40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6E23C8-4771-122B-C1D7-18035E6B5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EDC914-84F6-E9B8-2881-A9AAA8C950BA}"/>
              </a:ext>
            </a:extLst>
          </p:cNvPr>
          <p:cNvSpPr txBox="1"/>
          <p:nvPr/>
        </p:nvSpPr>
        <p:spPr>
          <a:xfrm>
            <a:off x="457200" y="3810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Brief comment on numerical methods --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7FCB0C5-3F42-BA57-F778-D9F07BEF6A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0629739"/>
              </p:ext>
            </p:extLst>
          </p:nvPr>
        </p:nvGraphicFramePr>
        <p:xfrm>
          <a:off x="533400" y="1066800"/>
          <a:ext cx="7518400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429000" imgH="1511280" progId="Equation.DSMT4">
                  <p:embed/>
                </p:oleObj>
              </mc:Choice>
              <mc:Fallback>
                <p:oleObj name="Equation" r:id="rId2" imgW="3429000" imgH="151128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92344BE2-A920-F600-027B-4CC03ECBDD3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33400" y="1066800"/>
                        <a:ext cx="7518400" cy="331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Arrow: Curved Left 6">
            <a:extLst>
              <a:ext uri="{FF2B5EF4-FFF2-40B4-BE49-F238E27FC236}">
                <a16:creationId xmlns:a16="http://schemas.microsoft.com/office/drawing/2014/main" id="{4A381CB3-AA74-FB96-5394-B88EEC45D4F2}"/>
              </a:ext>
            </a:extLst>
          </p:cNvPr>
          <p:cNvSpPr/>
          <p:nvPr/>
        </p:nvSpPr>
        <p:spPr>
          <a:xfrm rot="406648">
            <a:off x="3481416" y="2781727"/>
            <a:ext cx="304800" cy="1066800"/>
          </a:xfrm>
          <a:prstGeom prst="curved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Arrow: Curved Left 7">
            <a:extLst>
              <a:ext uri="{FF2B5EF4-FFF2-40B4-BE49-F238E27FC236}">
                <a16:creationId xmlns:a16="http://schemas.microsoft.com/office/drawing/2014/main" id="{ACB08939-AB9B-152C-C6EB-F051B742F9AD}"/>
              </a:ext>
            </a:extLst>
          </p:cNvPr>
          <p:cNvSpPr/>
          <p:nvPr/>
        </p:nvSpPr>
        <p:spPr>
          <a:xfrm rot="20893486">
            <a:off x="2571452" y="2776111"/>
            <a:ext cx="304800" cy="1066800"/>
          </a:xfrm>
          <a:prstGeom prst="curved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Arrow: Curved Left 8">
            <a:extLst>
              <a:ext uri="{FF2B5EF4-FFF2-40B4-BE49-F238E27FC236}">
                <a16:creationId xmlns:a16="http://schemas.microsoft.com/office/drawing/2014/main" id="{EB2E97A8-DFEF-34E5-3BFA-2D7CA738D34E}"/>
              </a:ext>
            </a:extLst>
          </p:cNvPr>
          <p:cNvSpPr/>
          <p:nvPr/>
        </p:nvSpPr>
        <p:spPr>
          <a:xfrm rot="1661066">
            <a:off x="4822738" y="2908910"/>
            <a:ext cx="304800" cy="1066800"/>
          </a:xfrm>
          <a:prstGeom prst="curved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FDA4880-BDF0-E6AC-2812-7364FB0ADEC0}"/>
              </a:ext>
            </a:extLst>
          </p:cNvPr>
          <p:cNvSpPr txBox="1"/>
          <p:nvPr/>
        </p:nvSpPr>
        <p:spPr>
          <a:xfrm>
            <a:off x="838200" y="51054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Here it is assumed that </a:t>
            </a:r>
            <a:r>
              <a:rPr lang="en-US" sz="2400" i="1" dirty="0">
                <a:latin typeface="+mj-lt"/>
              </a:rPr>
              <a:t>h</a:t>
            </a:r>
            <a:r>
              <a:rPr lang="en-US" sz="2400" dirty="0">
                <a:latin typeface="+mj-lt"/>
              </a:rPr>
              <a:t>  is small and </a:t>
            </a:r>
            <a:r>
              <a:rPr lang="en-US" sz="2400" i="1" dirty="0">
                <a:latin typeface="+mj-lt"/>
              </a:rPr>
              <a:t>h</a:t>
            </a:r>
            <a:r>
              <a:rPr lang="en-US" sz="2400" i="1" baseline="30000" dirty="0">
                <a:latin typeface="+mj-lt"/>
              </a:rPr>
              <a:t>3</a:t>
            </a:r>
            <a:r>
              <a:rPr lang="en-US" sz="2400" i="1" dirty="0">
                <a:latin typeface="+mj-lt"/>
              </a:rPr>
              <a:t>&lt;&lt;h</a:t>
            </a:r>
            <a:r>
              <a:rPr lang="en-US" sz="2400" i="1" baseline="30000" dirty="0">
                <a:latin typeface="+mj-lt"/>
              </a:rPr>
              <a:t>2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92393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7DDA21-5336-4427-A5E1-6CA925B21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12/06/2024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676AFF-845C-3682-E858-D703921FC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2024 -- Lecture 40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E76AB1-3A4B-E247-C1E5-116B6FBFC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4D0E7FF-1045-3869-D4D7-D0012E2842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8314931"/>
              </p:ext>
            </p:extLst>
          </p:nvPr>
        </p:nvGraphicFramePr>
        <p:xfrm>
          <a:off x="395621" y="380436"/>
          <a:ext cx="6308725" cy="170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263760" imgH="888840" progId="Equation.DSMT4">
                  <p:embed/>
                </p:oleObj>
              </mc:Choice>
              <mc:Fallback>
                <p:oleObj name="Equation" r:id="rId2" imgW="3263760" imgH="88884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F21249F5-CF52-3B2F-1A7F-01CEB87EB03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621" y="380436"/>
                        <a:ext cx="6308725" cy="170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D4B0665-CECB-A4CB-2C48-51A3FD4291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2127667"/>
              </p:ext>
            </p:extLst>
          </p:nvPr>
        </p:nvGraphicFramePr>
        <p:xfrm>
          <a:off x="516203" y="2386545"/>
          <a:ext cx="3240087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1676160" imgH="838080" progId="Equation.3">
                  <p:embed/>
                </p:oleObj>
              </mc:Choice>
              <mc:Fallback>
                <p:oleObj name="数式" r:id="rId4" imgW="1676160" imgH="838080" progId="Equation.3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F4AFC0F4-C754-4817-143A-C0A03143377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203" y="2386545"/>
                        <a:ext cx="3240087" cy="160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91F6CA4-C2EF-AE02-DD40-9B23A0B661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6039045"/>
              </p:ext>
            </p:extLst>
          </p:nvPr>
        </p:nvGraphicFramePr>
        <p:xfrm>
          <a:off x="565901" y="4271093"/>
          <a:ext cx="3313112" cy="195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6" imgW="1714320" imgH="1015920" progId="Equation.3">
                  <p:embed/>
                </p:oleObj>
              </mc:Choice>
              <mc:Fallback>
                <p:oleObj name="数式" r:id="rId6" imgW="1714320" imgH="1015920" progId="Equation.3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CCB9E2DA-149A-FF60-5FE0-E8D295EEB6F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901" y="4271093"/>
                        <a:ext cx="3313112" cy="1951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95F8DC2E-224E-541E-BF56-13F8F2339F48}"/>
              </a:ext>
            </a:extLst>
          </p:cNvPr>
          <p:cNvSpPr/>
          <p:nvPr/>
        </p:nvSpPr>
        <p:spPr>
          <a:xfrm>
            <a:off x="5410200" y="3048000"/>
            <a:ext cx="3240087" cy="2590800"/>
          </a:xfrm>
          <a:prstGeom prst="rect">
            <a:avLst/>
          </a:prstGeom>
          <a:pattFill prst="lgGrid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A8DCBDC-5828-1684-71DA-3066FC3FF681}"/>
              </a:ext>
            </a:extLst>
          </p:cNvPr>
          <p:cNvCxnSpPr/>
          <p:nvPr/>
        </p:nvCxnSpPr>
        <p:spPr>
          <a:xfrm>
            <a:off x="5410200" y="5638800"/>
            <a:ext cx="3505200" cy="0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E0E8C74-DA24-65C5-B74A-AE201F5BF563}"/>
              </a:ext>
            </a:extLst>
          </p:cNvPr>
          <p:cNvCxnSpPr>
            <a:cxnSpLocks/>
          </p:cNvCxnSpPr>
          <p:nvPr/>
        </p:nvCxnSpPr>
        <p:spPr>
          <a:xfrm flipV="1">
            <a:off x="5410200" y="2620788"/>
            <a:ext cx="0" cy="3018012"/>
          </a:xfrm>
          <a:prstGeom prst="straightConnector1">
            <a:avLst/>
          </a:prstGeom>
          <a:ln w="539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9F736482-2C3D-FE1D-8F7A-8D961846C1B8}"/>
              </a:ext>
            </a:extLst>
          </p:cNvPr>
          <p:cNvSpPr txBox="1"/>
          <p:nvPr/>
        </p:nvSpPr>
        <p:spPr>
          <a:xfrm>
            <a:off x="4800600" y="3962400"/>
            <a:ext cx="417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2633893-A05A-D95A-890B-1D57C40F9DE9}"/>
              </a:ext>
            </a:extLst>
          </p:cNvPr>
          <p:cNvSpPr txBox="1"/>
          <p:nvPr/>
        </p:nvSpPr>
        <p:spPr>
          <a:xfrm>
            <a:off x="6897685" y="5562600"/>
            <a:ext cx="417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t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26E868C3-F991-5749-464C-125848EAC7FE}"/>
              </a:ext>
            </a:extLst>
          </p:cNvPr>
          <p:cNvSpPr>
            <a:spLocks noChangeAspect="1"/>
          </p:cNvSpPr>
          <p:nvPr/>
        </p:nvSpPr>
        <p:spPr>
          <a:xfrm>
            <a:off x="5318759" y="5545440"/>
            <a:ext cx="182880" cy="1828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DA1DDC7-8B45-3530-4DA0-C5A9E1AAE945}"/>
              </a:ext>
            </a:extLst>
          </p:cNvPr>
          <p:cNvSpPr>
            <a:spLocks noChangeAspect="1"/>
          </p:cNvSpPr>
          <p:nvPr/>
        </p:nvSpPr>
        <p:spPr>
          <a:xfrm>
            <a:off x="5570538" y="5298768"/>
            <a:ext cx="182880" cy="1828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C302B3F-B8C7-488A-68B8-A31876665DD7}"/>
              </a:ext>
            </a:extLst>
          </p:cNvPr>
          <p:cNvSpPr>
            <a:spLocks noChangeAspect="1"/>
          </p:cNvSpPr>
          <p:nvPr/>
        </p:nvSpPr>
        <p:spPr>
          <a:xfrm rot="439771">
            <a:off x="5806318" y="4932168"/>
            <a:ext cx="182880" cy="1828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B0875A2-3A9B-26F1-4E37-04FA09045C59}"/>
              </a:ext>
            </a:extLst>
          </p:cNvPr>
          <p:cNvSpPr>
            <a:spLocks noChangeAspect="1"/>
          </p:cNvSpPr>
          <p:nvPr/>
        </p:nvSpPr>
        <p:spPr>
          <a:xfrm rot="439771">
            <a:off x="6008759" y="4376501"/>
            <a:ext cx="182880" cy="1828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CFF2B42-7FD9-443E-C36F-3E9B96036F28}"/>
              </a:ext>
            </a:extLst>
          </p:cNvPr>
          <p:cNvSpPr>
            <a:spLocks noChangeAspect="1"/>
          </p:cNvSpPr>
          <p:nvPr/>
        </p:nvSpPr>
        <p:spPr>
          <a:xfrm rot="439771">
            <a:off x="6264569" y="3700205"/>
            <a:ext cx="182880" cy="1828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7ACA3A2B-8209-24E8-2551-9D9495B2299F}"/>
              </a:ext>
            </a:extLst>
          </p:cNvPr>
          <p:cNvSpPr>
            <a:spLocks noChangeAspect="1"/>
          </p:cNvSpPr>
          <p:nvPr/>
        </p:nvSpPr>
        <p:spPr>
          <a:xfrm rot="439771">
            <a:off x="6482473" y="3439919"/>
            <a:ext cx="182880" cy="1828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D449911-7CB3-9F43-2C2C-A828DA018103}"/>
              </a:ext>
            </a:extLst>
          </p:cNvPr>
          <p:cNvSpPr>
            <a:spLocks noChangeAspect="1"/>
          </p:cNvSpPr>
          <p:nvPr/>
        </p:nvSpPr>
        <p:spPr>
          <a:xfrm rot="439771">
            <a:off x="6123889" y="4077294"/>
            <a:ext cx="182880" cy="1828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947532B-59CD-EF7E-D086-87D5444DBA2B}"/>
              </a:ext>
            </a:extLst>
          </p:cNvPr>
          <p:cNvSpPr>
            <a:spLocks noChangeAspect="1"/>
          </p:cNvSpPr>
          <p:nvPr/>
        </p:nvSpPr>
        <p:spPr>
          <a:xfrm rot="439771">
            <a:off x="6720718" y="3563280"/>
            <a:ext cx="182880" cy="1828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3F975B8-6446-1181-8577-E3E4E5BB3A39}"/>
              </a:ext>
            </a:extLst>
          </p:cNvPr>
          <p:cNvSpPr>
            <a:spLocks noChangeAspect="1"/>
          </p:cNvSpPr>
          <p:nvPr/>
        </p:nvSpPr>
        <p:spPr>
          <a:xfrm rot="439771">
            <a:off x="6939853" y="3802563"/>
            <a:ext cx="182880" cy="1828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1AFF7CF-ADF8-5637-FCD5-1FC0BB3E9DA0}"/>
              </a:ext>
            </a:extLst>
          </p:cNvPr>
          <p:cNvSpPr>
            <a:spLocks noChangeAspect="1"/>
          </p:cNvSpPr>
          <p:nvPr/>
        </p:nvSpPr>
        <p:spPr>
          <a:xfrm rot="439771">
            <a:off x="7175654" y="3935995"/>
            <a:ext cx="182880" cy="1828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0F595FA-6B00-9A99-C6F1-6EB2C1BF7903}"/>
              </a:ext>
            </a:extLst>
          </p:cNvPr>
          <p:cNvSpPr>
            <a:spLocks noChangeAspect="1"/>
          </p:cNvSpPr>
          <p:nvPr/>
        </p:nvSpPr>
        <p:spPr>
          <a:xfrm rot="439771">
            <a:off x="7427252" y="3878587"/>
            <a:ext cx="182880" cy="1828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519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F2C645-FE40-B4E8-3AD1-8C838750A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12/06/2024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D39161-BE20-7CBA-ECC4-983473830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2024 -- Lecture 40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9048D2-6AE2-7506-725B-E120E7671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B64867-1BF5-CCF2-D0D4-49C04DDC5318}"/>
              </a:ext>
            </a:extLst>
          </p:cNvPr>
          <p:cNvSpPr txBox="1"/>
          <p:nvPr/>
        </p:nvSpPr>
        <p:spPr>
          <a:xfrm>
            <a:off x="381000" y="457200"/>
            <a:ext cx="7924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it is possible to check the magnitude of the terms that you are neglecting and estimate the error.  Also, one needs to be careful of device-dependent restrictions.     In general, it is useful to use scaled coordinates.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8E919E4-1312-2CB9-4D0E-FADCF74C20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5062606"/>
              </p:ext>
            </p:extLst>
          </p:nvPr>
        </p:nvGraphicFramePr>
        <p:xfrm>
          <a:off x="393834" y="2743200"/>
          <a:ext cx="7510132" cy="1068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035160" imgH="431640" progId="Equation.DSMT4">
                  <p:embed/>
                </p:oleObj>
              </mc:Choice>
              <mc:Fallback>
                <p:oleObj name="Equation" r:id="rId2" imgW="3035160" imgH="43164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E779504A-75A0-21C8-2431-D57231FC16D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93834" y="2743200"/>
                        <a:ext cx="7510132" cy="1068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EB08A48-89BA-BD56-F373-751B5CF6E615}"/>
              </a:ext>
            </a:extLst>
          </p:cNvPr>
          <p:cNvSpPr txBox="1"/>
          <p:nvPr/>
        </p:nvSpPr>
        <p:spPr>
          <a:xfrm>
            <a:off x="685800" y="4800600"/>
            <a:ext cx="701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When you perform numerical work, you need to take care about your algorithms both in terms of software and hardware.</a:t>
            </a:r>
          </a:p>
        </p:txBody>
      </p:sp>
    </p:spTree>
    <p:extLst>
      <p:ext uri="{BB962C8B-B14F-4D97-AF65-F5344CB8AC3E}">
        <p14:creationId xmlns:p14="http://schemas.microsoft.com/office/powerpoint/2010/main" val="377016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F92475-78A1-AB32-61AA-2D3848FA5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12/06/2024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6D7934-29CE-222E-C706-6F3B99D4B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2024 -- Lecture 40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42F76D-3FF9-1FAA-CF2E-AF78A3BA8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D83DE5C-CF0B-F12A-0438-3E263BA8FC7E}"/>
              </a:ext>
            </a:extLst>
          </p:cNvPr>
          <p:cNvSpPr txBox="1"/>
          <p:nvPr/>
        </p:nvSpPr>
        <p:spPr>
          <a:xfrm>
            <a:off x="533400" y="10668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Linear second-order ordinary differential equations</a:t>
            </a:r>
          </a:p>
          <a:p>
            <a:r>
              <a:rPr lang="en-US" sz="2400" dirty="0">
                <a:latin typeface="+mj-lt"/>
              </a:rPr>
              <a:t>Sturm-</a:t>
            </a:r>
            <a:r>
              <a:rPr lang="en-US" sz="2400" dirty="0" err="1">
                <a:latin typeface="+mj-lt"/>
              </a:rPr>
              <a:t>Liouville</a:t>
            </a:r>
            <a:r>
              <a:rPr lang="en-US" sz="2400" dirty="0">
                <a:latin typeface="+mj-lt"/>
              </a:rPr>
              <a:t> equations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3C9D64F1-537E-F666-159C-1B408E908A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1076688"/>
              </p:ext>
            </p:extLst>
          </p:nvPr>
        </p:nvGraphicFramePr>
        <p:xfrm>
          <a:off x="365161" y="2133600"/>
          <a:ext cx="8321639" cy="8201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324480" imgH="622080" progId="Equation.DSMT4">
                  <p:embed/>
                </p:oleObj>
              </mc:Choice>
              <mc:Fallback>
                <p:oleObj name="Equation" r:id="rId2" imgW="6324480" imgH="6220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161" y="2133600"/>
                        <a:ext cx="8321639" cy="8201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Up Arrow 6">
            <a:extLst>
              <a:ext uri="{FF2B5EF4-FFF2-40B4-BE49-F238E27FC236}">
                <a16:creationId xmlns:a16="http://schemas.microsoft.com/office/drawing/2014/main" id="{FF2128B8-F42E-00FF-2DEA-CACA99842788}"/>
              </a:ext>
            </a:extLst>
          </p:cNvPr>
          <p:cNvSpPr/>
          <p:nvPr/>
        </p:nvSpPr>
        <p:spPr>
          <a:xfrm rot="19208604">
            <a:off x="4732708" y="2698469"/>
            <a:ext cx="381000" cy="990600"/>
          </a:xfrm>
          <a:prstGeom prst="up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Up Arrow 7">
            <a:extLst>
              <a:ext uri="{FF2B5EF4-FFF2-40B4-BE49-F238E27FC236}">
                <a16:creationId xmlns:a16="http://schemas.microsoft.com/office/drawing/2014/main" id="{E2B7422E-BB68-DEB6-7B6A-AEAEF74BC5EA}"/>
              </a:ext>
            </a:extLst>
          </p:cNvPr>
          <p:cNvSpPr/>
          <p:nvPr/>
        </p:nvSpPr>
        <p:spPr>
          <a:xfrm rot="20786836">
            <a:off x="5509868" y="2660055"/>
            <a:ext cx="381000" cy="990600"/>
          </a:xfrm>
          <a:prstGeom prst="up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8">
            <a:extLst>
              <a:ext uri="{FF2B5EF4-FFF2-40B4-BE49-F238E27FC236}">
                <a16:creationId xmlns:a16="http://schemas.microsoft.com/office/drawing/2014/main" id="{65F2818A-1D93-D2E3-50B2-307A574487C8}"/>
              </a:ext>
            </a:extLst>
          </p:cNvPr>
          <p:cNvSpPr/>
          <p:nvPr/>
        </p:nvSpPr>
        <p:spPr>
          <a:xfrm rot="2339108">
            <a:off x="6162609" y="2681357"/>
            <a:ext cx="381000" cy="990600"/>
          </a:xfrm>
          <a:prstGeom prst="up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9">
            <a:extLst>
              <a:ext uri="{FF2B5EF4-FFF2-40B4-BE49-F238E27FC236}">
                <a16:creationId xmlns:a16="http://schemas.microsoft.com/office/drawing/2014/main" id="{05EF98D2-E4AB-8E4D-C522-84B967839564}"/>
              </a:ext>
            </a:extLst>
          </p:cNvPr>
          <p:cNvSpPr/>
          <p:nvPr/>
        </p:nvSpPr>
        <p:spPr>
          <a:xfrm rot="21379204">
            <a:off x="8271236" y="2694266"/>
            <a:ext cx="381000" cy="990600"/>
          </a:xfrm>
          <a:prstGeom prst="up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7B48529-B541-9CE1-EC24-29D88288D229}"/>
              </a:ext>
            </a:extLst>
          </p:cNvPr>
          <p:cNvSpPr txBox="1"/>
          <p:nvPr/>
        </p:nvSpPr>
        <p:spPr>
          <a:xfrm>
            <a:off x="7853719" y="3681505"/>
            <a:ext cx="12160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applied force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7942FF3-5FDE-D895-491D-82FD0ED12FB9}"/>
              </a:ext>
            </a:extLst>
          </p:cNvPr>
          <p:cNvSpPr txBox="1"/>
          <p:nvPr/>
        </p:nvSpPr>
        <p:spPr>
          <a:xfrm>
            <a:off x="4852499" y="3810000"/>
            <a:ext cx="2310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given functions</a:t>
            </a:r>
          </a:p>
        </p:txBody>
      </p:sp>
      <p:sp>
        <p:nvSpPr>
          <p:cNvPr id="16" name="Up Arrow 12">
            <a:extLst>
              <a:ext uri="{FF2B5EF4-FFF2-40B4-BE49-F238E27FC236}">
                <a16:creationId xmlns:a16="http://schemas.microsoft.com/office/drawing/2014/main" id="{3F4F8C08-B2FD-01E3-4120-1F83021B8733}"/>
              </a:ext>
            </a:extLst>
          </p:cNvPr>
          <p:cNvSpPr/>
          <p:nvPr/>
        </p:nvSpPr>
        <p:spPr>
          <a:xfrm>
            <a:off x="7178294" y="2728000"/>
            <a:ext cx="381000" cy="2148799"/>
          </a:xfrm>
          <a:prstGeom prst="up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2F95991-3952-4796-F0FD-DE72E85A6627}"/>
              </a:ext>
            </a:extLst>
          </p:cNvPr>
          <p:cNvSpPr txBox="1"/>
          <p:nvPr/>
        </p:nvSpPr>
        <p:spPr>
          <a:xfrm>
            <a:off x="6400800" y="4800600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to be determined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4F58663-A323-1964-74C4-345D7F8B0598}"/>
              </a:ext>
            </a:extLst>
          </p:cNvPr>
          <p:cNvSpPr txBox="1"/>
          <p:nvPr/>
        </p:nvSpPr>
        <p:spPr>
          <a:xfrm>
            <a:off x="365161" y="6019800"/>
            <a:ext cx="7194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Homogenous problem:  </a:t>
            </a:r>
            <a:r>
              <a:rPr lang="en-US" sz="2400" i="1" dirty="0">
                <a:latin typeface="+mj-lt"/>
              </a:rPr>
              <a:t>F(x)=0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132649B-7901-5B16-30CB-1FA12231357C}"/>
              </a:ext>
            </a:extLst>
          </p:cNvPr>
          <p:cNvSpPr txBox="1"/>
          <p:nvPr/>
        </p:nvSpPr>
        <p:spPr>
          <a:xfrm>
            <a:off x="198963" y="4677327"/>
            <a:ext cx="40127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When applicable, it is assumed that the form of the applied force is known.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C80ED17-BECB-5A18-0BAD-6495D7D783AE}"/>
              </a:ext>
            </a:extLst>
          </p:cNvPr>
          <p:cNvSpPr txBox="1"/>
          <p:nvPr/>
        </p:nvSpPr>
        <p:spPr>
          <a:xfrm>
            <a:off x="198963" y="304800"/>
            <a:ext cx="81830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Review of the Sturm-Liouville equations</a:t>
            </a:r>
          </a:p>
        </p:txBody>
      </p:sp>
    </p:spTree>
    <p:extLst>
      <p:ext uri="{BB962C8B-B14F-4D97-AF65-F5344CB8AC3E}">
        <p14:creationId xmlns:p14="http://schemas.microsoft.com/office/powerpoint/2010/main" val="2056791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F92475-78A1-AB32-61AA-2D3848FA5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12/06/2024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6D7934-29CE-222E-C706-6F3B99D4B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2024 -- Lecture 40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42F76D-3FF9-1FAA-CF2E-AF78A3BA8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9D200B-82AE-82DD-2B22-37953DE16B4C}"/>
              </a:ext>
            </a:extLst>
          </p:cNvPr>
          <p:cNvSpPr txBox="1"/>
          <p:nvPr/>
        </p:nvSpPr>
        <p:spPr>
          <a:xfrm>
            <a:off x="533400" y="304800"/>
            <a:ext cx="8153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Why are Sturm-Liouville equations interesting?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	A.   They sound fancy?</a:t>
            </a:r>
          </a:p>
          <a:p>
            <a:r>
              <a:rPr lang="en-US" sz="2400" dirty="0">
                <a:latin typeface="+mj-lt"/>
              </a:rPr>
              <a:t>	B.    They describe all second-order differential 			equations? </a:t>
            </a:r>
          </a:p>
          <a:p>
            <a:r>
              <a:rPr lang="en-US" sz="2400" dirty="0">
                <a:latin typeface="+mj-lt"/>
              </a:rPr>
              <a:t>	C.   Another method of graduate student torture?</a:t>
            </a:r>
          </a:p>
          <a:p>
            <a:r>
              <a:rPr lang="en-US" sz="2400" dirty="0">
                <a:latin typeface="+mj-lt"/>
              </a:rPr>
              <a:t>	D.   Several special functions are solutions to 			Sturm-Liouville equations?</a:t>
            </a:r>
          </a:p>
          <a:p>
            <a:r>
              <a:rPr lang="en-US" sz="2400" dirty="0">
                <a:latin typeface="+mj-lt"/>
              </a:rPr>
              <a:t>	E.   They have several interesting properties?</a:t>
            </a:r>
          </a:p>
        </p:txBody>
      </p:sp>
    </p:spTree>
    <p:extLst>
      <p:ext uri="{BB962C8B-B14F-4D97-AF65-F5344CB8AC3E}">
        <p14:creationId xmlns:p14="http://schemas.microsoft.com/office/powerpoint/2010/main" val="3170428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F92475-78A1-AB32-61AA-2D3848FA5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12/06/2024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6D7934-29CE-222E-C706-6F3B99D4B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2024 -- Lecture 40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42F76D-3FF9-1FAA-CF2E-AF78A3BA8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160A07-FE52-60C3-0D95-BF7E4F0BCD9C}"/>
              </a:ext>
            </a:extLst>
          </p:cNvPr>
          <p:cNvSpPr txBox="1"/>
          <p:nvPr/>
        </p:nvSpPr>
        <p:spPr>
          <a:xfrm>
            <a:off x="457200" y="3048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Examples of Sturm-</a:t>
            </a:r>
            <a:r>
              <a:rPr lang="en-US" sz="2400" dirty="0" err="1">
                <a:latin typeface="+mj-lt"/>
              </a:rPr>
              <a:t>Liouville</a:t>
            </a:r>
            <a:r>
              <a:rPr lang="en-US" sz="2400" dirty="0">
                <a:latin typeface="+mj-lt"/>
              </a:rPr>
              <a:t> eigenvalue equations -- 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6E6FA2D-602E-8512-EE5A-494E74F4653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9441553"/>
              </p:ext>
            </p:extLst>
          </p:nvPr>
        </p:nvGraphicFramePr>
        <p:xfrm>
          <a:off x="346075" y="974725"/>
          <a:ext cx="8607425" cy="490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540480" imgH="3720960" progId="Equation.DSMT4">
                  <p:embed/>
                </p:oleObj>
              </mc:Choice>
              <mc:Fallback>
                <p:oleObj name="Equation" r:id="rId2" imgW="6540480" imgH="372096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75" y="974725"/>
                        <a:ext cx="8607425" cy="4906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4430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70C489-0D8C-8D38-EE54-7567688AC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12/06/2024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31ADF1-8464-9281-AFE8-263C0E090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2024 -- Lecture 40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00DDF2-34F1-E915-E77F-EA6F01F33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E1B394F-4F90-C47F-05B9-E9A32D98D0B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8764834"/>
              </p:ext>
            </p:extLst>
          </p:nvPr>
        </p:nvGraphicFramePr>
        <p:xfrm>
          <a:off x="389731" y="307540"/>
          <a:ext cx="8364538" cy="31579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2" imgW="4178160" imgH="1574640" progId="Equation.3">
                  <p:embed/>
                </p:oleObj>
              </mc:Choice>
              <mc:Fallback>
                <p:oleObj name="数式" r:id="rId2" imgW="4178160" imgH="157464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731" y="307540"/>
                        <a:ext cx="8364538" cy="31579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005EB665-53F6-7311-4855-BDEFB143479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8201538"/>
              </p:ext>
            </p:extLst>
          </p:nvPr>
        </p:nvGraphicFramePr>
        <p:xfrm>
          <a:off x="278296" y="3408545"/>
          <a:ext cx="8705851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879880" imgH="977760" progId="Equation.DSMT4">
                  <p:embed/>
                </p:oleObj>
              </mc:Choice>
              <mc:Fallback>
                <p:oleObj name="Equation" r:id="rId4" imgW="5879880" imgH="97776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78296" y="3408545"/>
                        <a:ext cx="8705851" cy="144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67DF983D-940D-E4C4-1ADB-8E0E90B7D0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0032142"/>
              </p:ext>
            </p:extLst>
          </p:nvPr>
        </p:nvGraphicFramePr>
        <p:xfrm>
          <a:off x="351183" y="4808621"/>
          <a:ext cx="4777902" cy="1515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009600" imgH="952200" progId="Equation.DSMT4">
                  <p:embed/>
                </p:oleObj>
              </mc:Choice>
              <mc:Fallback>
                <p:oleObj name="Equation" r:id="rId6" imgW="3009600" imgH="952200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183" y="4808621"/>
                        <a:ext cx="4777902" cy="15159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8274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27749</TotalTime>
  <Words>608</Words>
  <Application>Microsoft Office PowerPoint</Application>
  <PresentationFormat>On-screen Show (4:3)</PresentationFormat>
  <Paragraphs>139</Paragraphs>
  <Slides>28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Calibri</vt:lpstr>
      <vt:lpstr>Office Theme</vt:lpstr>
      <vt:lpstr>Office Theme</vt:lpstr>
      <vt:lpstr>Equation</vt:lpstr>
      <vt:lpstr>数式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1223</cp:revision>
  <cp:lastPrinted>2021-11-19T16:18:13Z</cp:lastPrinted>
  <dcterms:created xsi:type="dcterms:W3CDTF">2012-01-10T18:32:24Z</dcterms:created>
  <dcterms:modified xsi:type="dcterms:W3CDTF">2024-12-06T06:53:19Z</dcterms:modified>
</cp:coreProperties>
</file>