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429" r:id="rId4"/>
    <p:sldId id="431" r:id="rId5"/>
    <p:sldId id="393" r:id="rId6"/>
    <p:sldId id="430" r:id="rId7"/>
    <p:sldId id="428" r:id="rId8"/>
    <p:sldId id="423" r:id="rId9"/>
    <p:sldId id="424" r:id="rId10"/>
    <p:sldId id="425" r:id="rId11"/>
    <p:sldId id="426" r:id="rId12"/>
    <p:sldId id="427" r:id="rId13"/>
    <p:sldId id="399" r:id="rId14"/>
    <p:sldId id="403" r:id="rId15"/>
    <p:sldId id="407" r:id="rId16"/>
    <p:sldId id="418" r:id="rId17"/>
    <p:sldId id="419" r:id="rId18"/>
    <p:sldId id="420" r:id="rId19"/>
    <p:sldId id="421" r:id="rId20"/>
    <p:sldId id="422" r:id="rId21"/>
    <p:sldId id="415" r:id="rId22"/>
    <p:sldId id="408" r:id="rId23"/>
    <p:sldId id="409" r:id="rId24"/>
    <p:sldId id="410" r:id="rId25"/>
    <p:sldId id="411" r:id="rId26"/>
    <p:sldId id="416" r:id="rId27"/>
    <p:sldId id="412" r:id="rId28"/>
    <p:sldId id="413" r:id="rId29"/>
    <p:sldId id="414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FF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9.emf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BF3F9A4-A9AA-92FF-61CC-48E3A2427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827822"/>
              </p:ext>
            </p:extLst>
          </p:nvPr>
        </p:nvGraphicFramePr>
        <p:xfrm>
          <a:off x="1219200" y="3343275"/>
          <a:ext cx="4876800" cy="291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150585" imgH="4869491" progId="Equation.DSMT4">
                  <p:embed/>
                </p:oleObj>
              </mc:Choice>
              <mc:Fallback>
                <p:oleObj name="Equation" r:id="rId3" imgW="8150585" imgH="486949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343275"/>
                        <a:ext cx="4876800" cy="291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469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48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4707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Reading Chapter 4  in JDJ – Sec. </a:t>
            </a:r>
            <a:r>
              <a:rPr lang="en-US" sz="3200" b="1">
                <a:solidFill>
                  <a:schemeClr val="folHlink"/>
                </a:solidFill>
              </a:rPr>
              <a:t>4.1-4.4                       </a:t>
            </a:r>
            <a:r>
              <a:rPr lang="en-US" sz="3200" b="1" dirty="0">
                <a:solidFill>
                  <a:schemeClr val="folHlink"/>
                </a:solidFill>
              </a:rPr>
              <a:t>	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Writing out the details of the potential from evaluating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419360" imgH="1015920" progId="Equation.3">
                  <p:embed/>
                </p:oleObj>
              </mc:Choice>
              <mc:Fallback>
                <p:oleObj name="数式" r:id="rId2" imgW="4419360" imgH="10159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84400" imgH="685800" progId="Equation.DSMT4">
                  <p:embed/>
                </p:oleObj>
              </mc:Choice>
              <mc:Fallback>
                <p:oleObj name="Equation" r:id="rId4" imgW="2984400" imgH="685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920680" imgH="685800" progId="Equation.3">
                  <p:embed/>
                </p:oleObj>
              </mc:Choice>
              <mc:Fallback>
                <p:oleObj name="数式" r:id="rId6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9800" imgH="634680" progId="Equation.DSMT4">
                  <p:embed/>
                </p:oleObj>
              </mc:Choice>
              <mc:Fallback>
                <p:oleObj name="Equation" r:id="rId8" imgW="2539800" imgH="6346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20680" imgH="685800" progId="Equation.3">
                  <p:embed/>
                </p:oleObj>
              </mc:Choice>
              <mc:Fallback>
                <p:oleObj name="数式" r:id="rId2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933640" imgH="685800" progId="Equation.3">
                  <p:embed/>
                </p:oleObj>
              </mc:Choice>
              <mc:Fallback>
                <p:oleObj name="数式" r:id="rId4" imgW="2933640" imgH="6858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793960" imgH="1168200" progId="Equation.3">
                  <p:embed/>
                </p:oleObj>
              </mc:Choice>
              <mc:Fallback>
                <p:oleObj name="数式" r:id="rId6" imgW="2793960" imgH="11682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43120" imgH="850680" progId="Equation.DSMT4">
                  <p:embed/>
                </p:oleObj>
              </mc:Choice>
              <mc:Fallback>
                <p:oleObj name="Equation" r:id="rId8" imgW="3543120" imgH="850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906" y="16042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multipole distribution continued --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309115"/>
              </p:ext>
            </p:extLst>
          </p:nvPr>
        </p:nvGraphicFramePr>
        <p:xfrm>
          <a:off x="368567" y="560854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76640" imgH="711000" progId="Equation.DSMT4">
                  <p:embed/>
                </p:oleObj>
              </mc:Choice>
              <mc:Fallback>
                <p:oleObj name="Equation" r:id="rId2" imgW="4076640" imgH="7110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567" y="560854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175081"/>
              </p:ext>
            </p:extLst>
          </p:nvPr>
        </p:nvGraphicFramePr>
        <p:xfrm>
          <a:off x="424831" y="1828800"/>
          <a:ext cx="7212013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86120" imgH="1257120" progId="Equation.DSMT4">
                  <p:embed/>
                </p:oleObj>
              </mc:Choice>
              <mc:Fallback>
                <p:oleObj name="Equation" r:id="rId4" imgW="4686120" imgH="12571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31" y="1828800"/>
                        <a:ext cx="7212013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EB5B2A-6DBF-48BE-8EC8-A1D604041709}"/>
              </a:ext>
            </a:extLst>
          </p:cNvPr>
          <p:cNvSpPr txBox="1"/>
          <p:nvPr/>
        </p:nvSpPr>
        <p:spPr>
          <a:xfrm>
            <a:off x="3352800" y="2813233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 stands for the elementary charge</a:t>
            </a:r>
          </a:p>
          <a:p>
            <a:r>
              <a:rPr lang="en-US" sz="2400" i="1" dirty="0">
                <a:latin typeface="+mj-lt"/>
              </a:rPr>
              <a:t>q=e</a:t>
            </a:r>
            <a:r>
              <a:rPr lang="en-US" sz="2400" dirty="0">
                <a:latin typeface="+mj-lt"/>
              </a:rPr>
              <a:t>=1.602176634x10</a:t>
            </a:r>
            <a:r>
              <a:rPr lang="en-US" sz="2400" baseline="30000" dirty="0">
                <a:latin typeface="+mj-lt"/>
              </a:rPr>
              <a:t>-19</a:t>
            </a:r>
            <a:r>
              <a:rPr lang="en-US" sz="2400" dirty="0">
                <a:latin typeface="+mj-lt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4A2BEF-7645-5C2F-EE11-4AF35748048F}"/>
              </a:ext>
            </a:extLst>
          </p:cNvPr>
          <p:cNvSpPr txBox="1"/>
          <p:nvPr/>
        </p:nvSpPr>
        <p:spPr>
          <a:xfrm>
            <a:off x="304800" y="4440871"/>
            <a:ext cx="8343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result is discussed in Jackson’s problem #4.7.  In that example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 is approximately 10</a:t>
            </a:r>
            <a:r>
              <a:rPr lang="en-US" sz="2400" baseline="30000" dirty="0">
                <a:latin typeface="+mj-lt"/>
              </a:rPr>
              <a:t>-28</a:t>
            </a:r>
            <a:r>
              <a:rPr lang="en-US" sz="2400" dirty="0">
                <a:latin typeface="+mj-lt"/>
              </a:rPr>
              <a:t> m</a:t>
            </a:r>
            <a:r>
              <a:rPr lang="en-US" sz="2400" baseline="30000" dirty="0">
                <a:latin typeface="+mj-lt"/>
              </a:rPr>
              <a:t>2  </a:t>
            </a:r>
            <a:r>
              <a:rPr lang="en-US" sz="2400" dirty="0">
                <a:latin typeface="+mj-lt"/>
              </a:rPr>
              <a:t>as a result of the internal structure of the nucleus.  (Also discussed in Sec. 4.2 of JDJ.)</a:t>
            </a:r>
          </a:p>
        </p:txBody>
      </p:sp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 -- Notion of multipole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203360" imgH="2590560" progId="Equation.3">
                  <p:embed/>
                </p:oleObj>
              </mc:Choice>
              <mc:Fallback>
                <p:oleObj name="数式" r:id="rId2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65280" imgH="2082600" progId="Equation.3">
                  <p:embed/>
                </p:oleObj>
              </mc:Choice>
              <mc:Fallback>
                <p:oleObj name="数式" r:id="rId2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71179"/>
              </p:ext>
            </p:extLst>
          </p:nvPr>
        </p:nvGraphicFramePr>
        <p:xfrm>
          <a:off x="1339850" y="1489075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05040" imgH="1676160" progId="Equation.DSMT4">
                  <p:embed/>
                </p:oleObj>
              </mc:Choice>
              <mc:Fallback>
                <p:oleObj name="Equation" r:id="rId2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89075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24200" y="4867656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11474"/>
              </p:ext>
            </p:extLst>
          </p:nvPr>
        </p:nvGraphicFramePr>
        <p:xfrm>
          <a:off x="1139825" y="5481638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12800" imgH="203040" progId="Equation.DSMT4">
                  <p:embed/>
                </p:oleObj>
              </mc:Choice>
              <mc:Fallback>
                <p:oleObj name="Equation" r:id="rId4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825" y="5481638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562600" y="4881562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56456"/>
              </p:ext>
            </p:extLst>
          </p:nvPr>
        </p:nvGraphicFramePr>
        <p:xfrm>
          <a:off x="4992688" y="5461000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36480" imgH="177480" progId="Equation.DSMT4">
                  <p:embed/>
                </p:oleObj>
              </mc:Choice>
              <mc:Fallback>
                <p:oleObj name="Equation" r:id="rId6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92688" y="5461000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536" y="304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“Justification” of surprising δ-function term in dipole electric field -- Assuming dipole is located at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, we need to need to evaluate the electrostatic field near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638"/>
              </p:ext>
            </p:extLst>
          </p:nvPr>
        </p:nvGraphicFramePr>
        <p:xfrm>
          <a:off x="1143000" y="1981200"/>
          <a:ext cx="4265613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19240" imgH="1117440" progId="Equation.DSMT4">
                  <p:embed/>
                </p:oleObj>
              </mc:Choice>
              <mc:Fallback>
                <p:oleObj name="Equation" r:id="rId2" imgW="20192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1981200"/>
                        <a:ext cx="4265613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045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63215"/>
              </p:ext>
            </p:extLst>
          </p:nvPr>
        </p:nvGraphicFramePr>
        <p:xfrm>
          <a:off x="152400" y="762000"/>
          <a:ext cx="8810625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57520" imgH="2692080" progId="Equation.DSMT4">
                  <p:embed/>
                </p:oleObj>
              </mc:Choice>
              <mc:Fallback>
                <p:oleObj name="Equation" r:id="rId2" imgW="4457520" imgH="269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" y="762000"/>
                        <a:ext cx="8810625" cy="532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 -- amplifying discussion in JDJ:</a:t>
            </a:r>
          </a:p>
        </p:txBody>
      </p:sp>
    </p:spTree>
    <p:extLst>
      <p:ext uri="{BB962C8B-B14F-4D97-AF65-F5344CB8AC3E}">
        <p14:creationId xmlns:p14="http://schemas.microsoft.com/office/powerpoint/2010/main" val="2270937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407997"/>
              </p:ext>
            </p:extLst>
          </p:nvPr>
        </p:nvGraphicFramePr>
        <p:xfrm>
          <a:off x="132979" y="1066800"/>
          <a:ext cx="8878042" cy="5132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48240" imgH="3149280" progId="Equation.DSMT4">
                  <p:embed/>
                </p:oleObj>
              </mc:Choice>
              <mc:Fallback>
                <p:oleObj name="Equation" r:id="rId2" imgW="5448240" imgH="314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2979" y="1066800"/>
                        <a:ext cx="8878042" cy="5132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067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24474"/>
              </p:ext>
            </p:extLst>
          </p:nvPr>
        </p:nvGraphicFramePr>
        <p:xfrm>
          <a:off x="457200" y="609600"/>
          <a:ext cx="8229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95680" imgH="2997000" progId="Equation.DSMT4">
                  <p:embed/>
                </p:oleObj>
              </mc:Choice>
              <mc:Fallback>
                <p:oleObj name="Equation" r:id="rId2" imgW="449568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609600"/>
                        <a:ext cx="8229600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5BD5E9-F381-1249-8DDC-DB0DBC1E9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37" y="838200"/>
            <a:ext cx="8957563" cy="4876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83718" y="5410200"/>
            <a:ext cx="8763000" cy="3048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30272"/>
              </p:ext>
            </p:extLst>
          </p:nvPr>
        </p:nvGraphicFramePr>
        <p:xfrm>
          <a:off x="152400" y="1524000"/>
          <a:ext cx="8865566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27120" imgH="736560" progId="Equation.DSMT4">
                  <p:embed/>
                </p:oleObj>
              </mc:Choice>
              <mc:Fallback>
                <p:oleObj name="Equation" r:id="rId2" imgW="332712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8865566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summary --</a:t>
            </a:r>
          </a:p>
        </p:txBody>
      </p:sp>
    </p:spTree>
    <p:extLst>
      <p:ext uri="{BB962C8B-B14F-4D97-AF65-F5344CB8AC3E}">
        <p14:creationId xmlns:p14="http://schemas.microsoft.com/office/powerpoint/2010/main" val="1611076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1080" imgH="977760" progId="Equation.DSMT4">
                  <p:embed/>
                </p:oleObj>
              </mc:Choice>
              <mc:Fallback>
                <p:oleObj name="Equation" r:id="rId2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19440" imgH="1358640" progId="Equation.DSMT4">
                  <p:embed/>
                </p:oleObj>
              </mc:Choice>
              <mc:Fallback>
                <p:oleObj name="Equation" r:id="rId4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00320" imgH="1054080" progId="Equation.DSMT4">
                  <p:embed/>
                </p:oleObj>
              </mc:Choice>
              <mc:Fallback>
                <p:oleObj name="Equation" r:id="rId6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425650"/>
              </p:ext>
            </p:extLst>
          </p:nvPr>
        </p:nvGraphicFramePr>
        <p:xfrm>
          <a:off x="734218" y="1283860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90840" imgH="1218960" progId="Equation.DSMT4">
                  <p:embed/>
                </p:oleObj>
              </mc:Choice>
              <mc:Fallback>
                <p:oleObj name="Equation" r:id="rId2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" y="1283860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93275"/>
              </p:ext>
            </p:extLst>
          </p:nvPr>
        </p:nvGraphicFramePr>
        <p:xfrm>
          <a:off x="785813" y="3962400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40080" imgH="901440" progId="Equation.DSMT4">
                  <p:embed/>
                </p:oleObj>
              </mc:Choice>
              <mc:Fallback>
                <p:oleObj name="Equation" r:id="rId4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962400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19360" imgH="2425680" progId="Equation.DSMT4">
                  <p:embed/>
                </p:oleObj>
              </mc:Choice>
              <mc:Fallback>
                <p:oleObj name="Equation" r:id="rId2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35080" imgH="2222280" progId="Equation.DSMT4">
                  <p:embed/>
                </p:oleObj>
              </mc:Choice>
              <mc:Fallback>
                <p:oleObj name="Equation" r:id="rId2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05240" imgH="1180800" progId="Equation.DSMT4">
                  <p:embed/>
                </p:oleObj>
              </mc:Choice>
              <mc:Fallback>
                <p:oleObj name="Equation" r:id="rId2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4203360" imgH="888840" progId="Equation.3">
                  <p:embed/>
                </p:oleObj>
              </mc:Choice>
              <mc:Fallback>
                <p:oleObj name="数式" r:id="rId4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622080" progId="Equation.DSMT4">
                  <p:embed/>
                </p:oleObj>
              </mc:Choice>
              <mc:Fallback>
                <p:oleObj name="Equation" r:id="rId2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14600" imgH="977760" progId="Equation.DSMT4">
                  <p:embed/>
                </p:oleObj>
              </mc:Choice>
              <mc:Fallback>
                <p:oleObj name="Equation" r:id="rId4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057400" imgH="685800" progId="Equation.3">
                  <p:embed/>
                </p:oleObj>
              </mc:Choice>
              <mc:Fallback>
                <p:oleObj name="数式" r:id="rId2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095200" imgH="812520" progId="Equation.3">
                  <p:embed/>
                </p:oleObj>
              </mc:Choice>
              <mc:Fallback>
                <p:oleObj name="数式" r:id="rId4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197080" imgH="1041120" progId="Equation.3">
                  <p:embed/>
                </p:oleObj>
              </mc:Choice>
              <mc:Fallback>
                <p:oleObj name="数式" r:id="rId2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019240" imgH="888840" progId="Equation.3">
                  <p:embed/>
                </p:oleObj>
              </mc:Choice>
              <mc:Fallback>
                <p:oleObj name="数式" r:id="rId4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3047760" imgH="939600" progId="Equation.3">
                  <p:embed/>
                </p:oleObj>
              </mc:Choice>
              <mc:Fallback>
                <p:oleObj name="数式" r:id="rId6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400120" imgH="990360" progId="Equation.3">
                  <p:embed/>
                </p:oleObj>
              </mc:Choice>
              <mc:Fallback>
                <p:oleObj name="数式" r:id="rId2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B2C6C-02D7-46B5-BDF4-0411CC8F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19CD8-2818-4591-8C9F-8414EB65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95C40-5AF9-4095-BAE8-14F10342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572A1-9A15-6F6B-5430-7B2F180E0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316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95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7111-152B-409E-813A-969184A1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314193-8008-44D8-9D29-81363E2B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53516-A8AF-438E-A6E2-B07D4E31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28775C-DCFE-D23F-BF6F-39CAF8F34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907" y="530076"/>
            <a:ext cx="5550185" cy="57978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4CB975-FEFF-9A8C-007B-03009AE94A8F}"/>
              </a:ext>
            </a:extLst>
          </p:cNvPr>
          <p:cNvSpPr txBox="1"/>
          <p:nvPr/>
        </p:nvSpPr>
        <p:spPr>
          <a:xfrm>
            <a:off x="4953000" y="914400"/>
            <a:ext cx="285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4 PM in Olin 101</a:t>
            </a:r>
          </a:p>
        </p:txBody>
      </p:sp>
    </p:spTree>
    <p:extLst>
      <p:ext uri="{BB962C8B-B14F-4D97-AF65-F5344CB8AC3E}">
        <p14:creationId xmlns:p14="http://schemas.microsoft.com/office/powerpoint/2010/main" val="419208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Review:  General results for a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analysis of the electrostatic potential due to an isolated charge distribution: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2230"/>
              </p:ext>
            </p:extLst>
          </p:nvPr>
        </p:nvGraphicFramePr>
        <p:xfrm>
          <a:off x="484188" y="1317625"/>
          <a:ext cx="84010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33960" imgH="4051080" progId="Equation.DSMT4">
                  <p:embed/>
                </p:oleObj>
              </mc:Choice>
              <mc:Fallback>
                <p:oleObj name="Equation" r:id="rId2" imgW="693396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317625"/>
                        <a:ext cx="84010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-5400000">
            <a:off x="6421005" y="5326495"/>
            <a:ext cx="368300" cy="193270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F1945-DB63-4F75-92EE-46C6ED2B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A1BF2-FA9C-444A-8EA1-766687C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8F1E6-8463-4ABD-88D3-3923ED79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B78BE-4BAE-4584-A1B6-BC1531FF5215}"/>
              </a:ext>
            </a:extLst>
          </p:cNvPr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F5F61FB-C33D-4BF7-A40D-A667E16721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920805"/>
              </p:ext>
            </p:extLst>
          </p:nvPr>
        </p:nvGraphicFramePr>
        <p:xfrm>
          <a:off x="342018" y="1219200"/>
          <a:ext cx="8579934" cy="429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83200" imgH="3441600" progId="Equation.DSMT4">
                  <p:embed/>
                </p:oleObj>
              </mc:Choice>
              <mc:Fallback>
                <p:oleObj name="Equation" r:id="rId2" imgW="6883200" imgH="3441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18" y="1219200"/>
                        <a:ext cx="8579934" cy="429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66C522DE-07F3-4807-B191-227294F06E58}"/>
              </a:ext>
            </a:extLst>
          </p:cNvPr>
          <p:cNvSpPr/>
          <p:nvPr/>
        </p:nvSpPr>
        <p:spPr>
          <a:xfrm rot="1999792">
            <a:off x="5562600" y="1680865"/>
            <a:ext cx="838200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974293-FE8A-406E-965C-1BE52BFD8A82}"/>
              </a:ext>
            </a:extLst>
          </p:cNvPr>
          <p:cNvSpPr txBox="1"/>
          <p:nvPr/>
        </p:nvSpPr>
        <p:spPr>
          <a:xfrm>
            <a:off x="5981700" y="805029"/>
            <a:ext cx="3137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Acts like a projection operator</a:t>
            </a:r>
          </a:p>
        </p:txBody>
      </p:sp>
    </p:spTree>
    <p:extLst>
      <p:ext uri="{BB962C8B-B14F-4D97-AF65-F5344CB8AC3E}">
        <p14:creationId xmlns:p14="http://schemas.microsoft.com/office/powerpoint/2010/main" val="305498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330FC-2B4E-4908-B774-957C417C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113B8-93F5-44A3-B66D-D87D0270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6F438-0C10-4832-803D-7514C94C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DD19A6-AAF6-4C24-AA91-9408C6C39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207724"/>
              </p:ext>
            </p:extLst>
          </p:nvPr>
        </p:nvGraphicFramePr>
        <p:xfrm>
          <a:off x="76200" y="1222100"/>
          <a:ext cx="6318956" cy="3911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880767" imgH="4259441" progId="Equation.DSMT4">
                  <p:embed/>
                </p:oleObj>
              </mc:Choice>
              <mc:Fallback>
                <p:oleObj name="Equation" r:id="rId3" imgW="6880767" imgH="425944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1222100"/>
                        <a:ext cx="6318956" cy="3911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229262-63E8-4D55-82CA-C12DD255BEFD}"/>
              </a:ext>
            </a:extLst>
          </p:cNvPr>
          <p:cNvSpPr txBox="1"/>
          <p:nvPr/>
        </p:nvSpPr>
        <p:spPr>
          <a:xfrm>
            <a:off x="1524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multipole analysis has the following general behavior for </a:t>
            </a:r>
            <a:r>
              <a:rPr lang="en-US" sz="2400" dirty="0" err="1">
                <a:latin typeface="+mj-lt"/>
              </a:rPr>
              <a:t>r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infinity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59C041-3431-4679-87A7-AD1BA3C35F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429148"/>
              </p:ext>
            </p:extLst>
          </p:nvPr>
        </p:nvGraphicFramePr>
        <p:xfrm>
          <a:off x="4741433" y="2403493"/>
          <a:ext cx="287856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58920" imgH="457200" progId="Equation.DSMT4">
                  <p:embed/>
                </p:oleObj>
              </mc:Choice>
              <mc:Fallback>
                <p:oleObj name="Equation" r:id="rId5" imgW="21589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22E8EFF-3DAD-4811-BB18-DF7572D2AC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433" y="2403493"/>
                        <a:ext cx="287856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B53171-D5D1-4660-9D44-1DF815B48EDA}"/>
              </a:ext>
            </a:extLst>
          </p:cNvPr>
          <p:cNvSpPr txBox="1"/>
          <p:nvPr/>
        </p:nvSpPr>
        <p:spPr>
          <a:xfrm>
            <a:off x="457200" y="552535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, 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and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ij</a:t>
            </a:r>
            <a:r>
              <a:rPr lang="en-US" sz="2400" dirty="0">
                <a:latin typeface="+mj-lt"/>
              </a:rPr>
              <a:t>   are linearly proportional to the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r>
              <a:rPr lang="en-US" sz="2400" dirty="0">
                <a:latin typeface="+mj-lt"/>
              </a:rPr>
              <a:t> multipole values.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209197D-D2EF-3824-764F-21380CEDB6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509928"/>
              </p:ext>
            </p:extLst>
          </p:nvPr>
        </p:nvGraphicFramePr>
        <p:xfrm>
          <a:off x="4697216" y="3786790"/>
          <a:ext cx="4241943" cy="1242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35160" imgH="888840" progId="Equation.DSMT4">
                  <p:embed/>
                </p:oleObj>
              </mc:Choice>
              <mc:Fallback>
                <p:oleObj name="Equation" r:id="rId7" imgW="30351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97216" y="3786790"/>
                        <a:ext cx="4241943" cy="1242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140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1EB3A-323F-4716-BBA0-996C99E0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456A6-920E-4DF7-92E9-A07EA65A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4D811-361D-406C-A064-D4662C4E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35BD5C-8680-4A73-923C-EF4593F81421}"/>
              </a:ext>
            </a:extLst>
          </p:cNvPr>
          <p:cNvSpPr txBox="1"/>
          <p:nvPr/>
        </p:nvSpPr>
        <p:spPr>
          <a:xfrm>
            <a:off x="301978" y="443306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multipole analysis also can be used to analyze 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electrostatic fields for r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 as needed in the following example involving </a:t>
            </a:r>
            <a:r>
              <a:rPr lang="en-US" sz="2400" dirty="0">
                <a:latin typeface="+mj-lt"/>
              </a:rPr>
              <a:t>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 nucleus in the field produced by electrons in an atom).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C6BADC-1C16-4890-836D-865787DD3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3029"/>
              </p:ext>
            </p:extLst>
          </p:nvPr>
        </p:nvGraphicFramePr>
        <p:xfrm>
          <a:off x="457200" y="342900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93880" imgH="1218960" progId="Equation.3">
                  <p:embed/>
                </p:oleObj>
              </mc:Choice>
              <mc:Fallback>
                <p:oleObj name="数式" r:id="rId2" imgW="3593880" imgH="1218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Down 8">
            <a:extLst>
              <a:ext uri="{FF2B5EF4-FFF2-40B4-BE49-F238E27FC236}">
                <a16:creationId xmlns:a16="http://schemas.microsoft.com/office/drawing/2014/main" id="{AFE3AA36-34DD-4934-BFA1-6FBB207180D3}"/>
              </a:ext>
            </a:extLst>
          </p:cNvPr>
          <p:cNvSpPr/>
          <p:nvPr/>
        </p:nvSpPr>
        <p:spPr>
          <a:xfrm>
            <a:off x="1828800" y="3092097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9D3F5BD-20C4-47B3-A443-4AA41610749E}"/>
              </a:ext>
            </a:extLst>
          </p:cNvPr>
          <p:cNvSpPr/>
          <p:nvPr/>
        </p:nvSpPr>
        <p:spPr>
          <a:xfrm rot="3022110">
            <a:off x="2776713" y="3172698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6B1517-130C-4224-A73E-5B7EC212CBAB}"/>
              </a:ext>
            </a:extLst>
          </p:cNvPr>
          <p:cNvSpPr txBox="1"/>
          <p:nvPr/>
        </p:nvSpPr>
        <p:spPr>
          <a:xfrm>
            <a:off x="800100" y="2273009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charge density within 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C39FEC-70D0-4449-AD9B-C2A7AF998500}"/>
              </a:ext>
            </a:extLst>
          </p:cNvPr>
          <p:cNvSpPr txBox="1"/>
          <p:nvPr/>
        </p:nvSpPr>
        <p:spPr>
          <a:xfrm>
            <a:off x="3229326" y="2799189"/>
            <a:ext cx="3323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electrostatic potential due to electrons near the nucleus.</a:t>
            </a:r>
          </a:p>
        </p:txBody>
      </p:sp>
    </p:spTree>
    <p:extLst>
      <p:ext uri="{BB962C8B-B14F-4D97-AF65-F5344CB8AC3E}">
        <p14:creationId xmlns:p14="http://schemas.microsoft.com/office/powerpoint/2010/main" val="108117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02/05/2025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" y="34290"/>
            <a:ext cx="9113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following results were mentioned on Monday and are presented here with greater detail.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622760" imgH="1841400" progId="Equation.3">
                  <p:embed/>
                </p:oleObj>
              </mc:Choice>
              <mc:Fallback>
                <p:oleObj name="数式" r:id="rId2" imgW="4622760" imgH="1841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695400" imgH="444240" progId="Equation.3">
                  <p:embed/>
                </p:oleObj>
              </mc:Choice>
              <mc:Fallback>
                <p:oleObj name="数式" r:id="rId4" imgW="3695400" imgH="444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4419360" imgH="469800" progId="Equation.3">
                  <p:embed/>
                </p:oleObj>
              </mc:Choice>
              <mc:Fallback>
                <p:oleObj name="数式" r:id="rId6" imgW="4419360" imgH="469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13505</TotalTime>
  <Words>740</Words>
  <Application>Microsoft Office PowerPoint</Application>
  <PresentationFormat>On-screen Show (4:3)</PresentationFormat>
  <Paragraphs>158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763</cp:revision>
  <cp:lastPrinted>2019-02-03T04:53:02Z</cp:lastPrinted>
  <dcterms:created xsi:type="dcterms:W3CDTF">2012-01-10T18:32:24Z</dcterms:created>
  <dcterms:modified xsi:type="dcterms:W3CDTF">2025-02-05T03:19:43Z</dcterms:modified>
</cp:coreProperties>
</file>