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54" r:id="rId3"/>
    <p:sldId id="435" r:id="rId4"/>
    <p:sldId id="407" r:id="rId5"/>
    <p:sldId id="437" r:id="rId6"/>
    <p:sldId id="442" r:id="rId7"/>
    <p:sldId id="444" r:id="rId8"/>
    <p:sldId id="430" r:id="rId9"/>
    <p:sldId id="431" r:id="rId10"/>
    <p:sldId id="439" r:id="rId11"/>
    <p:sldId id="432" r:id="rId12"/>
    <p:sldId id="433" r:id="rId13"/>
    <p:sldId id="434" r:id="rId14"/>
    <p:sldId id="415" r:id="rId15"/>
    <p:sldId id="417" r:id="rId16"/>
    <p:sldId id="438" r:id="rId17"/>
    <p:sldId id="418" r:id="rId18"/>
    <p:sldId id="428" r:id="rId19"/>
    <p:sldId id="416" r:id="rId20"/>
    <p:sldId id="419" r:id="rId21"/>
    <p:sldId id="429" r:id="rId22"/>
    <p:sldId id="420" r:id="rId23"/>
    <p:sldId id="445" r:id="rId24"/>
    <p:sldId id="422" r:id="rId25"/>
    <p:sldId id="421" r:id="rId26"/>
    <p:sldId id="423" r:id="rId27"/>
    <p:sldId id="424" r:id="rId28"/>
    <p:sldId id="425" r:id="rId29"/>
    <p:sldId id="426" r:id="rId30"/>
    <p:sldId id="441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CCFF"/>
    <a:srgbClr val="CC0099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500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5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6200" y="381000"/>
            <a:ext cx="9220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for Lecture 11 --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Complete reading Chapter 4 (Sec. 4.5-4.7 in JDJ)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endParaRPr lang="en-US" sz="1200" b="1" dirty="0">
              <a:solidFill>
                <a:schemeClr val="folHlink"/>
              </a:solidFill>
            </a:endParaRP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2400" b="1" dirty="0">
                <a:solidFill>
                  <a:schemeClr val="folHlink"/>
                </a:solidFill>
              </a:rPr>
              <a:t>Microscopic </a:t>
            </a: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macroscopic polarizability and dielectric functions and susceptibility</a:t>
            </a:r>
            <a:endParaRPr lang="en-US" sz="2400" b="1" dirty="0">
              <a:solidFill>
                <a:schemeClr val="folHlink"/>
              </a:solidFill>
            </a:endParaRP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2400" b="1" dirty="0">
                <a:solidFill>
                  <a:schemeClr val="folHlink"/>
                </a:solidFill>
              </a:rPr>
              <a:t>Clausius-</a:t>
            </a:r>
            <a:r>
              <a:rPr lang="en-US" sz="2400" b="1" dirty="0" err="1">
                <a:solidFill>
                  <a:schemeClr val="folHlink"/>
                </a:solidFill>
              </a:rPr>
              <a:t>Mossotti</a:t>
            </a:r>
            <a:r>
              <a:rPr lang="en-US" sz="2400" b="1" dirty="0">
                <a:solidFill>
                  <a:schemeClr val="folHlink"/>
                </a:solidFill>
              </a:rPr>
              <a:t> equation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2400" b="1" dirty="0">
                <a:solidFill>
                  <a:schemeClr val="folHlink"/>
                </a:solidFill>
              </a:rPr>
              <a:t>Electrostatic energy in dielectric media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2400" b="1" dirty="0">
                <a:solidFill>
                  <a:schemeClr val="folHlink"/>
                </a:solidFill>
              </a:rPr>
              <a:t>Comment on “modern theory of polarization”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E2C54-E90D-DE80-4F5F-BAB2B136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A399C-5309-75D5-D279-A1E45969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86B-F3FA-9EBB-2D51-E24975C2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B04C8-A836-24CC-C44B-6B33C952CF5A}"/>
              </a:ext>
            </a:extLst>
          </p:cNvPr>
          <p:cNvSpPr/>
          <p:nvPr/>
        </p:nvSpPr>
        <p:spPr>
          <a:xfrm>
            <a:off x="990600" y="1602830"/>
            <a:ext cx="3070334" cy="2728639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4199D-B1DD-79C2-8BE4-8AE43B9C2295}"/>
              </a:ext>
            </a:extLst>
          </p:cNvPr>
          <p:cNvSpPr/>
          <p:nvPr/>
        </p:nvSpPr>
        <p:spPr>
          <a:xfrm>
            <a:off x="4039912" y="1602829"/>
            <a:ext cx="3046688" cy="2728639"/>
          </a:xfrm>
          <a:prstGeom prst="rect">
            <a:avLst/>
          </a:prstGeom>
          <a:solidFill>
            <a:srgbClr val="FF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13295-338A-EE42-0C47-7738B252EB59}"/>
              </a:ext>
            </a:extLst>
          </p:cNvPr>
          <p:cNvSpPr txBox="1"/>
          <p:nvPr/>
        </p:nvSpPr>
        <p:spPr>
          <a:xfrm>
            <a:off x="1143000" y="1602829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9F59-DB45-546D-D9CB-5FD7DDAD268A}"/>
              </a:ext>
            </a:extLst>
          </p:cNvPr>
          <p:cNvSpPr txBox="1"/>
          <p:nvPr/>
        </p:nvSpPr>
        <p:spPr>
          <a:xfrm>
            <a:off x="4113485" y="16002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F54E4C-FE41-B63A-6345-BF69273FEF80}"/>
              </a:ext>
            </a:extLst>
          </p:cNvPr>
          <p:cNvCxnSpPr/>
          <p:nvPr/>
        </p:nvCxnSpPr>
        <p:spPr>
          <a:xfrm rot="2700000" flipV="1">
            <a:off x="1752717" y="2225606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BE7BEA-799D-B8AA-7B4F-DFBDE0782C47}"/>
              </a:ext>
            </a:extLst>
          </p:cNvPr>
          <p:cNvCxnSpPr/>
          <p:nvPr/>
        </p:nvCxnSpPr>
        <p:spPr>
          <a:xfrm>
            <a:off x="4778293" y="1980682"/>
            <a:ext cx="514892" cy="835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B9F893-F8A9-47A8-264E-1309E585D887}"/>
              </a:ext>
            </a:extLst>
          </p:cNvPr>
          <p:cNvCxnSpPr/>
          <p:nvPr/>
        </p:nvCxnSpPr>
        <p:spPr>
          <a:xfrm rot="2700000" flipV="1">
            <a:off x="1743459" y="3364824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881574-3457-9B85-3B9C-F8191D28B62C}"/>
              </a:ext>
            </a:extLst>
          </p:cNvPr>
          <p:cNvCxnSpPr/>
          <p:nvPr/>
        </p:nvCxnSpPr>
        <p:spPr>
          <a:xfrm>
            <a:off x="4603587" y="3022878"/>
            <a:ext cx="806613" cy="13682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1F2353E-CE24-347D-7B1A-C094A824A3CE}"/>
              </a:ext>
            </a:extLst>
          </p:cNvPr>
          <p:cNvSpPr txBox="1"/>
          <p:nvPr/>
        </p:nvSpPr>
        <p:spPr>
          <a:xfrm>
            <a:off x="1824856" y="322692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E884A5-28B4-8170-3DF5-8E846A91C756}"/>
              </a:ext>
            </a:extLst>
          </p:cNvPr>
          <p:cNvSpPr txBox="1"/>
          <p:nvPr/>
        </p:nvSpPr>
        <p:spPr>
          <a:xfrm>
            <a:off x="4495798" y="353976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008B9-584D-3569-F036-BF4F25FD1369}"/>
              </a:ext>
            </a:extLst>
          </p:cNvPr>
          <p:cNvCxnSpPr/>
          <p:nvPr/>
        </p:nvCxnSpPr>
        <p:spPr>
          <a:xfrm>
            <a:off x="1905000" y="29598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9C37AD-84F1-FD53-4AD1-6FE93CA134E0}"/>
              </a:ext>
            </a:extLst>
          </p:cNvPr>
          <p:cNvCxnSpPr/>
          <p:nvPr/>
        </p:nvCxnSpPr>
        <p:spPr>
          <a:xfrm>
            <a:off x="2667000" y="30360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703FA1-9A37-23B7-8917-20A673DA9E2E}"/>
              </a:ext>
            </a:extLst>
          </p:cNvPr>
          <p:cNvCxnSpPr/>
          <p:nvPr/>
        </p:nvCxnSpPr>
        <p:spPr>
          <a:xfrm>
            <a:off x="4603587" y="3025506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0C389F-E1BD-E835-37BB-61815233E7C0}"/>
              </a:ext>
            </a:extLst>
          </p:cNvPr>
          <p:cNvCxnSpPr/>
          <p:nvPr/>
        </p:nvCxnSpPr>
        <p:spPr>
          <a:xfrm>
            <a:off x="5410200" y="3036070"/>
            <a:ext cx="0" cy="12953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E01ACF-D1A7-D8A0-9D23-5BEE56E9BA1D}"/>
              </a:ext>
            </a:extLst>
          </p:cNvPr>
          <p:cNvCxnSpPr/>
          <p:nvPr/>
        </p:nvCxnSpPr>
        <p:spPr>
          <a:xfrm>
            <a:off x="1905000" y="18168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5CC6CB-B4F1-C67C-26F9-9752BAC6BD37}"/>
              </a:ext>
            </a:extLst>
          </p:cNvPr>
          <p:cNvCxnSpPr/>
          <p:nvPr/>
        </p:nvCxnSpPr>
        <p:spPr>
          <a:xfrm>
            <a:off x="2667000" y="18930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05C6575-69B0-724D-CC2E-7ABFFE8BF082}"/>
              </a:ext>
            </a:extLst>
          </p:cNvPr>
          <p:cNvSpPr txBox="1"/>
          <p:nvPr/>
        </p:nvSpPr>
        <p:spPr>
          <a:xfrm>
            <a:off x="1752600" y="20454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42DFB4-81A0-EFC8-17F6-8D1670537838}"/>
              </a:ext>
            </a:extLst>
          </p:cNvPr>
          <p:cNvCxnSpPr/>
          <p:nvPr/>
        </p:nvCxnSpPr>
        <p:spPr>
          <a:xfrm flipV="1">
            <a:off x="4804598" y="1917618"/>
            <a:ext cx="488587" cy="656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04CD2C-0023-DF3E-9871-D399938E0F26}"/>
              </a:ext>
            </a:extLst>
          </p:cNvPr>
          <p:cNvCxnSpPr/>
          <p:nvPr/>
        </p:nvCxnSpPr>
        <p:spPr>
          <a:xfrm>
            <a:off x="5331490" y="1979372"/>
            <a:ext cx="0" cy="8146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1D7643-9B9C-53F0-2ACB-BBFBD1A803AD}"/>
              </a:ext>
            </a:extLst>
          </p:cNvPr>
          <p:cNvSpPr txBox="1"/>
          <p:nvPr/>
        </p:nvSpPr>
        <p:spPr>
          <a:xfrm>
            <a:off x="4572000" y="21978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78A22F-AC06-1C68-1D26-71DA0A3C2FFC}"/>
              </a:ext>
            </a:extLst>
          </p:cNvPr>
          <p:cNvSpPr txBox="1"/>
          <p:nvPr/>
        </p:nvSpPr>
        <p:spPr>
          <a:xfrm>
            <a:off x="3810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3E338A1-EEA2-40DE-9137-1E4BD61219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500028"/>
              </p:ext>
            </p:extLst>
          </p:nvPr>
        </p:nvGraphicFramePr>
        <p:xfrm>
          <a:off x="7194389" y="1548743"/>
          <a:ext cx="1725613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1663560" progId="Equation.DSMT4">
                  <p:embed/>
                </p:oleObj>
              </mc:Choice>
              <mc:Fallback>
                <p:oleObj name="Equation" r:id="rId2" imgW="1168200" imgH="16635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94389" y="1548743"/>
                        <a:ext cx="1725613" cy="245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70997A7-EE07-45A8-334A-F2DE04BD4A7A}"/>
              </a:ext>
            </a:extLst>
          </p:cNvPr>
          <p:cNvSpPr/>
          <p:nvPr/>
        </p:nvSpPr>
        <p:spPr>
          <a:xfrm>
            <a:off x="1479414" y="5334001"/>
            <a:ext cx="577986" cy="820089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64A825-EC26-85C1-4DAA-B574C94E0D1D}"/>
              </a:ext>
            </a:extLst>
          </p:cNvPr>
          <p:cNvSpPr/>
          <p:nvPr/>
        </p:nvSpPr>
        <p:spPr>
          <a:xfrm>
            <a:off x="2056598" y="5334000"/>
            <a:ext cx="577986" cy="82008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4ED2636-4035-14AC-D2C9-B4B3644F8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115220"/>
              </p:ext>
            </p:extLst>
          </p:nvPr>
        </p:nvGraphicFramePr>
        <p:xfrm>
          <a:off x="579936" y="4691613"/>
          <a:ext cx="3294638" cy="60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79360" progId="Equation.DSMT4">
                  <p:embed/>
                </p:oleObj>
              </mc:Choice>
              <mc:Fallback>
                <p:oleObj name="Equation" r:id="rId4" imgW="1523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936" y="4691613"/>
                        <a:ext cx="3294638" cy="604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ylinder 30">
            <a:extLst>
              <a:ext uri="{FF2B5EF4-FFF2-40B4-BE49-F238E27FC236}">
                <a16:creationId xmlns:a16="http://schemas.microsoft.com/office/drawing/2014/main" id="{ABC7C300-A386-95BC-6ED9-B24D3B07AF58}"/>
              </a:ext>
            </a:extLst>
          </p:cNvPr>
          <p:cNvSpPr/>
          <p:nvPr/>
        </p:nvSpPr>
        <p:spPr>
          <a:xfrm rot="5400000">
            <a:off x="1711724" y="5605060"/>
            <a:ext cx="689745" cy="341317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BF0744-12E4-5A07-0004-6CC10FD9CF32}"/>
              </a:ext>
            </a:extLst>
          </p:cNvPr>
          <p:cNvCxnSpPr>
            <a:cxnSpLocks/>
          </p:cNvCxnSpPr>
          <p:nvPr/>
        </p:nvCxnSpPr>
        <p:spPr>
          <a:xfrm>
            <a:off x="2129598" y="5775718"/>
            <a:ext cx="614976" cy="298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B7180B-66B0-5F4C-F9E4-9567A804E324}"/>
              </a:ext>
            </a:extLst>
          </p:cNvPr>
          <p:cNvCxnSpPr>
            <a:cxnSpLocks/>
          </p:cNvCxnSpPr>
          <p:nvPr/>
        </p:nvCxnSpPr>
        <p:spPr>
          <a:xfrm>
            <a:off x="1483717" y="5775717"/>
            <a:ext cx="614976" cy="298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AB18130-0A14-3463-BD3E-E3CA3A180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05041"/>
              </p:ext>
            </p:extLst>
          </p:nvPr>
        </p:nvGraphicFramePr>
        <p:xfrm>
          <a:off x="1537573" y="6163250"/>
          <a:ext cx="1383278" cy="50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7573" y="6163250"/>
                        <a:ext cx="1383278" cy="508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EDAA60C-9BD8-7B68-228D-68727D28C96A}"/>
              </a:ext>
            </a:extLst>
          </p:cNvPr>
          <p:cNvSpPr/>
          <p:nvPr/>
        </p:nvSpPr>
        <p:spPr>
          <a:xfrm>
            <a:off x="6019800" y="5275911"/>
            <a:ext cx="577986" cy="820089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86C4A3-0561-8991-BFAF-F8E40C91CA1A}"/>
              </a:ext>
            </a:extLst>
          </p:cNvPr>
          <p:cNvSpPr/>
          <p:nvPr/>
        </p:nvSpPr>
        <p:spPr>
          <a:xfrm>
            <a:off x="6596984" y="5275910"/>
            <a:ext cx="577986" cy="82008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DFD0507-7710-D614-06BD-262D0ECB6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485236"/>
              </p:ext>
            </p:extLst>
          </p:nvPr>
        </p:nvGraphicFramePr>
        <p:xfrm>
          <a:off x="5264120" y="4646257"/>
          <a:ext cx="3084223" cy="56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79360" progId="Equation.DSMT4">
                  <p:embed/>
                </p:oleObj>
              </mc:Choice>
              <mc:Fallback>
                <p:oleObj name="Equation" r:id="rId8" imgW="1523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4120" y="4646257"/>
                        <a:ext cx="3084223" cy="565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50B46759-D911-A663-7F98-6E5772DBB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45343"/>
              </p:ext>
            </p:extLst>
          </p:nvPr>
        </p:nvGraphicFramePr>
        <p:xfrm>
          <a:off x="1824856" y="1024037"/>
          <a:ext cx="4697602" cy="55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320" imgH="228600" progId="Equation.DSMT4">
                  <p:embed/>
                </p:oleObj>
              </mc:Choice>
              <mc:Fallback>
                <p:oleObj name="Equation" r:id="rId10" imgW="1930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4856" y="1024037"/>
                        <a:ext cx="4697602" cy="55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DB80493-96A7-6A9A-F348-428EE5820564}"/>
              </a:ext>
            </a:extLst>
          </p:cNvPr>
          <p:cNvSpPr/>
          <p:nvPr/>
        </p:nvSpPr>
        <p:spPr>
          <a:xfrm>
            <a:off x="6426042" y="5430846"/>
            <a:ext cx="264517" cy="565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416CAD-6A48-131E-6190-ED2390C5C912}"/>
              </a:ext>
            </a:extLst>
          </p:cNvPr>
          <p:cNvCxnSpPr>
            <a:cxnSpLocks/>
          </p:cNvCxnSpPr>
          <p:nvPr/>
        </p:nvCxnSpPr>
        <p:spPr>
          <a:xfrm flipH="1" flipV="1">
            <a:off x="6406661" y="5486753"/>
            <a:ext cx="19381" cy="459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F10E241-0C2D-7677-5D18-0733F0E47819}"/>
              </a:ext>
            </a:extLst>
          </p:cNvPr>
          <p:cNvCxnSpPr>
            <a:cxnSpLocks/>
          </p:cNvCxnSpPr>
          <p:nvPr/>
        </p:nvCxnSpPr>
        <p:spPr>
          <a:xfrm flipH="1" flipV="1">
            <a:off x="6686219" y="5486400"/>
            <a:ext cx="19381" cy="459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2EE01030-DD98-0EDF-BD3A-06B950A1B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82921"/>
              </p:ext>
            </p:extLst>
          </p:nvPr>
        </p:nvGraphicFramePr>
        <p:xfrm>
          <a:off x="6186488" y="6151563"/>
          <a:ext cx="12398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228600" progId="Equation.DSMT4">
                  <p:embed/>
                </p:oleObj>
              </mc:Choice>
              <mc:Fallback>
                <p:oleObj name="Equation" r:id="rId12" imgW="55872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FAB18130-0A14-3463-BD3E-E3CA3A180D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86488" y="6151563"/>
                        <a:ext cx="123983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32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362200"/>
            <a:ext cx="2438400" cy="2438400"/>
          </a:xfrm>
          <a:prstGeom prst="ellipse">
            <a:avLst/>
          </a:prstGeom>
          <a:solidFill>
            <a:srgbClr val="DA32AA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57600" y="2438400"/>
            <a:ext cx="609600" cy="11430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287274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9471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0995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0</a:t>
            </a:r>
            <a:endParaRPr lang="en-US" sz="2400" i="1" dirty="0">
              <a:latin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" y="3581400"/>
            <a:ext cx="784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05800" y="3352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086600" y="17526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1905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20574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86600" y="22098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86600" y="2362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3800" y="2438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67200" y="2872740"/>
            <a:ext cx="762000" cy="7086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3400" y="2814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31242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q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96501"/>
              </p:ext>
            </p:extLst>
          </p:nvPr>
        </p:nvGraphicFramePr>
        <p:xfrm>
          <a:off x="131763" y="4950678"/>
          <a:ext cx="42116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057400" imgH="685800" progId="Equation.3">
                  <p:embed/>
                </p:oleObj>
              </mc:Choice>
              <mc:Fallback>
                <p:oleObj name="数式" r:id="rId2" imgW="2057400" imgH="6858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4950678"/>
                        <a:ext cx="42116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252360"/>
              </p:ext>
            </p:extLst>
          </p:nvPr>
        </p:nvGraphicFramePr>
        <p:xfrm>
          <a:off x="4825267" y="4787533"/>
          <a:ext cx="428942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95200" imgH="812520" progId="Equation.3">
                  <p:embed/>
                </p:oleObj>
              </mc:Choice>
              <mc:Fallback>
                <p:oleObj name="数式" r:id="rId4" imgW="2095200" imgH="81252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267" y="4787533"/>
                        <a:ext cx="428942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91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82390"/>
              </p:ext>
            </p:extLst>
          </p:nvPr>
        </p:nvGraphicFramePr>
        <p:xfrm>
          <a:off x="4621213" y="1214438"/>
          <a:ext cx="4497387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197080" imgH="1041120" progId="Equation.3">
                  <p:embed/>
                </p:oleObj>
              </mc:Choice>
              <mc:Fallback>
                <p:oleObj name="数式" r:id="rId2" imgW="2197080" imgH="1041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214438"/>
                        <a:ext cx="4497387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55875"/>
              </p:ext>
            </p:extLst>
          </p:nvPr>
        </p:nvGraphicFramePr>
        <p:xfrm>
          <a:off x="285750" y="1447800"/>
          <a:ext cx="4133850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19240" imgH="888840" progId="Equation.3">
                  <p:embed/>
                </p:oleObj>
              </mc:Choice>
              <mc:Fallback>
                <p:oleObj name="数式" r:id="rId4" imgW="2019240" imgH="8888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47800"/>
                        <a:ext cx="4133850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98181"/>
              </p:ext>
            </p:extLst>
          </p:nvPr>
        </p:nvGraphicFramePr>
        <p:xfrm>
          <a:off x="744538" y="3733800"/>
          <a:ext cx="6475412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62240" imgH="939600" progId="Equation.DSMT4">
                  <p:embed/>
                </p:oleObj>
              </mc:Choice>
              <mc:Fallback>
                <p:oleObj name="Equation" r:id="rId6" imgW="3162240" imgH="939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3733800"/>
                        <a:ext cx="6475412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24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  --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58506"/>
              </p:ext>
            </p:extLst>
          </p:nvPr>
        </p:nvGraphicFramePr>
        <p:xfrm>
          <a:off x="1524000" y="1288197"/>
          <a:ext cx="49149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400120" imgH="990360" progId="Equation.3">
                  <p:embed/>
                </p:oleObj>
              </mc:Choice>
              <mc:Fallback>
                <p:oleObj name="数式" r:id="rId2" imgW="2400120" imgH="990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88197"/>
                        <a:ext cx="49149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648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0800000">
            <a:off x="1" y="4340666"/>
            <a:ext cx="553998" cy="1212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F</a:t>
            </a:r>
            <a:r>
              <a:rPr lang="en-US" sz="2400" b="1" i="1" dirty="0"/>
              <a:t>(</a:t>
            </a:r>
            <a:r>
              <a:rPr lang="en-US" sz="2400" b="1" i="1" dirty="0" err="1"/>
              <a:t>r</a:t>
            </a:r>
            <a:r>
              <a:rPr lang="en-US" sz="2400" b="1" i="1" dirty="0" err="1">
                <a:latin typeface="Symbol" panose="05050102010706020507" pitchFamily="18" charset="2"/>
              </a:rPr>
              <a:t>,q</a:t>
            </a:r>
            <a:r>
              <a:rPr lang="en-US" sz="2400" b="1" i="1" dirty="0">
                <a:latin typeface="Symbol" panose="05050102010706020507" pitchFamily="18" charset="2"/>
              </a:rPr>
              <a:t>=0)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" y="320040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r/a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625063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434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e/e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r>
              <a:rPr lang="en-US" sz="2400" b="1" dirty="0">
                <a:latin typeface="Symbol" pitchFamily="18" charset="2"/>
              </a:rPr>
              <a:t>=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24000" y="3581400"/>
            <a:ext cx="762000" cy="1752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05000" y="4034135"/>
            <a:ext cx="1143000" cy="129986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74620" y="4264967"/>
            <a:ext cx="906780" cy="9928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533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926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439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442" y="136525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Microscopic origin of dipole moments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Polarizable atoms/molecules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Anisotropic charged molecules aligned in random directions</a:t>
            </a:r>
          </a:p>
        </p:txBody>
      </p:sp>
      <p:pic>
        <p:nvPicPr>
          <p:cNvPr id="54274" name="Picture 2" descr="http://dapmotors.com/shop/images/Coil%20Spring%20St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709">
            <a:off x="1631201" y="3845039"/>
            <a:ext cx="1991360" cy="1991360"/>
          </a:xfrm>
          <a:prstGeom prst="rect">
            <a:avLst/>
          </a:prstGeom>
          <a:solidFill>
            <a:srgbClr val="DA32AA"/>
          </a:solidFill>
        </p:spPr>
      </p:pic>
      <p:sp>
        <p:nvSpPr>
          <p:cNvPr id="6" name="TextBox 5"/>
          <p:cNvSpPr txBox="1"/>
          <p:nvPr/>
        </p:nvSpPr>
        <p:spPr>
          <a:xfrm>
            <a:off x="152400" y="182252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Polarizable systems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114800"/>
            <a:ext cx="13716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4191000"/>
            <a:ext cx="137160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44268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+</a:t>
            </a:r>
            <a:r>
              <a:rPr lang="en-US" sz="4800" b="1" i="1" dirty="0">
                <a:latin typeface="+mj-lt"/>
              </a:rPr>
              <a:t>q</a:t>
            </a:r>
            <a:endParaRPr lang="en-US" sz="4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3506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353579" y="5791200"/>
            <a:ext cx="2689377" cy="34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42957" y="566744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4492635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53000" y="4645035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3000" y="4797435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53000" y="4949835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53000" y="5102235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366163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9463" y="3881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k=m</a:t>
            </a:r>
            <a:r>
              <a:rPr lang="en-US" sz="2400" i="1" dirty="0">
                <a:latin typeface="Symbol" pitchFamily="18" charset="2"/>
              </a:rPr>
              <a:t>w</a:t>
            </a:r>
            <a:r>
              <a:rPr lang="en-US" sz="2400" i="1" baseline="-25000" dirty="0">
                <a:latin typeface="Symbol" pitchFamily="18" charset="2"/>
              </a:rPr>
              <a:t>0</a:t>
            </a:r>
            <a:r>
              <a:rPr lang="en-US" sz="2400" i="1" baseline="30000" dirty="0">
                <a:latin typeface="+mj-lt"/>
              </a:rPr>
              <a:t>2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14969"/>
              </p:ext>
            </p:extLst>
          </p:nvPr>
        </p:nvGraphicFramePr>
        <p:xfrm>
          <a:off x="4528659" y="5512535"/>
          <a:ext cx="4341812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760" imgH="685800" progId="Equation.DSMT4">
                  <p:embed/>
                </p:oleObj>
              </mc:Choice>
              <mc:Fallback>
                <p:oleObj name="Equation" r:id="rId3" imgW="212076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659" y="5512535"/>
                        <a:ext cx="4341812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C5856BB-57A4-E6A6-7490-9FFB27681F73}"/>
              </a:ext>
            </a:extLst>
          </p:cNvPr>
          <p:cNvSpPr txBox="1"/>
          <p:nvPr/>
        </p:nvSpPr>
        <p:spPr>
          <a:xfrm>
            <a:off x="533400" y="4343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-</a:t>
            </a:r>
            <a:r>
              <a:rPr lang="en-US" sz="4800" b="1" i="1" dirty="0">
                <a:latin typeface="+mj-lt"/>
              </a:rPr>
              <a:t>q</a:t>
            </a:r>
            <a:endParaRPr lang="en-US" sz="4800" b="1" dirty="0"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2AFD31-9F58-6676-509C-E8403A6DF154}"/>
              </a:ext>
            </a:extLst>
          </p:cNvPr>
          <p:cNvSpPr/>
          <p:nvPr/>
        </p:nvSpPr>
        <p:spPr>
          <a:xfrm>
            <a:off x="1866900" y="2347076"/>
            <a:ext cx="1371600" cy="1371600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48BA2E-5DB4-0C25-E12D-5895D5C485C9}"/>
              </a:ext>
            </a:extLst>
          </p:cNvPr>
          <p:cNvSpPr txBox="1"/>
          <p:nvPr/>
        </p:nvSpPr>
        <p:spPr>
          <a:xfrm>
            <a:off x="3581400" y="2514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E=0</a:t>
            </a:r>
          </a:p>
        </p:txBody>
      </p:sp>
    </p:spTree>
    <p:extLst>
      <p:ext uri="{BB962C8B-B14F-4D97-AF65-F5344CB8AC3E}">
        <p14:creationId xmlns:p14="http://schemas.microsoft.com/office/powerpoint/2010/main" val="12157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324600" y="1524000"/>
            <a:ext cx="1600200" cy="1440597"/>
            <a:chOff x="6324600" y="2826603"/>
            <a:chExt cx="1600200" cy="144059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24600" y="3657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324600" y="3810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324600" y="3962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324600" y="4114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324600" y="42672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53200" y="28266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+mj-lt"/>
                </a:rPr>
                <a:t>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7081" y="838200"/>
            <a:ext cx="5029200" cy="2407826"/>
            <a:chOff x="609600" y="3387839"/>
            <a:chExt cx="5029200" cy="2407826"/>
          </a:xfrm>
        </p:grpSpPr>
        <p:pic>
          <p:nvPicPr>
            <p:cNvPr id="54274" name="Picture 2" descr="http://dapmotors.com/shop/images/Coil%20Spring%20Stee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5709">
              <a:off x="1936001" y="3387839"/>
              <a:ext cx="1991360" cy="1991360"/>
            </a:xfrm>
            <a:prstGeom prst="rect">
              <a:avLst/>
            </a:prstGeom>
            <a:solidFill>
              <a:srgbClr val="DA32AA"/>
            </a:solidFill>
          </p:spPr>
        </p:pic>
        <p:sp>
          <p:nvSpPr>
            <p:cNvPr id="7" name="Oval 6"/>
            <p:cNvSpPr/>
            <p:nvPr/>
          </p:nvSpPr>
          <p:spPr>
            <a:xfrm>
              <a:off x="609600" y="3657600"/>
              <a:ext cx="1371600" cy="1371600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57600" y="3733800"/>
              <a:ext cx="1371600" cy="1371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39696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+mj-lt"/>
                </a:rPr>
                <a:t>+</a:t>
              </a:r>
              <a:r>
                <a:rPr lang="en-US" sz="4800" b="1" i="1" dirty="0">
                  <a:latin typeface="+mj-lt"/>
                </a:rPr>
                <a:t>q</a:t>
              </a:r>
              <a:endParaRPr lang="en-US" sz="48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38934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+mj-lt"/>
                </a:rPr>
                <a:t> 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487919" y="5140439"/>
              <a:ext cx="2833041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53340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>
                  <a:latin typeface="+mj-lt"/>
                </a:rPr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9978" y="3540239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k=m</a:t>
              </a:r>
              <a:r>
                <a:rPr lang="en-US" sz="2400" i="1" dirty="0">
                  <a:latin typeface="Symbol" pitchFamily="18" charset="2"/>
                </a:rPr>
                <a:t>w</a:t>
              </a:r>
              <a:r>
                <a:rPr lang="en-US" sz="2400" i="1" baseline="-25000" dirty="0">
                  <a:latin typeface="Symbol" pitchFamily="18" charset="2"/>
                </a:rPr>
                <a:t>0</a:t>
              </a:r>
              <a:r>
                <a:rPr lang="en-US" sz="2400" i="1" baseline="30000" dirty="0">
                  <a:latin typeface="+mj-lt"/>
                </a:rPr>
                <a:t>2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403826"/>
              </p:ext>
            </p:extLst>
          </p:nvPr>
        </p:nvGraphicFramePr>
        <p:xfrm>
          <a:off x="330200" y="3200400"/>
          <a:ext cx="4313238" cy="328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160" imgH="1600200" progId="Equation.DSMT4">
                  <p:embed/>
                </p:oleObj>
              </mc:Choice>
              <mc:Fallback>
                <p:oleObj name="Equation" r:id="rId3" imgW="210816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200400"/>
                        <a:ext cx="4313238" cy="328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Polarizable atoms/molecules – continued: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57161"/>
              </p:ext>
            </p:extLst>
          </p:nvPr>
        </p:nvGraphicFramePr>
        <p:xfrm>
          <a:off x="4994275" y="5129213"/>
          <a:ext cx="31178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660240" progId="Equation.DSMT4">
                  <p:embed/>
                </p:oleObj>
              </mc:Choice>
              <mc:Fallback>
                <p:oleObj name="Equation" r:id="rId5" imgW="15238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5129213"/>
                        <a:ext cx="31178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28F68F2-DD33-FCF9-5620-2CCE74158458}"/>
              </a:ext>
            </a:extLst>
          </p:cNvPr>
          <p:cNvSpPr txBox="1"/>
          <p:nvPr/>
        </p:nvSpPr>
        <p:spPr>
          <a:xfrm>
            <a:off x="685800" y="13788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-</a:t>
            </a:r>
            <a:r>
              <a:rPr lang="en-US" sz="4800" b="1" i="1" dirty="0">
                <a:latin typeface="+mj-lt"/>
              </a:rPr>
              <a:t>q</a:t>
            </a:r>
            <a:endParaRPr lang="en-US" sz="48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22750-0C2A-F173-8654-616276330D84}"/>
              </a:ext>
            </a:extLst>
          </p:cNvPr>
          <p:cNvSpPr txBox="1"/>
          <p:nvPr/>
        </p:nvSpPr>
        <p:spPr>
          <a:xfrm>
            <a:off x="4994275" y="4495800"/>
            <a:ext cx="346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Molecular susceptibility for this model:</a:t>
            </a:r>
          </a:p>
        </p:txBody>
      </p:sp>
    </p:spTree>
    <p:extLst>
      <p:ext uri="{BB962C8B-B14F-4D97-AF65-F5344CB8AC3E}">
        <p14:creationId xmlns:p14="http://schemas.microsoft.com/office/powerpoint/2010/main" val="111044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5D2F7-A72E-102A-425A-877BD238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B91C1-71E7-38D8-E7A9-2B275538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1E8FA-879D-98C0-07F6-5E287DE9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B2863-E631-E273-8AD3-4014265C78EA}"/>
              </a:ext>
            </a:extLst>
          </p:cNvPr>
          <p:cNvSpPr txBox="1"/>
          <p:nvPr/>
        </p:nvSpPr>
        <p:spPr>
          <a:xfrm>
            <a:off x="457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neutral atom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E4B381-2CD3-16E9-3404-15C4D99646FA}"/>
              </a:ext>
            </a:extLst>
          </p:cNvPr>
          <p:cNvSpPr/>
          <p:nvPr/>
        </p:nvSpPr>
        <p:spPr>
          <a:xfrm>
            <a:off x="1602606" y="1371600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33BA0A-C2D7-995D-BF44-CE0CAAE4D49E}"/>
              </a:ext>
            </a:extLst>
          </p:cNvPr>
          <p:cNvSpPr/>
          <p:nvPr/>
        </p:nvSpPr>
        <p:spPr>
          <a:xfrm>
            <a:off x="1447800" y="2951747"/>
            <a:ext cx="1224012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3407CC-1AEE-1CE1-AD46-4DA2B56FA2DB}"/>
              </a:ext>
            </a:extLst>
          </p:cNvPr>
          <p:cNvCxnSpPr/>
          <p:nvPr/>
        </p:nvCxnSpPr>
        <p:spPr>
          <a:xfrm>
            <a:off x="3429000" y="3116997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738CEE-662B-4095-390B-102D5381A04B}"/>
              </a:ext>
            </a:extLst>
          </p:cNvPr>
          <p:cNvCxnSpPr/>
          <p:nvPr/>
        </p:nvCxnSpPr>
        <p:spPr>
          <a:xfrm>
            <a:off x="3429000" y="3269397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2E7BD8-287B-4D4E-D202-EB777C1B6BBC}"/>
              </a:ext>
            </a:extLst>
          </p:cNvPr>
          <p:cNvCxnSpPr/>
          <p:nvPr/>
        </p:nvCxnSpPr>
        <p:spPr>
          <a:xfrm>
            <a:off x="3429000" y="3421797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62563F-EA92-9F53-FB0F-58B9CF95F8F6}"/>
              </a:ext>
            </a:extLst>
          </p:cNvPr>
          <p:cNvCxnSpPr/>
          <p:nvPr/>
        </p:nvCxnSpPr>
        <p:spPr>
          <a:xfrm>
            <a:off x="3429000" y="3574197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C8A998-0DBD-0D8E-09F3-DB70EC85D930}"/>
              </a:ext>
            </a:extLst>
          </p:cNvPr>
          <p:cNvCxnSpPr/>
          <p:nvPr/>
        </p:nvCxnSpPr>
        <p:spPr>
          <a:xfrm>
            <a:off x="3429000" y="3726597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349B5C-A19F-6968-E6E0-CDAB946A8A87}"/>
              </a:ext>
            </a:extLst>
          </p:cNvPr>
          <p:cNvSpPr txBox="1"/>
          <p:nvPr/>
        </p:nvSpPr>
        <p:spPr>
          <a:xfrm>
            <a:off x="3657600" y="2286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63C2E4-8853-32D8-22CD-A7F9AF0026F3}"/>
              </a:ext>
            </a:extLst>
          </p:cNvPr>
          <p:cNvSpPr txBox="1"/>
          <p:nvPr/>
        </p:nvSpPr>
        <p:spPr>
          <a:xfrm>
            <a:off x="2824213" y="135212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E=0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8E060C-27C9-240E-1C7E-9E32FA3A7E16}"/>
              </a:ext>
            </a:extLst>
          </p:cNvPr>
          <p:cNvSpPr/>
          <p:nvPr/>
        </p:nvSpPr>
        <p:spPr>
          <a:xfrm>
            <a:off x="1945506" y="1706706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1C2B83-FA26-7713-83D3-E0674A4400DE}"/>
              </a:ext>
            </a:extLst>
          </p:cNvPr>
          <p:cNvSpPr/>
          <p:nvPr/>
        </p:nvSpPr>
        <p:spPr>
          <a:xfrm>
            <a:off x="2181926" y="3253181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Alignment of molecules with permanent dipoles </a:t>
            </a:r>
            <a:r>
              <a:rPr lang="en-US" sz="2400" b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 rot="2545315">
            <a:off x="1920240" y="1420475"/>
            <a:ext cx="1051560" cy="1496407"/>
            <a:chOff x="1920240" y="1420475"/>
            <a:chExt cx="1051560" cy="1496407"/>
          </a:xfrm>
        </p:grpSpPr>
        <p:sp>
          <p:nvSpPr>
            <p:cNvPr id="6" name="Can 5"/>
            <p:cNvSpPr/>
            <p:nvPr/>
          </p:nvSpPr>
          <p:spPr>
            <a:xfrm>
              <a:off x="2057400" y="1752600"/>
              <a:ext cx="152400" cy="8382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50720" y="2476500"/>
              <a:ext cx="381000" cy="419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20240" y="1447800"/>
              <a:ext cx="381000" cy="419100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142047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+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2455217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-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3800" y="990600"/>
            <a:ext cx="1600200" cy="1440597"/>
            <a:chOff x="6324600" y="2826603"/>
            <a:chExt cx="1600200" cy="1440597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324600" y="3657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324600" y="3810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324600" y="3962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324600" y="4114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324600" y="42672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53200" y="28266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+mj-lt"/>
                </a:rPr>
                <a:t>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61091" y="1512332"/>
            <a:ext cx="63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p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737861"/>
              </p:ext>
            </p:extLst>
          </p:nvPr>
        </p:nvGraphicFramePr>
        <p:xfrm>
          <a:off x="185935" y="2746476"/>
          <a:ext cx="8772129" cy="304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34040" imgH="2120760" progId="Equation.DSMT4">
                  <p:embed/>
                </p:oleObj>
              </mc:Choice>
              <mc:Fallback>
                <p:oleObj name="Equation" r:id="rId2" imgW="6134040" imgH="21207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35" y="2746476"/>
                        <a:ext cx="8772129" cy="3042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14354"/>
              </p:ext>
            </p:extLst>
          </p:nvPr>
        </p:nvGraphicFramePr>
        <p:xfrm>
          <a:off x="5105400" y="4931689"/>
          <a:ext cx="31448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660240" progId="Equation.DSMT4">
                  <p:embed/>
                </p:oleObj>
              </mc:Choice>
              <mc:Fallback>
                <p:oleObj name="Equation" r:id="rId4" imgW="15364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31689"/>
                        <a:ext cx="3144838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15FD55F-9ABD-B7C8-F3FC-E710D5438A3B}"/>
              </a:ext>
            </a:extLst>
          </p:cNvPr>
          <p:cNvSpPr txBox="1"/>
          <p:nvPr/>
        </p:nvSpPr>
        <p:spPr>
          <a:xfrm>
            <a:off x="353146" y="5784638"/>
            <a:ext cx="554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Molecular susceptibility for this model:</a:t>
            </a:r>
          </a:p>
        </p:txBody>
      </p:sp>
    </p:spTree>
    <p:extLst>
      <p:ext uri="{BB962C8B-B14F-4D97-AF65-F5344CB8AC3E}">
        <p14:creationId xmlns:p14="http://schemas.microsoft.com/office/powerpoint/2010/main" val="384723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410" y="22035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consider a superposition of dipoles in an electric field </a:t>
            </a:r>
          </a:p>
        </p:txBody>
      </p:sp>
      <p:sp>
        <p:nvSpPr>
          <p:cNvPr id="6" name="Oval 5"/>
          <p:cNvSpPr/>
          <p:nvPr/>
        </p:nvSpPr>
        <p:spPr>
          <a:xfrm>
            <a:off x="1527810" y="2209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0790" y="1143000"/>
            <a:ext cx="685800" cy="952500"/>
          </a:xfrm>
          <a:prstGeom prst="straightConnector1">
            <a:avLst/>
          </a:prstGeom>
          <a:ln w="187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7"/>
          </p:cNvCxnSpPr>
          <p:nvPr/>
        </p:nvCxnSpPr>
        <p:spPr>
          <a:xfrm flipV="1">
            <a:off x="1680210" y="2332552"/>
            <a:ext cx="563048" cy="64053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144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588" y="27090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2400" baseline="-25000" dirty="0" err="1">
                <a:solidFill>
                  <a:srgbClr val="FF0000"/>
                </a:solidFill>
                <a:latin typeface="+mj-lt"/>
              </a:rPr>
              <a:t>dipole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9610" y="5135048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82590" y="4068248"/>
            <a:ext cx="685800" cy="952500"/>
          </a:xfrm>
          <a:prstGeom prst="straightConnector1">
            <a:avLst/>
          </a:prstGeom>
          <a:ln w="187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7"/>
          </p:cNvCxnSpPr>
          <p:nvPr/>
        </p:nvCxnSpPr>
        <p:spPr>
          <a:xfrm flipV="1">
            <a:off x="4652010" y="5257800"/>
            <a:ext cx="563048" cy="64053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00800" y="437304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8388" y="5634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2400" baseline="-25000" dirty="0" err="1">
                <a:solidFill>
                  <a:srgbClr val="FF0000"/>
                </a:solidFill>
                <a:latin typeface="+mj-lt"/>
              </a:rPr>
              <a:t>dipole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5610" y="3733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958590" y="2667000"/>
            <a:ext cx="685800" cy="952500"/>
          </a:xfrm>
          <a:prstGeom prst="straightConnector1">
            <a:avLst/>
          </a:prstGeom>
          <a:ln w="187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7"/>
          </p:cNvCxnSpPr>
          <p:nvPr/>
        </p:nvCxnSpPr>
        <p:spPr>
          <a:xfrm flipV="1">
            <a:off x="3128010" y="3856552"/>
            <a:ext cx="563048" cy="64053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2971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4388" y="42330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2400" baseline="-25000" dirty="0" err="1">
                <a:solidFill>
                  <a:srgbClr val="FF0000"/>
                </a:solidFill>
                <a:latin typeface="+mj-lt"/>
              </a:rPr>
              <a:t>dipole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09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021" y="13116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due to collection of induced dipoles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6200" y="1219200"/>
            <a:ext cx="5943600" cy="3771900"/>
            <a:chOff x="76200" y="1219200"/>
            <a:chExt cx="5943600" cy="3771900"/>
          </a:xfrm>
        </p:grpSpPr>
        <p:sp>
          <p:nvSpPr>
            <p:cNvPr id="7" name="Oval 6"/>
            <p:cNvSpPr/>
            <p:nvPr/>
          </p:nvSpPr>
          <p:spPr>
            <a:xfrm>
              <a:off x="76200" y="20955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66700" y="1219200"/>
              <a:ext cx="5753100" cy="3771900"/>
              <a:chOff x="266700" y="1219200"/>
              <a:chExt cx="5753100" cy="37719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587240" y="3532936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295400" y="1524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52600" y="2667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24200" y="25298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819400" y="38481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62000" y="342138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87240" y="18821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71800" y="12192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9102624">
                <a:off x="3070012" y="1684019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9102624">
                <a:off x="1409698" y="1988820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9102624">
                <a:off x="266700" y="252709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9102624">
                <a:off x="876300" y="389107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19102624">
                <a:off x="1896532" y="311109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19102624">
                <a:off x="2949787" y="4299815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9102624">
                <a:off x="3254588" y="293583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9102624">
                <a:off x="4671906" y="397368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19102624">
                <a:off x="4702387" y="2359458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16488" y="153436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53000" y="1981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7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4320" y="223530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00200" y="1717653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57400" y="277642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5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30485" y="357916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4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98520" y="263377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76800" y="3618702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9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48000" y="40341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8</a:t>
                </a:r>
              </a:p>
            </p:txBody>
          </p:sp>
        </p:grp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65077"/>
              </p:ext>
            </p:extLst>
          </p:nvPr>
        </p:nvGraphicFramePr>
        <p:xfrm>
          <a:off x="5370694" y="702025"/>
          <a:ext cx="367030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1434960" progId="Equation.DSMT4">
                  <p:embed/>
                </p:oleObj>
              </mc:Choice>
              <mc:Fallback>
                <p:oleObj name="Equation" r:id="rId2" imgW="2793960" imgH="1434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94" y="702025"/>
                        <a:ext cx="3670300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003879"/>
              </p:ext>
            </p:extLst>
          </p:nvPr>
        </p:nvGraphicFramePr>
        <p:xfrm>
          <a:off x="187483" y="4959706"/>
          <a:ext cx="87995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57720" imgH="1155600" progId="Equation.DSMT4">
                  <p:embed/>
                </p:oleObj>
              </mc:Choice>
              <mc:Fallback>
                <p:oleObj name="Equation" r:id="rId4" imgW="6057720" imgH="11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" y="4959706"/>
                        <a:ext cx="87995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1399397" y="809132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052484" y="2469586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930931" y="3724552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95912" y="500434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80197" y="3192212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36192" y="3217776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313797" y="3414220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039024" y="1875932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48463" y="349371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22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AFF3B7-9EA5-C8FB-F6CE-EA9928FE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4" y="1066800"/>
            <a:ext cx="8985454" cy="44783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1008" y="4953000"/>
            <a:ext cx="8839200" cy="228600"/>
          </a:xfrm>
          <a:prstGeom prst="rect">
            <a:avLst/>
          </a:prstGeom>
          <a:solidFill>
            <a:srgbClr val="DA32AA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due to collection of induced dipoles -- continued</a:t>
            </a: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16280" y="1219200"/>
            <a:ext cx="3566160" cy="2263140"/>
            <a:chOff x="76200" y="1219200"/>
            <a:chExt cx="5943600" cy="3771900"/>
          </a:xfrm>
        </p:grpSpPr>
        <p:sp>
          <p:nvSpPr>
            <p:cNvPr id="34" name="Oval 33"/>
            <p:cNvSpPr/>
            <p:nvPr/>
          </p:nvSpPr>
          <p:spPr>
            <a:xfrm>
              <a:off x="76200" y="20955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6700" y="1219200"/>
              <a:ext cx="5753100" cy="3771900"/>
              <a:chOff x="266700" y="1219200"/>
              <a:chExt cx="5753100" cy="37719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587240" y="3532936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95400" y="1524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752600" y="2667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4200" y="25298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819400" y="38481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62000" y="342138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87240" y="18821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71800" y="12192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 rot="19102624">
                <a:off x="3070012" y="1684019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9102624">
                <a:off x="1409698" y="1988820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19102624">
                <a:off x="266700" y="252709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ight Arrow 46"/>
              <p:cNvSpPr/>
              <p:nvPr/>
            </p:nvSpPr>
            <p:spPr>
              <a:xfrm rot="19102624">
                <a:off x="876300" y="389107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9102624">
                <a:off x="1896532" y="311109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 rot="19102624">
                <a:off x="2949787" y="4299815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ight Arrow 49"/>
              <p:cNvSpPr/>
              <p:nvPr/>
            </p:nvSpPr>
            <p:spPr>
              <a:xfrm rot="19102624">
                <a:off x="3254588" y="293583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19102624">
                <a:off x="4671906" y="397368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9102624">
                <a:off x="4702387" y="2359458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216488" y="153436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3000" y="1981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7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320" y="223530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600200" y="1717653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57400" y="277642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5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30485" y="357916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4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398520" y="263377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6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76800" y="3618702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9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048000" y="40341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8</a:t>
                </a:r>
              </a:p>
            </p:txBody>
          </p:sp>
        </p:grpSp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39436"/>
              </p:ext>
            </p:extLst>
          </p:nvPr>
        </p:nvGraphicFramePr>
        <p:xfrm>
          <a:off x="233355" y="3726483"/>
          <a:ext cx="8513763" cy="256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80360" imgH="2489040" progId="Equation.DSMT4">
                  <p:embed/>
                </p:oleObj>
              </mc:Choice>
              <mc:Fallback>
                <p:oleObj name="Equation" r:id="rId2" imgW="8280360" imgH="24890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55" y="3726483"/>
                        <a:ext cx="8513763" cy="2563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238517"/>
              </p:ext>
            </p:extLst>
          </p:nvPr>
        </p:nvGraphicFramePr>
        <p:xfrm>
          <a:off x="5006975" y="1243013"/>
          <a:ext cx="367030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1434960" progId="Equation.DSMT4">
                  <p:embed/>
                </p:oleObj>
              </mc:Choice>
              <mc:Fallback>
                <p:oleObj name="Equation" r:id="rId4" imgW="279396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1243013"/>
                        <a:ext cx="3670300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339E616-4257-4706-8CE6-D64098153035}"/>
              </a:ext>
            </a:extLst>
          </p:cNvPr>
          <p:cNvCxnSpPr/>
          <p:nvPr/>
        </p:nvCxnSpPr>
        <p:spPr>
          <a:xfrm flipV="1">
            <a:off x="228600" y="2743200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13A57B8-004E-49B8-AEC8-13FD2F4BED94}"/>
              </a:ext>
            </a:extLst>
          </p:cNvPr>
          <p:cNvSpPr txBox="1"/>
          <p:nvPr/>
        </p:nvSpPr>
        <p:spPr>
          <a:xfrm>
            <a:off x="1040871" y="301914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4F2511-F550-4782-BDEB-CA313CD48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25422"/>
              </p:ext>
            </p:extLst>
          </p:nvPr>
        </p:nvGraphicFramePr>
        <p:xfrm>
          <a:off x="6436135" y="5762853"/>
          <a:ext cx="1677257" cy="8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469800" progId="Equation.DSMT4">
                  <p:embed/>
                </p:oleObj>
              </mc:Choice>
              <mc:Fallback>
                <p:oleObj name="Equation" r:id="rId6" imgW="888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6135" y="5762853"/>
                        <a:ext cx="1677257" cy="88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24D639-3994-4471-A49D-64772BF77FC0}"/>
              </a:ext>
            </a:extLst>
          </p:cNvPr>
          <p:cNvSpPr txBox="1"/>
          <p:nvPr/>
        </p:nvSpPr>
        <p:spPr>
          <a:xfrm>
            <a:off x="6034668" y="549402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Averaging: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9FDEA-969F-D876-D11F-6892393EBDD4}"/>
              </a:ext>
            </a:extLst>
          </p:cNvPr>
          <p:cNvSpPr/>
          <p:nvPr/>
        </p:nvSpPr>
        <p:spPr>
          <a:xfrm>
            <a:off x="3002280" y="5638801"/>
            <a:ext cx="1677257" cy="71755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89571"/>
              </p:ext>
            </p:extLst>
          </p:nvPr>
        </p:nvGraphicFramePr>
        <p:xfrm>
          <a:off x="76993" y="1613335"/>
          <a:ext cx="8990013" cy="363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13320" imgH="2908080" progId="Equation.DSMT4">
                  <p:embed/>
                </p:oleObj>
              </mc:Choice>
              <mc:Fallback>
                <p:oleObj name="Equation" r:id="rId2" imgW="7213320" imgH="2908080" progId="Equation.DSMT4">
                  <p:embed/>
                  <p:pic>
                    <p:nvPicPr>
                      <p:cNvPr id="6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" y="1613335"/>
                        <a:ext cx="8990013" cy="3631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09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due to collection of induced dipoles -- continued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DCB67-B057-D85C-9727-D0CBC27CDA25}"/>
              </a:ext>
            </a:extLst>
          </p:cNvPr>
          <p:cNvSpPr/>
          <p:nvPr/>
        </p:nvSpPr>
        <p:spPr>
          <a:xfrm>
            <a:off x="3505200" y="4527115"/>
            <a:ext cx="1828800" cy="71755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 due to collection of induced dipoles -- continued</a:t>
            </a: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16280" y="1219200"/>
            <a:ext cx="3566160" cy="2263140"/>
            <a:chOff x="76200" y="1219200"/>
            <a:chExt cx="5943600" cy="3771900"/>
          </a:xfrm>
        </p:grpSpPr>
        <p:sp>
          <p:nvSpPr>
            <p:cNvPr id="34" name="Oval 33"/>
            <p:cNvSpPr/>
            <p:nvPr/>
          </p:nvSpPr>
          <p:spPr>
            <a:xfrm>
              <a:off x="76200" y="20955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6700" y="1219200"/>
              <a:ext cx="5753100" cy="3771900"/>
              <a:chOff x="266700" y="1219200"/>
              <a:chExt cx="5753100" cy="37719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587240" y="3532936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95400" y="1524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752600" y="26670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4200" y="25298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819400" y="38481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62000" y="342138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87240" y="188214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71800" y="1219200"/>
                <a:ext cx="12192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 rot="19102624">
                <a:off x="3070012" y="1684019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9102624">
                <a:off x="1409698" y="1988820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19102624">
                <a:off x="266700" y="252709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ight Arrow 46"/>
              <p:cNvSpPr/>
              <p:nvPr/>
            </p:nvSpPr>
            <p:spPr>
              <a:xfrm rot="19102624">
                <a:off x="876300" y="389107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9102624">
                <a:off x="1896532" y="311109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 rot="19102624">
                <a:off x="2949787" y="4299815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ight Arrow 49"/>
              <p:cNvSpPr/>
              <p:nvPr/>
            </p:nvSpPr>
            <p:spPr>
              <a:xfrm rot="19102624">
                <a:off x="3254588" y="2935836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19102624">
                <a:off x="4671906" y="3973687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9102624">
                <a:off x="4702387" y="2359458"/>
                <a:ext cx="990600" cy="21336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216488" y="153436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3000" y="1981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7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320" y="223530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600200" y="1717653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57400" y="2776421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5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30485" y="357916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4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398520" y="263377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6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76800" y="3618702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9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048000" y="40341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8</a:t>
                </a:r>
              </a:p>
            </p:txBody>
          </p:sp>
        </p:grpSp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496122"/>
              </p:ext>
            </p:extLst>
          </p:nvPr>
        </p:nvGraphicFramePr>
        <p:xfrm>
          <a:off x="4281488" y="922338"/>
          <a:ext cx="4940300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1828800" progId="Equation.DSMT4">
                  <p:embed/>
                </p:oleObj>
              </mc:Choice>
              <mc:Fallback>
                <p:oleObj name="Equation" r:id="rId2" imgW="241272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922338"/>
                        <a:ext cx="4940300" cy="375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112433"/>
              </p:ext>
            </p:extLst>
          </p:nvPr>
        </p:nvGraphicFramePr>
        <p:xfrm>
          <a:off x="682625" y="4648200"/>
          <a:ext cx="6005513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33640" imgH="761760" progId="Equation.DSMT4">
                  <p:embed/>
                </p:oleObj>
              </mc:Choice>
              <mc:Fallback>
                <p:oleObj name="Equation" r:id="rId4" imgW="2933640" imgH="76176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648200"/>
                        <a:ext cx="6005513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6853" y="4191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Claussius-Mossotti</a:t>
            </a:r>
            <a:r>
              <a:rPr lang="en-US" sz="2400" dirty="0">
                <a:latin typeface="+mj-lt"/>
              </a:rPr>
              <a:t> equation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9E82C73-1ECD-4D98-8D8C-B449BD767F81}"/>
              </a:ext>
            </a:extLst>
          </p:cNvPr>
          <p:cNvCxnSpPr/>
          <p:nvPr/>
        </p:nvCxnSpPr>
        <p:spPr>
          <a:xfrm flipV="1">
            <a:off x="228600" y="2743200"/>
            <a:ext cx="837776" cy="852980"/>
          </a:xfrm>
          <a:prstGeom prst="straightConnector1">
            <a:avLst/>
          </a:prstGeom>
          <a:ln w="187325">
            <a:solidFill>
              <a:schemeClr val="tx1">
                <a:alpha val="4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E8049F6-1921-4E67-BFCC-53080BC600CA}"/>
              </a:ext>
            </a:extLst>
          </p:cNvPr>
          <p:cNvSpPr txBox="1"/>
          <p:nvPr/>
        </p:nvSpPr>
        <p:spPr>
          <a:xfrm>
            <a:off x="1040871" y="301914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E</a:t>
            </a:r>
            <a:r>
              <a:rPr lang="en-US" sz="2400" baseline="-25000" dirty="0" err="1">
                <a:latin typeface="+mj-lt"/>
              </a:rPr>
              <a:t>ext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96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F3C67-3C81-60A3-5476-5E1BA90D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9463-D3F3-53BA-EC98-4B714E25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2C172-D1F9-F50C-5812-5D73672B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FD59F-BC82-A7BF-BB36-A31832B5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4572235" cy="2940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C2472-FB8E-2A59-01C7-93EEF213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48" y="3276600"/>
            <a:ext cx="2254366" cy="2578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803135-9AA9-5514-9BA8-7C1C93E7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733" y="303142"/>
            <a:ext cx="3416452" cy="59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61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the </a:t>
            </a:r>
            <a:r>
              <a:rPr lang="en-US" sz="2400" dirty="0" err="1">
                <a:latin typeface="+mj-lt"/>
              </a:rPr>
              <a:t>Clausius-Mossotti</a:t>
            </a:r>
            <a:r>
              <a:rPr lang="en-US" sz="2400" dirty="0">
                <a:latin typeface="+mj-lt"/>
              </a:rPr>
              <a:t> equation –</a:t>
            </a:r>
          </a:p>
          <a:p>
            <a:r>
              <a:rPr lang="en-US" sz="2400" dirty="0">
                <a:latin typeface="+mj-lt"/>
              </a:rPr>
              <a:t>            </a:t>
            </a:r>
          </a:p>
          <a:p>
            <a:r>
              <a:rPr lang="en-US" sz="2400" dirty="0">
                <a:latin typeface="+mj-lt"/>
              </a:rPr>
              <a:t>           Pentane (C</a:t>
            </a:r>
            <a:r>
              <a:rPr lang="en-US" sz="2400" baseline="-25000" dirty="0">
                <a:latin typeface="+mj-lt"/>
              </a:rPr>
              <a:t>5</a:t>
            </a:r>
            <a:r>
              <a:rPr lang="en-US" sz="2400" dirty="0">
                <a:latin typeface="+mj-lt"/>
              </a:rPr>
              <a:t>H</a:t>
            </a:r>
            <a:r>
              <a:rPr lang="en-US" sz="2400" baseline="-25000" dirty="0">
                <a:latin typeface="+mj-lt"/>
              </a:rPr>
              <a:t>12</a:t>
            </a:r>
            <a:r>
              <a:rPr lang="en-US" sz="2400" dirty="0">
                <a:latin typeface="+mj-lt"/>
              </a:rPr>
              <a:t>) at various densities</a:t>
            </a:r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3754226"/>
              </p:ext>
            </p:extLst>
          </p:nvPr>
        </p:nvGraphicFramePr>
        <p:xfrm>
          <a:off x="1047750" y="2209800"/>
          <a:ext cx="6438899" cy="2363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Density (g/cm3)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Mol/m3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/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3V*(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/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0-1)/(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/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0+2)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0.613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5.12536E+27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1.82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1.25646E-28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0.701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5.86114E+27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1.24084E-28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0.796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6.65544E+27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1.22536E-28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0.865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7.23236E+27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1.2131E-28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0.907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7.58353E+27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1.2151E-28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5105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baseline="-25000" dirty="0" err="1">
                <a:latin typeface="+mj-lt"/>
              </a:rPr>
              <a:t>mol</a:t>
            </a:r>
            <a:r>
              <a:rPr lang="en-US" sz="2400" dirty="0">
                <a:latin typeface="+mj-lt"/>
              </a:rPr>
              <a:t> = 1.2 x 10</a:t>
            </a:r>
            <a:r>
              <a:rPr lang="en-US" sz="2400" baseline="30000" dirty="0">
                <a:latin typeface="+mj-lt"/>
              </a:rPr>
              <a:t>-28 </a:t>
            </a:r>
            <a:r>
              <a:rPr lang="en-US" sz="2400" dirty="0">
                <a:latin typeface="+mj-lt"/>
              </a:rPr>
              <a:t>m</a:t>
            </a:r>
            <a:r>
              <a:rPr lang="en-US" sz="2400" baseline="30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= 0.12 nm</a:t>
            </a:r>
            <a:r>
              <a:rPr lang="en-US" sz="2400" baseline="30000" dirty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732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63409-EBBE-16DC-1266-746701E83209}"/>
              </a:ext>
            </a:extLst>
          </p:cNvPr>
          <p:cNvSpPr/>
          <p:nvPr/>
        </p:nvSpPr>
        <p:spPr>
          <a:xfrm>
            <a:off x="133952" y="4942573"/>
            <a:ext cx="2971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Re-examination of electrostatic energy in dielectric media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42106"/>
              </p:ext>
            </p:extLst>
          </p:nvPr>
        </p:nvGraphicFramePr>
        <p:xfrm>
          <a:off x="73025" y="1447800"/>
          <a:ext cx="8996363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94160" imgH="2082600" progId="Equation.DSMT4">
                  <p:embed/>
                </p:oleObj>
              </mc:Choice>
              <mc:Fallback>
                <p:oleObj name="Equation" r:id="rId2" imgW="4394160" imgH="20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447800"/>
                        <a:ext cx="8996363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978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the “Modern Theory of Polarization”</a:t>
            </a:r>
          </a:p>
          <a:p>
            <a:r>
              <a:rPr lang="en-US" sz="2400" dirty="0">
                <a:latin typeface="+mj-lt"/>
              </a:rPr>
              <a:t>    Some references: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R. </a:t>
            </a:r>
            <a:r>
              <a:rPr lang="en-US" sz="2400" dirty="0" err="1">
                <a:latin typeface="+mj-lt"/>
              </a:rPr>
              <a:t>D.King</a:t>
            </a:r>
            <a:r>
              <a:rPr lang="en-US" sz="2400" dirty="0">
                <a:latin typeface="+mj-lt"/>
              </a:rPr>
              <a:t>-Smith and D. Vanderbilt, Phys. Rev. B   47, 1651 (1993)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/>
              <a:t>R. </a:t>
            </a:r>
            <a:r>
              <a:rPr lang="en-US" sz="2400" dirty="0" err="1"/>
              <a:t>Resta</a:t>
            </a:r>
            <a:r>
              <a:rPr lang="en-US" sz="2400" dirty="0"/>
              <a:t>, Rev. Mod. Physics </a:t>
            </a:r>
            <a:r>
              <a:rPr lang="en-US" sz="2400" b="1" dirty="0"/>
              <a:t>66</a:t>
            </a:r>
            <a:r>
              <a:rPr lang="en-US" sz="2400" dirty="0"/>
              <a:t>, 699 (1994)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/>
              <a:t>R. </a:t>
            </a:r>
            <a:r>
              <a:rPr lang="en-US" sz="2400" dirty="0" err="1"/>
              <a:t>Resta</a:t>
            </a:r>
            <a:r>
              <a:rPr lang="en-US" sz="2400" dirty="0"/>
              <a:t>, J. Phys. </a:t>
            </a:r>
            <a:r>
              <a:rPr lang="en-US" sz="2400" dirty="0" err="1"/>
              <a:t>Condens</a:t>
            </a:r>
            <a:r>
              <a:rPr lang="en-US" sz="2400" dirty="0"/>
              <a:t>. Matter 23, 123201 (2010)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/>
              <a:t>N. A.  </a:t>
            </a:r>
            <a:r>
              <a:rPr lang="en-US" sz="2400" dirty="0" err="1"/>
              <a:t>Spaldin</a:t>
            </a:r>
            <a:r>
              <a:rPr lang="en-US" sz="2400" dirty="0"/>
              <a:t>, J. Solid State Chem. </a:t>
            </a:r>
            <a:r>
              <a:rPr lang="en-US" sz="2400" b="1" dirty="0"/>
              <a:t>195</a:t>
            </a:r>
            <a:r>
              <a:rPr lang="en-US" sz="2400" dirty="0"/>
              <a:t>, 2 (2012)</a:t>
            </a:r>
          </a:p>
          <a:p>
            <a:pPr lvl="2"/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47462"/>
              </p:ext>
            </p:extLst>
          </p:nvPr>
        </p:nvGraphicFramePr>
        <p:xfrm>
          <a:off x="3200400" y="3198776"/>
          <a:ext cx="4081462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93680" imgH="1130040" progId="Equation.3">
                  <p:embed/>
                </p:oleObj>
              </mc:Choice>
              <mc:Fallback>
                <p:oleObj name="数式" r:id="rId2" imgW="1993680" imgH="1130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98776"/>
                        <a:ext cx="4081462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486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In general </a:t>
            </a:r>
            <a:r>
              <a:rPr lang="en-US" sz="2400" b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is highly dependent on the boundary values;   often it is more convenient/meaningful to calculate </a:t>
            </a:r>
            <a:r>
              <a:rPr lang="en-US" sz="2400" b="1" dirty="0">
                <a:latin typeface="Symbol" pitchFamily="18" charset="2"/>
              </a:rPr>
              <a:t>D</a:t>
            </a:r>
            <a:r>
              <a:rPr lang="en-US" sz="2400" b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74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the “Modern Theory of Polarization” </a:t>
            </a:r>
          </a:p>
          <a:p>
            <a:r>
              <a:rPr lang="en-US" sz="2400" dirty="0">
                <a:latin typeface="+mj-lt"/>
              </a:rPr>
              <a:t>         -- continued</a:t>
            </a:r>
          </a:p>
          <a:p>
            <a:r>
              <a:rPr lang="en-US" sz="2400" dirty="0">
                <a:latin typeface="+mj-lt"/>
              </a:rPr>
              <a:t>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073405"/>
              </p:ext>
            </p:extLst>
          </p:nvPr>
        </p:nvGraphicFramePr>
        <p:xfrm>
          <a:off x="1752600" y="1828800"/>
          <a:ext cx="478313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336760" imgH="736560" progId="Equation.3">
                  <p:embed/>
                </p:oleObj>
              </mc:Choice>
              <mc:Fallback>
                <p:oleObj name="数式" r:id="rId2" imgW="2336760" imgH="736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478313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03" y="4370566"/>
            <a:ext cx="8274497" cy="1608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57821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 The concept of the polarization of a periodic solid is not unique:</a:t>
            </a:r>
          </a:p>
        </p:txBody>
      </p:sp>
    </p:spTree>
    <p:extLst>
      <p:ext uri="{BB962C8B-B14F-4D97-AF65-F5344CB8AC3E}">
        <p14:creationId xmlns:p14="http://schemas.microsoft.com/office/powerpoint/2010/main" val="3297104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90512"/>
            <a:ext cx="5934075" cy="62769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3329653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example   -- linear visualization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6505575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33800"/>
            <a:ext cx="70104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24356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on the electronic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670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567054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65198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5FD9E-0B98-4F25-8BE4-28CB9EC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3ED96-8CF9-46DE-AB48-2F235E05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ED78F-F830-4296-BB35-3229511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BBE04B-87E7-2DD7-7F4B-70CC8AE66A09}"/>
              </a:ext>
            </a:extLst>
          </p:cNvPr>
          <p:cNvSpPr>
            <a:spLocks noChangeAspect="1"/>
          </p:cNvSpPr>
          <p:nvPr/>
        </p:nvSpPr>
        <p:spPr>
          <a:xfrm>
            <a:off x="1066800" y="4091940"/>
            <a:ext cx="1184414" cy="1188720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C508A4-39D2-BD74-1210-3A7DE4EC0844}"/>
              </a:ext>
            </a:extLst>
          </p:cNvPr>
          <p:cNvCxnSpPr/>
          <p:nvPr/>
        </p:nvCxnSpPr>
        <p:spPr>
          <a:xfrm>
            <a:off x="1659007" y="4686300"/>
            <a:ext cx="22098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86A61CA-5B26-F0C7-6173-24F73EEDB10D}"/>
              </a:ext>
            </a:extLst>
          </p:cNvPr>
          <p:cNvSpPr>
            <a:spLocks noChangeAspect="1"/>
          </p:cNvSpPr>
          <p:nvPr/>
        </p:nvSpPr>
        <p:spPr>
          <a:xfrm>
            <a:off x="3792208" y="4594860"/>
            <a:ext cx="182880" cy="1828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167F6-27FD-D59B-A576-6C364EA0EEDC}"/>
              </a:ext>
            </a:extLst>
          </p:cNvPr>
          <p:cNvSpPr txBox="1"/>
          <p:nvPr/>
        </p:nvSpPr>
        <p:spPr>
          <a:xfrm>
            <a:off x="2583770" y="4305648"/>
            <a:ext cx="4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EADE5-9323-3B26-9674-B5762085FBD5}"/>
              </a:ext>
            </a:extLst>
          </p:cNvPr>
          <p:cNvCxnSpPr>
            <a:stCxn id="7" idx="1"/>
          </p:cNvCxnSpPr>
          <p:nvPr/>
        </p:nvCxnSpPr>
        <p:spPr>
          <a:xfrm>
            <a:off x="1240253" y="4266024"/>
            <a:ext cx="418754" cy="4202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8CEA5A-1C89-CA43-10C2-818F68E21BB8}"/>
              </a:ext>
            </a:extLst>
          </p:cNvPr>
          <p:cNvSpPr txBox="1"/>
          <p:nvPr/>
        </p:nvSpPr>
        <p:spPr>
          <a:xfrm>
            <a:off x="1152812" y="4276772"/>
            <a:ext cx="4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3853F-A6A0-D09C-11D5-399917D8C841}"/>
              </a:ext>
            </a:extLst>
          </p:cNvPr>
          <p:cNvSpPr txBox="1"/>
          <p:nvPr/>
        </p:nvSpPr>
        <p:spPr>
          <a:xfrm>
            <a:off x="1549284" y="4804784"/>
            <a:ext cx="4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C5772-A8DC-4834-1AC9-197083BD4182}"/>
              </a:ext>
            </a:extLst>
          </p:cNvPr>
          <p:cNvSpPr txBox="1"/>
          <p:nvPr/>
        </p:nvSpPr>
        <p:spPr>
          <a:xfrm>
            <a:off x="2576784" y="5001125"/>
            <a:ext cx="6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e</a:t>
            </a:r>
            <a:r>
              <a:rPr lang="en-US" sz="2400" b="1" i="1" baseline="-25000" dirty="0">
                <a:latin typeface="Symbol" panose="05050102010706020507" pitchFamily="18" charset="2"/>
              </a:rPr>
              <a:t>0</a:t>
            </a:r>
            <a:endParaRPr lang="en-US" sz="2400" b="1" i="1" dirty="0">
              <a:latin typeface="Symbol" panose="05050102010706020507" pitchFamily="18" charset="2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7BE207-CE05-3006-1B54-28CCADA40719}"/>
              </a:ext>
            </a:extLst>
          </p:cNvPr>
          <p:cNvCxnSpPr/>
          <p:nvPr/>
        </p:nvCxnSpPr>
        <p:spPr>
          <a:xfrm flipV="1">
            <a:off x="1659007" y="3886200"/>
            <a:ext cx="788484" cy="80010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6D2BDD-FBE6-E7F5-0CF9-D067D1A9C1D6}"/>
              </a:ext>
            </a:extLst>
          </p:cNvPr>
          <p:cNvSpPr txBox="1"/>
          <p:nvPr/>
        </p:nvSpPr>
        <p:spPr>
          <a:xfrm>
            <a:off x="2298144" y="3469182"/>
            <a:ext cx="4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65F8BAB-09B5-B5FF-735E-C09A39215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48613"/>
              </p:ext>
            </p:extLst>
          </p:nvPr>
        </p:nvGraphicFramePr>
        <p:xfrm>
          <a:off x="4591050" y="3390900"/>
          <a:ext cx="41846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685800" progId="Equation.DSMT4">
                  <p:embed/>
                </p:oleObj>
              </mc:Choice>
              <mc:Fallback>
                <p:oleObj name="Equation" r:id="rId2" imgW="15364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1050" y="3390900"/>
                        <a:ext cx="418465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22E381B-CAEB-1295-865A-5989E906957C}"/>
              </a:ext>
            </a:extLst>
          </p:cNvPr>
          <p:cNvSpPr txBox="1"/>
          <p:nvPr/>
        </p:nvSpPr>
        <p:spPr>
          <a:xfrm>
            <a:off x="3697150" y="4722714"/>
            <a:ext cx="41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E7A3F-E415-E477-3F9C-42958EF43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75" y="335875"/>
            <a:ext cx="8763450" cy="26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78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DE653-F283-63EB-CD3B-63CE2013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1BAA6-3591-0AFD-587F-DF4D91D4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B8764-71E5-0018-568A-B0717BB4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3D736-AC96-5995-5BBE-A0402258B3D9}"/>
              </a:ext>
            </a:extLst>
          </p:cNvPr>
          <p:cNvSpPr txBox="1"/>
          <p:nvPr/>
        </p:nvSpPr>
        <p:spPr>
          <a:xfrm>
            <a:off x="228600" y="381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electrostatics – Chapter 1-4 in </a:t>
            </a:r>
            <a:r>
              <a:rPr lang="en-US" sz="2400" b="1" dirty="0">
                <a:latin typeface="+mj-lt"/>
              </a:rPr>
              <a:t>Jackson</a:t>
            </a:r>
          </a:p>
          <a:p>
            <a:r>
              <a:rPr lang="en-US" sz="2400" dirty="0">
                <a:latin typeface="+mj-lt"/>
              </a:rPr>
              <a:t>By “statics” we mean that all properties are constant in time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EEDCAA8-BFA9-A2EB-E637-4AC44AB2C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5748"/>
              </p:ext>
            </p:extLst>
          </p:nvPr>
        </p:nvGraphicFramePr>
        <p:xfrm>
          <a:off x="381000" y="1575584"/>
          <a:ext cx="7466013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2031840" progId="Equation.DSMT4">
                  <p:embed/>
                </p:oleObj>
              </mc:Choice>
              <mc:Fallback>
                <p:oleObj name="Equation" r:id="rId2" imgW="3492360" imgH="203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575584"/>
                        <a:ext cx="7466013" cy="434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17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00693"/>
              </p:ext>
            </p:extLst>
          </p:nvPr>
        </p:nvGraphicFramePr>
        <p:xfrm>
          <a:off x="762000" y="1383357"/>
          <a:ext cx="5538788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2197080" progId="Equation.DSMT4">
                  <p:embed/>
                </p:oleObj>
              </mc:Choice>
              <mc:Fallback>
                <p:oleObj name="Equation" r:id="rId2" imgW="2705040" imgH="2197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83357"/>
                        <a:ext cx="5538788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-- Focus on dipolar fields: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D302A-C9BC-F38D-2362-FF17DC4A9A38}"/>
              </a:ext>
            </a:extLst>
          </p:cNvPr>
          <p:cNvSpPr txBox="1"/>
          <p:nvPr/>
        </p:nvSpPr>
        <p:spPr>
          <a:xfrm>
            <a:off x="5445493" y="569192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(Assuming that p is located at the origin.)</a:t>
            </a:r>
          </a:p>
        </p:txBody>
      </p:sp>
    </p:spTree>
    <p:extLst>
      <p:ext uri="{BB962C8B-B14F-4D97-AF65-F5344CB8AC3E}">
        <p14:creationId xmlns:p14="http://schemas.microsoft.com/office/powerpoint/2010/main" val="93688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1E770-CA96-45E4-917B-A1D5C5FD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20BD4-971F-4A3F-A606-04B01DC8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1454C-6BE7-4C6D-87A2-209E3EE0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3C8D05-8B7E-452B-A9FC-25B89DDEF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23157"/>
              </p:ext>
            </p:extLst>
          </p:nvPr>
        </p:nvGraphicFramePr>
        <p:xfrm>
          <a:off x="195391" y="869309"/>
          <a:ext cx="7766396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1218960" progId="Equation.DSMT4">
                  <p:embed/>
                </p:oleObj>
              </mc:Choice>
              <mc:Fallback>
                <p:oleObj name="Equation" r:id="rId2" imgW="339084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391" y="869309"/>
                        <a:ext cx="7766396" cy="279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DDFB9A-1C16-46B2-9B5F-7AFA58BD62DD}"/>
              </a:ext>
            </a:extLst>
          </p:cNvPr>
          <p:cNvSpPr txBox="1"/>
          <p:nvPr/>
        </p:nvSpPr>
        <p:spPr>
          <a:xfrm>
            <a:off x="228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consider a distribution of monopoles and dipoles --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BE9DB39-50E5-CE65-4162-60E631CD6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077126"/>
              </p:ext>
            </p:extLst>
          </p:nvPr>
        </p:nvGraphicFramePr>
        <p:xfrm>
          <a:off x="228600" y="4572000"/>
          <a:ext cx="71208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90840" imgH="507960" progId="Equation.DSMT4">
                  <p:embed/>
                </p:oleObj>
              </mc:Choice>
              <mc:Fallback>
                <p:oleObj name="Equation" r:id="rId4" imgW="339084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CE2C3C3-D192-4AD9-A20D-4D1489DC7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4572000"/>
                        <a:ext cx="712089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8C1670-3398-5230-284F-B8EE3A8E53CA}"/>
              </a:ext>
            </a:extLst>
          </p:cNvPr>
          <p:cNvSpPr txBox="1"/>
          <p:nvPr/>
        </p:nvSpPr>
        <p:spPr>
          <a:xfrm>
            <a:off x="189996" y="4002698"/>
            <a:ext cx="87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will be convenient to define some new electrostatic fields --</a:t>
            </a:r>
          </a:p>
        </p:txBody>
      </p:sp>
    </p:spTree>
    <p:extLst>
      <p:ext uri="{BB962C8B-B14F-4D97-AF65-F5344CB8AC3E}">
        <p14:creationId xmlns:p14="http://schemas.microsoft.com/office/powerpoint/2010/main" val="423176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A95EC-C05B-39A1-EF4A-1C4F0423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7A095-8D4D-909E-BCFA-CAF20DD4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9F173-0442-33AB-8006-4FD9FC0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CDF5B02-88E2-9C9D-2C60-80C593076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094592"/>
              </p:ext>
            </p:extLst>
          </p:nvPr>
        </p:nvGraphicFramePr>
        <p:xfrm>
          <a:off x="313044" y="609600"/>
          <a:ext cx="8517911" cy="527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08280" imgH="2793960" progId="Equation.DSMT4">
                  <p:embed/>
                </p:oleObj>
              </mc:Choice>
              <mc:Fallback>
                <p:oleObj name="Equation" r:id="rId2" imgW="4508280" imgH="2793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044" y="609600"/>
                        <a:ext cx="8517911" cy="5278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17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D0129-2E22-0D10-760D-50FFF4D1D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991A4-7AD0-1F92-82C6-52D8D73D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88541-2A4D-681E-B8C9-209EB944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67B8F-4C05-EA0D-A1BC-66FC46D1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84313E-4429-4491-B64F-D73CD125A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906944"/>
              </p:ext>
            </p:extLst>
          </p:nvPr>
        </p:nvGraphicFramePr>
        <p:xfrm>
          <a:off x="829830" y="1476814"/>
          <a:ext cx="784542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35080" imgH="2222280" progId="Equation.DSMT4">
                  <p:embed/>
                </p:oleObj>
              </mc:Choice>
              <mc:Fallback>
                <p:oleObj name="Equation" r:id="rId2" imgW="3835080" imgH="2222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830" y="1476814"/>
                        <a:ext cx="784542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CD0FB1-5016-DD6E-32C0-671BC7D79583}"/>
              </a:ext>
            </a:extLst>
          </p:cNvPr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 -- continued: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63148F6-B56A-EA20-39DA-A177758AB307}"/>
              </a:ext>
            </a:extLst>
          </p:cNvPr>
          <p:cNvSpPr/>
          <p:nvPr/>
        </p:nvSpPr>
        <p:spPr>
          <a:xfrm rot="16200000">
            <a:off x="3810000" y="4038600"/>
            <a:ext cx="457200" cy="1828800"/>
          </a:xfrm>
          <a:prstGeom prst="leftBrace">
            <a:avLst>
              <a:gd name="adj1" fmla="val 8333"/>
              <a:gd name="adj2" fmla="val 77273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relationships due to the properties of materials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64835"/>
              </p:ext>
            </p:extLst>
          </p:nvPr>
        </p:nvGraphicFramePr>
        <p:xfrm>
          <a:off x="176213" y="1228725"/>
          <a:ext cx="8780462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280" imgH="1218960" progId="Equation.DSMT4">
                  <p:embed/>
                </p:oleObj>
              </mc:Choice>
              <mc:Fallback>
                <p:oleObj name="Equation" r:id="rId2" imgW="4292280" imgH="1218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228725"/>
                        <a:ext cx="8780462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03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dielectric materials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40539"/>
              </p:ext>
            </p:extLst>
          </p:nvPr>
        </p:nvGraphicFramePr>
        <p:xfrm>
          <a:off x="342900" y="4467225"/>
          <a:ext cx="868045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41520" imgH="990360" progId="Equation.DSMT4">
                  <p:embed/>
                </p:oleObj>
              </mc:Choice>
              <mc:Fallback>
                <p:oleObj name="Equation" r:id="rId4" imgW="4241520" imgH="990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467225"/>
                        <a:ext cx="8680450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AF995A-C80A-558F-E7E0-B0CBD98F6901}"/>
              </a:ext>
            </a:extLst>
          </p:cNvPr>
          <p:cNvSpPr txBox="1"/>
          <p:nvPr/>
        </p:nvSpPr>
        <p:spPr>
          <a:xfrm>
            <a:off x="101094" y="3677360"/>
            <a:ext cx="882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Note: In practice, some dielectric functions may be dependent on time and/or space. </a:t>
            </a:r>
          </a:p>
        </p:txBody>
      </p:sp>
    </p:spTree>
    <p:extLst>
      <p:ext uri="{BB962C8B-B14F-4D97-AF65-F5344CB8AC3E}">
        <p14:creationId xmlns:p14="http://schemas.microsoft.com/office/powerpoint/2010/main" val="366140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576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917030"/>
            <a:ext cx="3070334" cy="2728639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8512" y="917029"/>
            <a:ext cx="3046688" cy="2728639"/>
          </a:xfrm>
          <a:prstGeom prst="rect">
            <a:avLst/>
          </a:prstGeom>
          <a:solidFill>
            <a:srgbClr val="FF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917029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2085" y="9144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2700000" flipV="1">
            <a:off x="1981317" y="1539806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06893" y="1294882"/>
            <a:ext cx="514892" cy="835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2700000" flipV="1">
            <a:off x="1972059" y="2679024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32187" y="2337078"/>
            <a:ext cx="806613" cy="13682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35333"/>
              </p:ext>
            </p:extLst>
          </p:nvPr>
        </p:nvGraphicFramePr>
        <p:xfrm>
          <a:off x="7312570" y="991237"/>
          <a:ext cx="1725613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1663560" progId="Equation.DSMT4">
                  <p:embed/>
                </p:oleObj>
              </mc:Choice>
              <mc:Fallback>
                <p:oleObj name="Equation" r:id="rId2" imgW="1168200" imgH="16635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12570" y="991237"/>
                        <a:ext cx="1725613" cy="245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53456" y="254112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398" y="285396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33600" y="22740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3502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32187" y="2339706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8800" y="2350270"/>
            <a:ext cx="0" cy="12953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33600" y="11310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600" y="12072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81200" y="13596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033198" y="1231818"/>
            <a:ext cx="488587" cy="656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0090" y="1293572"/>
            <a:ext cx="0" cy="8146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00600" y="15120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348072"/>
              </p:ext>
            </p:extLst>
          </p:nvPr>
        </p:nvGraphicFramePr>
        <p:xfrm>
          <a:off x="5086500" y="5184312"/>
          <a:ext cx="3616785" cy="140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977760" progId="Equation.DSMT4">
                  <p:embed/>
                </p:oleObj>
              </mc:Choice>
              <mc:Fallback>
                <p:oleObj name="Equation" r:id="rId4" imgW="2514600" imgH="97776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6500" y="5184312"/>
                        <a:ext cx="3616785" cy="1406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66800" y="5500819"/>
            <a:ext cx="46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isotropic dielectrics: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CD52B53-F491-4D90-BD31-F73AE447E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825722"/>
              </p:ext>
            </p:extLst>
          </p:nvPr>
        </p:nvGraphicFramePr>
        <p:xfrm>
          <a:off x="152400" y="3797688"/>
          <a:ext cx="8655050" cy="148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28920" imgH="723600" progId="Equation.DSMT4">
                  <p:embed/>
                </p:oleObj>
              </mc:Choice>
              <mc:Fallback>
                <p:oleObj name="Equation" r:id="rId6" imgW="4228920" imgH="723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97688"/>
                        <a:ext cx="8655050" cy="148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59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14703</TotalTime>
  <Words>916</Words>
  <Application>Microsoft Office PowerPoint</Application>
  <PresentationFormat>On-screen Show (4:3)</PresentationFormat>
  <Paragraphs>265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809</cp:revision>
  <cp:lastPrinted>2019-02-06T13:43:58Z</cp:lastPrinted>
  <dcterms:created xsi:type="dcterms:W3CDTF">2012-01-10T18:32:24Z</dcterms:created>
  <dcterms:modified xsi:type="dcterms:W3CDTF">2025-02-07T03:06:29Z</dcterms:modified>
</cp:coreProperties>
</file>