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96" r:id="rId2"/>
    <p:sldId id="354" r:id="rId3"/>
    <p:sldId id="377" r:id="rId4"/>
    <p:sldId id="355" r:id="rId5"/>
    <p:sldId id="356" r:id="rId6"/>
    <p:sldId id="357" r:id="rId7"/>
    <p:sldId id="375" r:id="rId8"/>
    <p:sldId id="358" r:id="rId9"/>
    <p:sldId id="359" r:id="rId10"/>
    <p:sldId id="360" r:id="rId11"/>
    <p:sldId id="361" r:id="rId12"/>
    <p:sldId id="376" r:id="rId13"/>
    <p:sldId id="379" r:id="rId14"/>
    <p:sldId id="362" r:id="rId15"/>
    <p:sldId id="363" r:id="rId16"/>
    <p:sldId id="364" r:id="rId17"/>
    <p:sldId id="381" r:id="rId18"/>
    <p:sldId id="369" r:id="rId19"/>
    <p:sldId id="368" r:id="rId20"/>
    <p:sldId id="372" r:id="rId21"/>
    <p:sldId id="373" r:id="rId22"/>
    <p:sldId id="374" r:id="rId23"/>
    <p:sldId id="365" r:id="rId24"/>
    <p:sldId id="366" r:id="rId25"/>
    <p:sldId id="367" r:id="rId26"/>
    <p:sldId id="378" r:id="rId27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60"/>
  </p:normalViewPr>
  <p:slideViewPr>
    <p:cSldViewPr>
      <p:cViewPr varScale="1">
        <p:scale>
          <a:sx n="79" d="100"/>
          <a:sy n="79" d="100"/>
        </p:scale>
        <p:origin x="500" y="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68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2/9/2025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7" tIns="48324" rIns="96647" bIns="4832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47" tIns="48324" rIns="96647" bIns="4832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59941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38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02/10/2025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02/10/2025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02/10/2025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02/10/2025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02/10/2025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02/10/2025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02/10/2025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12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02/10/2025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02/10/2025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02/10/2025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02/10/2025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02/10/2025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PHY 712  Spring 2025 -- Lecture 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oleObject" Target="../embeddings/oleObject10.bin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oleObject" Target="../embeddings/oleObject11.bin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oleObject" Target="../embeddings/oleObject9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wmf"/><Relationship Id="rId4" Type="http://schemas.openxmlformats.org/officeDocument/2006/relationships/oleObject" Target="../embeddings/oleObject13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oleObject" Target="../embeddings/oleObject14.bin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oleObject" Target="../embeddings/oleObject16.bin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oleObject" Target="../embeddings/oleObject17.bin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22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7" Type="http://schemas.openxmlformats.org/officeDocument/2006/relationships/image" Target="../media/image17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25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oleObject" Target="../embeddings/oleObject22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8.wmf"/><Relationship Id="rId4" Type="http://schemas.openxmlformats.org/officeDocument/2006/relationships/oleObject" Target="../embeddings/oleObject23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oleObject" Target="../embeddings/oleObject24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0.wmf"/><Relationship Id="rId4" Type="http://schemas.openxmlformats.org/officeDocument/2006/relationships/oleObject" Target="../embeddings/oleObject25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oleObject" Target="../embeddings/oleObject24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1.wmf"/><Relationship Id="rId4" Type="http://schemas.openxmlformats.org/officeDocument/2006/relationships/oleObject" Target="../embeddings/oleObject26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oleObject" Target="../embeddings/oleObject27.bin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oleObject" Target="../embeddings/oleObject28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4.wmf"/><Relationship Id="rId4" Type="http://schemas.openxmlformats.org/officeDocument/2006/relationships/oleObject" Target="../embeddings/oleObject29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oleObject" Target="../embeddings/oleObject30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6.wmf"/><Relationship Id="rId4" Type="http://schemas.openxmlformats.org/officeDocument/2006/relationships/oleObject" Target="../embeddings/oleObject31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oleObject" Target="../embeddings/oleObject32.bin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oleObject" Target="../embeddings/oleObject6.bin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oleObject" Target="../embeddings/oleObject7.bin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oleObject" Target="../embeddings/oleObject8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wmf"/><Relationship Id="rId4" Type="http://schemas.openxmlformats.org/officeDocument/2006/relationships/oleObject" Target="../embeddings/oleObject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02/10/2025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" y="762000"/>
            <a:ext cx="90678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PHY 712 Electrodynamics</a:t>
            </a:r>
          </a:p>
          <a:p>
            <a:pPr algn="ctr"/>
            <a:r>
              <a:rPr lang="en-US" sz="3200" b="1" dirty="0"/>
              <a:t>10-10:50 AM  MWF  Olin 103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/>
              <a:t>Notes for Lecture 12: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>
              <a:spcBef>
                <a:spcPct val="50000"/>
              </a:spcBef>
            </a:pPr>
            <a:r>
              <a:rPr lang="en-US" sz="3200" b="1" dirty="0">
                <a:solidFill>
                  <a:schemeClr val="folHlink"/>
                </a:solidFill>
              </a:rPr>
              <a:t>Start reading  Chap. 5 (Sec. 5.1-5.5 in JDJ)</a:t>
            </a:r>
          </a:p>
          <a:p>
            <a:pPr marL="1885950" lvl="4" indent="-514350">
              <a:spcBef>
                <a:spcPct val="50000"/>
              </a:spcBef>
              <a:buFont typeface="+mj-lt"/>
              <a:buAutoNum type="alphaUcPeriod"/>
            </a:pPr>
            <a:r>
              <a:rPr lang="en-US" sz="3200" b="1" dirty="0" err="1">
                <a:solidFill>
                  <a:schemeClr val="folHlink"/>
                </a:solidFill>
              </a:rPr>
              <a:t>Magnetostatics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1885950" lvl="4" indent="-514350">
              <a:spcBef>
                <a:spcPct val="50000"/>
              </a:spcBef>
              <a:buFont typeface="+mj-lt"/>
              <a:buAutoNum type="alphaUcPeriod"/>
            </a:pPr>
            <a:r>
              <a:rPr lang="en-US" sz="3200" b="1" dirty="0">
                <a:solidFill>
                  <a:schemeClr val="folHlink"/>
                </a:solidFill>
              </a:rPr>
              <a:t>Vector potential</a:t>
            </a:r>
          </a:p>
          <a:p>
            <a:pPr marL="1885950" lvl="4" indent="-514350">
              <a:spcBef>
                <a:spcPct val="50000"/>
              </a:spcBef>
              <a:buFont typeface="+mj-lt"/>
              <a:buAutoNum type="alphaUcPeriod"/>
            </a:pPr>
            <a:r>
              <a:rPr lang="en-US" sz="3200" b="1" dirty="0">
                <a:solidFill>
                  <a:schemeClr val="folHlink"/>
                </a:solidFill>
              </a:rPr>
              <a:t>Example: current loop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02/10/2025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20040" y="685800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Non uniqueness of the </a:t>
            </a:r>
            <a:r>
              <a:rPr lang="en-US" sz="2400" dirty="0" err="1">
                <a:latin typeface="+mj-lt"/>
              </a:rPr>
              <a:t>magnetostatic</a:t>
            </a:r>
            <a:r>
              <a:rPr lang="en-US" sz="2400" dirty="0">
                <a:latin typeface="+mj-lt"/>
              </a:rPr>
              <a:t> vector potential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56802"/>
              </p:ext>
            </p:extLst>
          </p:nvPr>
        </p:nvGraphicFramePr>
        <p:xfrm>
          <a:off x="1174750" y="1447800"/>
          <a:ext cx="6064250" cy="4032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2" imgW="2425680" imgH="1612800" progId="Equation.3">
                  <p:embed/>
                </p:oleObj>
              </mc:Choice>
              <mc:Fallback>
                <p:oleObj name="数式" r:id="rId2" imgW="2425680" imgH="16128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4750" y="1447800"/>
                        <a:ext cx="6064250" cy="4032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466007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02/10/2025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533400"/>
            <a:ext cx="85496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Differential form of Ampere’s law in terms of vector potential: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5252186"/>
              </p:ext>
            </p:extLst>
          </p:nvPr>
        </p:nvGraphicFramePr>
        <p:xfrm>
          <a:off x="158750" y="1663700"/>
          <a:ext cx="8985250" cy="298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2" imgW="3593880" imgH="1193760" progId="Equation.3">
                  <p:embed/>
                </p:oleObj>
              </mc:Choice>
              <mc:Fallback>
                <p:oleObj name="数式" r:id="rId2" imgW="3593880" imgH="11937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50" y="1663700"/>
                        <a:ext cx="8985250" cy="298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095762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0BE067B7-F2A0-B190-0B20-6F9A466A9C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733203"/>
            <a:ext cx="9144000" cy="3438997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02/10/2025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5901043"/>
              </p:ext>
            </p:extLst>
          </p:nvPr>
        </p:nvGraphicFramePr>
        <p:xfrm>
          <a:off x="82550" y="27105"/>
          <a:ext cx="8604250" cy="247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441600" imgH="990360" progId="Equation.DSMT4">
                  <p:embed/>
                </p:oleObj>
              </mc:Choice>
              <mc:Fallback>
                <p:oleObj name="Equation" r:id="rId3" imgW="3441600" imgH="99036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550" y="27105"/>
                        <a:ext cx="8604250" cy="2476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A405ABF5-1703-4A14-BE0C-F3AFEF937A39}"/>
              </a:ext>
            </a:extLst>
          </p:cNvPr>
          <p:cNvSpPr txBox="1"/>
          <p:nvPr/>
        </p:nvSpPr>
        <p:spPr>
          <a:xfrm>
            <a:off x="5181600" y="5543801"/>
            <a:ext cx="3886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DA32AA"/>
                </a:solidFill>
                <a:latin typeface="+mj-lt"/>
              </a:rPr>
              <a:t>Integral form may not be a good idea in this case ---</a:t>
            </a:r>
          </a:p>
        </p:txBody>
      </p:sp>
    </p:spTree>
    <p:extLst>
      <p:ext uri="{BB962C8B-B14F-4D97-AF65-F5344CB8AC3E}">
        <p14:creationId xmlns:p14="http://schemas.microsoft.com/office/powerpoint/2010/main" val="19679834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EA397A8-A991-8976-12EF-4782EDD776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02/10/2025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E87188B-C815-B328-6567-F222A48E2F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12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3A67BB-E4A8-A309-5B8E-0BCB5891A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88DBCB8-28F1-9A7D-94C8-38FE840F345F}"/>
              </a:ext>
            </a:extLst>
          </p:cNvPr>
          <p:cNvSpPr txBox="1"/>
          <p:nvPr/>
        </p:nvSpPr>
        <p:spPr>
          <a:xfrm>
            <a:off x="30480" y="56191"/>
            <a:ext cx="8229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Further comments about HW #11</a:t>
            </a:r>
          </a:p>
          <a:p>
            <a:endParaRPr lang="en-US" sz="2400" dirty="0">
              <a:latin typeface="+mj-lt"/>
            </a:endParaRPr>
          </a:p>
          <a:p>
            <a:endParaRPr lang="en-US" sz="2400" dirty="0">
              <a:latin typeface="+mj-lt"/>
            </a:endParaRPr>
          </a:p>
          <a:p>
            <a:r>
              <a:rPr lang="en-US" sz="2400" dirty="0">
                <a:latin typeface="+mj-lt"/>
              </a:rPr>
              <a:t>Using PHY 114 approach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8A463C7D-4B6D-ED0B-A37C-4CE13CE75D8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2189999"/>
              </p:ext>
            </p:extLst>
          </p:nvPr>
        </p:nvGraphicFramePr>
        <p:xfrm>
          <a:off x="32084" y="1787776"/>
          <a:ext cx="733425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2" imgW="2933640" imgH="457200" progId="Equation.3">
                  <p:embed/>
                </p:oleObj>
              </mc:Choice>
              <mc:Fallback>
                <p:oleObj name="数式" r:id="rId2" imgW="2933640" imgH="457200" progId="Equation.3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84" y="1787776"/>
                        <a:ext cx="7334250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Cylinder 6">
            <a:extLst>
              <a:ext uri="{FF2B5EF4-FFF2-40B4-BE49-F238E27FC236}">
                <a16:creationId xmlns:a16="http://schemas.microsoft.com/office/drawing/2014/main" id="{13CA1FF8-13B4-A409-34B6-C7A603D0586C}"/>
              </a:ext>
            </a:extLst>
          </p:cNvPr>
          <p:cNvSpPr/>
          <p:nvPr/>
        </p:nvSpPr>
        <p:spPr>
          <a:xfrm>
            <a:off x="1676400" y="4077569"/>
            <a:ext cx="533400" cy="1676400"/>
          </a:xfrm>
          <a:prstGeom prst="can">
            <a:avLst>
              <a:gd name="adj" fmla="val 737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rrow: Up 8">
            <a:extLst>
              <a:ext uri="{FF2B5EF4-FFF2-40B4-BE49-F238E27FC236}">
                <a16:creationId xmlns:a16="http://schemas.microsoft.com/office/drawing/2014/main" id="{82E6F0E5-1E86-F60A-CE91-BB72D8C4184E}"/>
              </a:ext>
            </a:extLst>
          </p:cNvPr>
          <p:cNvSpPr/>
          <p:nvPr/>
        </p:nvSpPr>
        <p:spPr>
          <a:xfrm>
            <a:off x="1790700" y="3733800"/>
            <a:ext cx="304800" cy="533400"/>
          </a:xfrm>
          <a:prstGeom prst="up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A510C64-89B9-883D-1214-6387D55498DC}"/>
              </a:ext>
            </a:extLst>
          </p:cNvPr>
          <p:cNvSpPr txBox="1"/>
          <p:nvPr/>
        </p:nvSpPr>
        <p:spPr>
          <a:xfrm>
            <a:off x="1981200" y="3692044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C000"/>
                </a:solidFill>
                <a:latin typeface="+mj-lt"/>
              </a:rPr>
              <a:t>J</a:t>
            </a:r>
            <a:r>
              <a:rPr lang="en-US" sz="2400" b="1" baseline="-25000" dirty="0">
                <a:solidFill>
                  <a:srgbClr val="FFC000"/>
                </a:solidFill>
                <a:latin typeface="+mj-lt"/>
              </a:rPr>
              <a:t>0</a:t>
            </a:r>
            <a:endParaRPr lang="en-US" sz="2400" b="1" dirty="0">
              <a:solidFill>
                <a:srgbClr val="FFC000"/>
              </a:solidFill>
              <a:latin typeface="+mj-lt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9344905-C9F9-B3D9-9373-EFB6962BE509}"/>
              </a:ext>
            </a:extLst>
          </p:cNvPr>
          <p:cNvSpPr txBox="1"/>
          <p:nvPr/>
        </p:nvSpPr>
        <p:spPr>
          <a:xfrm>
            <a:off x="3657600" y="4077569"/>
            <a:ext cx="289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Top view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E5CA3DA-8967-DBFF-BB6B-08028B246945}"/>
              </a:ext>
            </a:extLst>
          </p:cNvPr>
          <p:cNvSpPr/>
          <p:nvPr/>
        </p:nvSpPr>
        <p:spPr>
          <a:xfrm>
            <a:off x="4038600" y="4685792"/>
            <a:ext cx="762000" cy="7620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BD213056-8D0A-E82B-0381-C8E976DF952F}"/>
              </a:ext>
            </a:extLst>
          </p:cNvPr>
          <p:cNvCxnSpPr/>
          <p:nvPr/>
        </p:nvCxnSpPr>
        <p:spPr>
          <a:xfrm flipV="1">
            <a:off x="4419600" y="4864933"/>
            <a:ext cx="228600" cy="21968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>
            <a:extLst>
              <a:ext uri="{FF2B5EF4-FFF2-40B4-BE49-F238E27FC236}">
                <a16:creationId xmlns:a16="http://schemas.microsoft.com/office/drawing/2014/main" id="{83133A14-662D-FF81-FA30-081B1F03DC31}"/>
              </a:ext>
            </a:extLst>
          </p:cNvPr>
          <p:cNvSpPr>
            <a:spLocks noChangeAspect="1"/>
          </p:cNvSpPr>
          <p:nvPr/>
        </p:nvSpPr>
        <p:spPr>
          <a:xfrm>
            <a:off x="4145280" y="4791563"/>
            <a:ext cx="548640" cy="548640"/>
          </a:xfrm>
          <a:prstGeom prst="ellipse">
            <a:avLst/>
          </a:prstGeom>
          <a:solidFill>
            <a:schemeClr val="bg1">
              <a:lumMod val="75000"/>
              <a:alpha val="5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6" name="Object 15">
            <a:extLst>
              <a:ext uri="{FF2B5EF4-FFF2-40B4-BE49-F238E27FC236}">
                <a16:creationId xmlns:a16="http://schemas.microsoft.com/office/drawing/2014/main" id="{AA373AD3-F096-AB95-C857-50C9EE97EE7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2761037"/>
              </p:ext>
            </p:extLst>
          </p:nvPr>
        </p:nvGraphicFramePr>
        <p:xfrm>
          <a:off x="5647308" y="3653105"/>
          <a:ext cx="3496692" cy="24428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854000" imgH="1295280" progId="Equation.DSMT4">
                  <p:embed/>
                </p:oleObj>
              </mc:Choice>
              <mc:Fallback>
                <p:oleObj name="Equation" r:id="rId4" imgW="1854000" imgH="1295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647308" y="3653105"/>
                        <a:ext cx="3496692" cy="24428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212777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02/10/2025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26720" y="226367"/>
            <a:ext cx="84886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Another (simple?) magnetostatics example:   current loop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228600" y="685800"/>
            <a:ext cx="4419600" cy="3505200"/>
            <a:chOff x="76200" y="1143000"/>
            <a:chExt cx="4419600" cy="3505200"/>
          </a:xfrm>
        </p:grpSpPr>
        <p:grpSp>
          <p:nvGrpSpPr>
            <p:cNvPr id="15" name="Group 14"/>
            <p:cNvGrpSpPr/>
            <p:nvPr/>
          </p:nvGrpSpPr>
          <p:grpSpPr>
            <a:xfrm>
              <a:off x="76200" y="1143000"/>
              <a:ext cx="4419600" cy="3505200"/>
              <a:chOff x="76200" y="1143000"/>
              <a:chExt cx="4419600" cy="3505200"/>
            </a:xfrm>
          </p:grpSpPr>
          <p:cxnSp>
            <p:nvCxnSpPr>
              <p:cNvPr id="7" name="Straight Arrow Connector 6"/>
              <p:cNvCxnSpPr/>
              <p:nvPr/>
            </p:nvCxnSpPr>
            <p:spPr>
              <a:xfrm flipV="1">
                <a:off x="1905000" y="1447800"/>
                <a:ext cx="0" cy="32004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Arrow Connector 8"/>
              <p:cNvCxnSpPr/>
              <p:nvPr/>
            </p:nvCxnSpPr>
            <p:spPr>
              <a:xfrm>
                <a:off x="228600" y="3048000"/>
                <a:ext cx="365760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Arrow Connector 10"/>
              <p:cNvCxnSpPr/>
              <p:nvPr/>
            </p:nvCxnSpPr>
            <p:spPr>
              <a:xfrm flipH="1">
                <a:off x="381000" y="2392680"/>
                <a:ext cx="3048000" cy="12954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TextBox 11"/>
              <p:cNvSpPr txBox="1"/>
              <p:nvPr/>
            </p:nvSpPr>
            <p:spPr>
              <a:xfrm>
                <a:off x="1676400" y="1143000"/>
                <a:ext cx="5334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latin typeface="+mj-lt"/>
                  </a:rPr>
                  <a:t>z</a:t>
                </a: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76200" y="3653135"/>
                <a:ext cx="5334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latin typeface="+mj-lt"/>
                  </a:rPr>
                  <a:t>x</a:t>
                </a:r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3962400" y="2819400"/>
                <a:ext cx="5334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latin typeface="+mj-lt"/>
                  </a:rPr>
                  <a:t>y</a:t>
                </a:r>
              </a:p>
            </p:txBody>
          </p:sp>
        </p:grpSp>
        <p:sp>
          <p:nvSpPr>
            <p:cNvPr id="16" name="Oval 15"/>
            <p:cNvSpPr/>
            <p:nvPr/>
          </p:nvSpPr>
          <p:spPr>
            <a:xfrm rot="21171042">
              <a:off x="743135" y="2675605"/>
              <a:ext cx="2209800" cy="690679"/>
            </a:xfrm>
            <a:prstGeom prst="ellipse">
              <a:avLst/>
            </a:prstGeom>
            <a:noFill/>
            <a:ln w="793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4953994"/>
              </p:ext>
            </p:extLst>
          </p:nvPr>
        </p:nvGraphicFramePr>
        <p:xfrm>
          <a:off x="495300" y="4191000"/>
          <a:ext cx="7620000" cy="215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2" imgW="3047760" imgH="863280" progId="Equation.3">
                  <p:embed/>
                </p:oleObj>
              </mc:Choice>
              <mc:Fallback>
                <p:oleObj name="数式" r:id="rId2" imgW="3047760" imgH="8632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" y="4191000"/>
                        <a:ext cx="7620000" cy="2159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Straight Arrow Connector 7"/>
          <p:cNvCxnSpPr/>
          <p:nvPr/>
        </p:nvCxnSpPr>
        <p:spPr>
          <a:xfrm flipV="1">
            <a:off x="2000435" y="1249680"/>
            <a:ext cx="457200" cy="1371600"/>
          </a:xfrm>
          <a:prstGeom prst="straightConnector1">
            <a:avLst/>
          </a:prstGeom>
          <a:ln w="60325">
            <a:solidFill>
              <a:srgbClr val="DA32AA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405494" y="942503"/>
            <a:ext cx="599579" cy="459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E04CD0E-8C81-4EB6-B873-C1B268B05850}"/>
              </a:ext>
            </a:extLst>
          </p:cNvPr>
          <p:cNvSpPr txBox="1"/>
          <p:nvPr/>
        </p:nvSpPr>
        <p:spPr>
          <a:xfrm>
            <a:off x="5279042" y="5410200"/>
            <a:ext cx="3352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Integral form may be OK for this case…</a:t>
            </a:r>
          </a:p>
        </p:txBody>
      </p:sp>
    </p:spTree>
    <p:extLst>
      <p:ext uri="{BB962C8B-B14F-4D97-AF65-F5344CB8AC3E}">
        <p14:creationId xmlns:p14="http://schemas.microsoft.com/office/powerpoint/2010/main" val="18639321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1543D9CB-C7BA-4CE4-9C36-FDA51B0DF21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5404"/>
          <a:stretch/>
        </p:blipFill>
        <p:spPr>
          <a:xfrm>
            <a:off x="6019800" y="2895600"/>
            <a:ext cx="3086986" cy="2776537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02/10/2025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26720" y="226367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+mj-lt"/>
              </a:rPr>
              <a:t>Magnetostatics</a:t>
            </a:r>
            <a:r>
              <a:rPr lang="en-US" sz="2400" dirty="0">
                <a:latin typeface="+mj-lt"/>
              </a:rPr>
              <a:t> example:   current loop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1825529"/>
              </p:ext>
            </p:extLst>
          </p:nvPr>
        </p:nvGraphicFramePr>
        <p:xfrm>
          <a:off x="567055" y="573974"/>
          <a:ext cx="8150225" cy="5745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7949880" imgH="5600520" progId="Equation.DSMT4">
                  <p:embed/>
                </p:oleObj>
              </mc:Choice>
              <mc:Fallback>
                <p:oleObj name="Equation" r:id="rId3" imgW="7949880" imgH="560052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7055" y="573974"/>
                        <a:ext cx="8150225" cy="5745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801591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02/10/2025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26720" y="226367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+mj-lt"/>
              </a:rPr>
              <a:t>Magnetostatics</a:t>
            </a:r>
            <a:r>
              <a:rPr lang="en-US" sz="2400" dirty="0">
                <a:latin typeface="+mj-lt"/>
              </a:rPr>
              <a:t> example:   current loop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6924374"/>
              </p:ext>
            </p:extLst>
          </p:nvPr>
        </p:nvGraphicFramePr>
        <p:xfrm>
          <a:off x="928688" y="614363"/>
          <a:ext cx="7759700" cy="586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6083280" imgH="4597200" progId="Equation.DSMT4">
                  <p:embed/>
                </p:oleObj>
              </mc:Choice>
              <mc:Fallback>
                <p:oleObj name="Equation" r:id="rId2" imgW="6083280" imgH="45972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8688" y="614363"/>
                        <a:ext cx="7759700" cy="586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204136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62F8B2-C9FD-0614-DB5D-30F5E16A3D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02/10/2025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9915BB-2F90-6F15-C159-6AE1BA853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12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2D23F3-9645-1B56-8370-3CC857BC5A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8CEA9AE7-9144-D832-2B94-468DCDB26B2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8020635"/>
              </p:ext>
            </p:extLst>
          </p:nvPr>
        </p:nvGraphicFramePr>
        <p:xfrm>
          <a:off x="76200" y="990600"/>
          <a:ext cx="4031316" cy="931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476440" imgH="571320" progId="Equation.DSMT4">
                  <p:embed/>
                </p:oleObj>
              </mc:Choice>
              <mc:Fallback>
                <p:oleObj name="Equation" r:id="rId2" imgW="2476440" imgH="57132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" y="990600"/>
                        <a:ext cx="4031316" cy="931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EE1CD711-5B51-5723-9459-87CCC26B4568}"/>
              </a:ext>
            </a:extLst>
          </p:cNvPr>
          <p:cNvSpPr txBox="1"/>
          <p:nvPr/>
        </p:nvSpPr>
        <p:spPr>
          <a:xfrm>
            <a:off x="304800" y="228600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Examination of </a:t>
            </a:r>
            <a:r>
              <a:rPr lang="en-US" sz="2400" i="1" dirty="0">
                <a:latin typeface="+mj-lt"/>
              </a:rPr>
              <a:t>k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2525B39-DCBC-B96E-0898-71849992DC99}"/>
              </a:ext>
            </a:extLst>
          </p:cNvPr>
          <p:cNvSpPr txBox="1"/>
          <p:nvPr/>
        </p:nvSpPr>
        <p:spPr>
          <a:xfrm>
            <a:off x="152400" y="2286000"/>
            <a:ext cx="853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Note that </a:t>
            </a:r>
            <a:r>
              <a:rPr lang="en-US" sz="2400" i="1" dirty="0">
                <a:latin typeface="+mj-lt"/>
              </a:rPr>
              <a:t>k=0</a:t>
            </a:r>
            <a:r>
              <a:rPr lang="en-US" sz="2400" dirty="0">
                <a:latin typeface="+mj-lt"/>
              </a:rPr>
              <a:t> when </a:t>
            </a:r>
            <a:r>
              <a:rPr lang="en-US" sz="2400" i="1" dirty="0">
                <a:latin typeface="Symbol" panose="05050102010706020507" pitchFamily="18" charset="2"/>
              </a:rPr>
              <a:t>q</a:t>
            </a:r>
            <a:r>
              <a:rPr lang="en-US" sz="2400" i="1" dirty="0">
                <a:latin typeface="+mj-lt"/>
              </a:rPr>
              <a:t>=0</a:t>
            </a:r>
            <a:r>
              <a:rPr lang="en-US" sz="2400" dirty="0">
                <a:latin typeface="+mj-lt"/>
              </a:rPr>
              <a:t>  and when </a:t>
            </a:r>
            <a:r>
              <a:rPr lang="en-US" sz="2400" i="1" dirty="0">
                <a:latin typeface="+mj-lt"/>
              </a:rPr>
              <a:t>r </a:t>
            </a:r>
            <a:r>
              <a:rPr lang="en-US" sz="2400" i="1" dirty="0">
                <a:latin typeface="+mj-lt"/>
                <a:sym typeface="Wingdings" panose="05000000000000000000" pitchFamily="2" charset="2"/>
              </a:rPr>
              <a:t>infinity</a:t>
            </a:r>
          </a:p>
          <a:p>
            <a:r>
              <a:rPr lang="en-US" sz="2400" i="1" dirty="0">
                <a:latin typeface="+mj-lt"/>
                <a:sym typeface="Wingdings" panose="05000000000000000000" pitchFamily="2" charset="2"/>
              </a:rPr>
              <a:t>               </a:t>
            </a:r>
            <a:r>
              <a:rPr lang="en-US" sz="2400" i="1" dirty="0">
                <a:latin typeface="+mj-lt"/>
              </a:rPr>
              <a:t>k=1</a:t>
            </a:r>
            <a:r>
              <a:rPr lang="en-US" sz="2400" dirty="0">
                <a:latin typeface="+mj-lt"/>
              </a:rPr>
              <a:t> when </a:t>
            </a:r>
            <a:r>
              <a:rPr lang="en-US" sz="2400" i="1" dirty="0">
                <a:latin typeface="Symbol" panose="05050102010706020507" pitchFamily="18" charset="2"/>
              </a:rPr>
              <a:t>q</a:t>
            </a:r>
            <a:r>
              <a:rPr lang="en-US" sz="2400" i="1" dirty="0">
                <a:latin typeface="+mj-lt"/>
              </a:rPr>
              <a:t>=</a:t>
            </a:r>
            <a:r>
              <a:rPr lang="en-US" sz="2400" i="1" dirty="0">
                <a:latin typeface="Symbol" panose="05050102010706020507" pitchFamily="18" charset="2"/>
              </a:rPr>
              <a:t>p</a:t>
            </a:r>
            <a:r>
              <a:rPr lang="en-US" sz="2400" i="1" dirty="0">
                <a:latin typeface="+mj-lt"/>
              </a:rPr>
              <a:t>/2 </a:t>
            </a:r>
            <a:r>
              <a:rPr lang="en-US" sz="2400" dirty="0">
                <a:latin typeface="+mj-lt"/>
              </a:rPr>
              <a:t>and </a:t>
            </a:r>
            <a:r>
              <a:rPr lang="en-US" sz="2400" i="1" dirty="0">
                <a:latin typeface="+mj-lt"/>
              </a:rPr>
              <a:t>r = a</a:t>
            </a:r>
          </a:p>
        </p:txBody>
      </p:sp>
    </p:spTree>
    <p:extLst>
      <p:ext uri="{BB962C8B-B14F-4D97-AF65-F5344CB8AC3E}">
        <p14:creationId xmlns:p14="http://schemas.microsoft.com/office/powerpoint/2010/main" val="6341983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02/10/2025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09600"/>
            <a:ext cx="8915400" cy="5257800"/>
          </a:xfrm>
          <a:prstGeom prst="rect">
            <a:avLst/>
          </a:prstGeom>
        </p:spPr>
      </p:pic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2583064"/>
              </p:ext>
            </p:extLst>
          </p:nvPr>
        </p:nvGraphicFramePr>
        <p:xfrm>
          <a:off x="2590800" y="1066800"/>
          <a:ext cx="5391150" cy="1316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174840" imgH="774360" progId="Equation.DSMT4">
                  <p:embed/>
                </p:oleObj>
              </mc:Choice>
              <mc:Fallback>
                <p:oleObj name="Equation" r:id="rId3" imgW="3174840" imgH="774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1066800"/>
                        <a:ext cx="5391150" cy="1316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3476655"/>
              </p:ext>
            </p:extLst>
          </p:nvPr>
        </p:nvGraphicFramePr>
        <p:xfrm>
          <a:off x="817563" y="4038600"/>
          <a:ext cx="5735637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3377880" imgH="672840" progId="Equation.DSMT4">
                  <p:embed/>
                </p:oleObj>
              </mc:Choice>
              <mc:Fallback>
                <p:oleObj name="Equation" r:id="rId5" imgW="3377880" imgH="6728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7563" y="4038600"/>
                        <a:ext cx="5735637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572000" y="5486400"/>
            <a:ext cx="5334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m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6D21116-E4DF-3B16-BE3F-392644ABB944}"/>
              </a:ext>
            </a:extLst>
          </p:cNvPr>
          <p:cNvSpPr txBox="1"/>
          <p:nvPr/>
        </p:nvSpPr>
        <p:spPr>
          <a:xfrm>
            <a:off x="457200" y="228600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Standard </a:t>
            </a:r>
            <a:r>
              <a:rPr lang="en-US" sz="2400" dirty="0" err="1">
                <a:latin typeface="+mj-lt"/>
              </a:rPr>
              <a:t>eliptic</a:t>
            </a:r>
            <a:r>
              <a:rPr lang="en-US" sz="2400" dirty="0">
                <a:latin typeface="+mj-lt"/>
              </a:rPr>
              <a:t> functions --</a:t>
            </a:r>
          </a:p>
        </p:txBody>
      </p:sp>
    </p:spTree>
    <p:extLst>
      <p:ext uri="{BB962C8B-B14F-4D97-AF65-F5344CB8AC3E}">
        <p14:creationId xmlns:p14="http://schemas.microsoft.com/office/powerpoint/2010/main" val="25105076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855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2971800"/>
            <a:ext cx="381000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02/10/2025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0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+mj-lt"/>
              </a:rPr>
              <a:t>Magnetostatics</a:t>
            </a:r>
            <a:r>
              <a:rPr lang="en-US" sz="2400" dirty="0">
                <a:latin typeface="+mj-lt"/>
              </a:rPr>
              <a:t> example:   current loop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6389123"/>
              </p:ext>
            </p:extLst>
          </p:nvPr>
        </p:nvGraphicFramePr>
        <p:xfrm>
          <a:off x="412750" y="438150"/>
          <a:ext cx="7129463" cy="179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5816520" imgH="1460160" progId="Equation.DSMT4">
                  <p:embed/>
                </p:oleObj>
              </mc:Choice>
              <mc:Fallback>
                <p:oleObj name="Equation" r:id="rId3" imgW="5816520" imgH="146016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2750" y="438150"/>
                        <a:ext cx="7129463" cy="179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05351"/>
              </p:ext>
            </p:extLst>
          </p:nvPr>
        </p:nvGraphicFramePr>
        <p:xfrm>
          <a:off x="425450" y="2244725"/>
          <a:ext cx="7683500" cy="202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6832440" imgH="1803240" progId="Equation.DSMT4">
                  <p:embed/>
                </p:oleObj>
              </mc:Choice>
              <mc:Fallback>
                <p:oleObj name="Equation" r:id="rId5" imgW="6832440" imgH="180324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5450" y="2244725"/>
                        <a:ext cx="7683500" cy="2028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267200" y="4491335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A</a:t>
            </a:r>
            <a:r>
              <a:rPr lang="en-US" sz="2400" i="1" baseline="-25000" dirty="0">
                <a:latin typeface="+mj-lt"/>
              </a:rPr>
              <a:t>y</a:t>
            </a:r>
            <a:r>
              <a:rPr lang="en-US" sz="2400" i="1" dirty="0">
                <a:latin typeface="+mj-lt"/>
              </a:rPr>
              <a:t>(</a:t>
            </a:r>
            <a:r>
              <a:rPr lang="en-US" sz="2400" i="1" dirty="0" err="1">
                <a:latin typeface="+mj-lt"/>
              </a:rPr>
              <a:t>x,z</a:t>
            </a:r>
            <a:r>
              <a:rPr lang="en-US" sz="2400" i="1" dirty="0">
                <a:latin typeface="+mj-lt"/>
              </a:rPr>
              <a:t>)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F0635B1-1DEE-48F1-AB34-A9D886E4EE8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21677" y="4359913"/>
            <a:ext cx="3070225" cy="2059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16596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079093E7-9506-B9BB-58CD-0E8741151B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549" y="609600"/>
            <a:ext cx="8991600" cy="5001615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02/10/2025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52876" y="5029200"/>
            <a:ext cx="8676373" cy="304800"/>
          </a:xfrm>
          <a:prstGeom prst="rect">
            <a:avLst/>
          </a:prstGeom>
          <a:solidFill>
            <a:srgbClr val="DA32AA">
              <a:alpha val="2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02/10/2025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0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+mj-lt"/>
              </a:rPr>
              <a:t>Magnetostatics</a:t>
            </a:r>
            <a:r>
              <a:rPr lang="en-US" sz="2400" dirty="0">
                <a:latin typeface="+mj-lt"/>
              </a:rPr>
              <a:t> example:   current loop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2356804"/>
              </p:ext>
            </p:extLst>
          </p:nvPr>
        </p:nvGraphicFramePr>
        <p:xfrm>
          <a:off x="976312" y="461665"/>
          <a:ext cx="7191375" cy="3783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5867280" imgH="3085920" progId="Equation.DSMT4">
                  <p:embed/>
                </p:oleObj>
              </mc:Choice>
              <mc:Fallback>
                <p:oleObj name="Equation" r:id="rId2" imgW="5867280" imgH="30859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6312" y="461665"/>
                        <a:ext cx="7191375" cy="3783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52400" y="4267200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Evaluation for special cases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7565616"/>
              </p:ext>
            </p:extLst>
          </p:nvPr>
        </p:nvGraphicFramePr>
        <p:xfrm>
          <a:off x="1193967" y="4879492"/>
          <a:ext cx="3394075" cy="1262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768400" imgH="1028520" progId="Equation.DSMT4">
                  <p:embed/>
                </p:oleObj>
              </mc:Choice>
              <mc:Fallback>
                <p:oleObj name="Equation" r:id="rId4" imgW="2768400" imgH="10285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3967" y="4879492"/>
                        <a:ext cx="3394075" cy="1262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813123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02/10/2025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21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3105879"/>
              </p:ext>
            </p:extLst>
          </p:nvPr>
        </p:nvGraphicFramePr>
        <p:xfrm>
          <a:off x="778080" y="577607"/>
          <a:ext cx="7587840" cy="3579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6375240" imgH="3009600" progId="Equation.DSMT4">
                  <p:embed/>
                </p:oleObj>
              </mc:Choice>
              <mc:Fallback>
                <p:oleObj name="Equation" r:id="rId2" imgW="6375240" imgH="3009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8080" y="577607"/>
                        <a:ext cx="7587840" cy="3579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/>
          <p:nvPr/>
        </p:nvSpPr>
        <p:spPr>
          <a:xfrm>
            <a:off x="457200" y="91879"/>
            <a:ext cx="734377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Evaluation for special case  </a:t>
            </a:r>
            <a:r>
              <a:rPr lang="en-US" sz="2400" i="1" dirty="0"/>
              <a:t>k</a:t>
            </a:r>
            <a:r>
              <a:rPr lang="en-US" sz="2400" i="1" baseline="30000" dirty="0"/>
              <a:t>2</a:t>
            </a:r>
            <a:r>
              <a:rPr lang="en-US" sz="2400" i="1" dirty="0"/>
              <a:t> </a:t>
            </a:r>
            <a:r>
              <a:rPr lang="en-US" sz="2400" i="1" dirty="0">
                <a:sym typeface="Wingdings" panose="05000000000000000000" pitchFamily="2" charset="2"/>
              </a:rPr>
              <a:t> 0</a:t>
            </a:r>
            <a:endParaRPr lang="en-US" sz="2400" i="1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1483755"/>
              </p:ext>
            </p:extLst>
          </p:nvPr>
        </p:nvGraphicFramePr>
        <p:xfrm>
          <a:off x="758027" y="4227513"/>
          <a:ext cx="6332537" cy="2128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5321160" imgH="1790640" progId="Equation.DSMT4">
                  <p:embed/>
                </p:oleObj>
              </mc:Choice>
              <mc:Fallback>
                <p:oleObj name="Equation" r:id="rId4" imgW="5321160" imgH="1790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8027" y="4227513"/>
                        <a:ext cx="6332537" cy="2128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186619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02/10/2025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22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3105879"/>
              </p:ext>
            </p:extLst>
          </p:nvPr>
        </p:nvGraphicFramePr>
        <p:xfrm>
          <a:off x="778080" y="577607"/>
          <a:ext cx="7587840" cy="3579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6375240" imgH="3009600" progId="Equation.DSMT4">
                  <p:embed/>
                </p:oleObj>
              </mc:Choice>
              <mc:Fallback>
                <p:oleObj name="Equation" r:id="rId2" imgW="6375240" imgH="3009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8080" y="577607"/>
                        <a:ext cx="7587840" cy="3579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/>
          <p:nvPr/>
        </p:nvSpPr>
        <p:spPr>
          <a:xfrm>
            <a:off x="457200" y="91879"/>
            <a:ext cx="734377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Evaluation for special case  </a:t>
            </a:r>
            <a:r>
              <a:rPr lang="en-US" sz="2400" i="1" dirty="0"/>
              <a:t>k</a:t>
            </a:r>
            <a:r>
              <a:rPr lang="en-US" sz="2400" i="1" baseline="30000" dirty="0"/>
              <a:t>2</a:t>
            </a:r>
            <a:r>
              <a:rPr lang="en-US" sz="2400" i="1" dirty="0"/>
              <a:t> </a:t>
            </a:r>
            <a:r>
              <a:rPr lang="en-US" sz="2400" i="1" dirty="0">
                <a:sym typeface="Wingdings" panose="05000000000000000000" pitchFamily="2" charset="2"/>
              </a:rPr>
              <a:t> 0</a:t>
            </a:r>
            <a:endParaRPr lang="en-US" sz="2400" i="1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1434700"/>
              </p:ext>
            </p:extLst>
          </p:nvPr>
        </p:nvGraphicFramePr>
        <p:xfrm>
          <a:off x="757238" y="4324350"/>
          <a:ext cx="6332537" cy="193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5321160" imgH="1625400" progId="Equation.DSMT4">
                  <p:embed/>
                </p:oleObj>
              </mc:Choice>
              <mc:Fallback>
                <p:oleObj name="Equation" r:id="rId4" imgW="5321160" imgH="1625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7238" y="4324350"/>
                        <a:ext cx="6332537" cy="1933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320486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02/10/2025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26720" y="226367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+mj-lt"/>
              </a:rPr>
              <a:t>Magnetostatics</a:t>
            </a:r>
            <a:r>
              <a:rPr lang="en-US" sz="2400" dirty="0">
                <a:latin typeface="+mj-lt"/>
              </a:rPr>
              <a:t> example:   current loop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0125648"/>
              </p:ext>
            </p:extLst>
          </p:nvPr>
        </p:nvGraphicFramePr>
        <p:xfrm>
          <a:off x="869950" y="914400"/>
          <a:ext cx="6750050" cy="5414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2" imgW="3974760" imgH="3187440" progId="Equation.3">
                  <p:embed/>
                </p:oleObj>
              </mc:Choice>
              <mc:Fallback>
                <p:oleObj name="数式" r:id="rId2" imgW="3974760" imgH="31874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9950" y="914400"/>
                        <a:ext cx="6750050" cy="5414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492735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02/10/2025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381000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Other examples of current density sources: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6890722"/>
              </p:ext>
            </p:extLst>
          </p:nvPr>
        </p:nvGraphicFramePr>
        <p:xfrm>
          <a:off x="696913" y="914400"/>
          <a:ext cx="7869237" cy="181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2" imgW="4635360" imgH="1066680" progId="Equation.3">
                  <p:embed/>
                </p:oleObj>
              </mc:Choice>
              <mc:Fallback>
                <p:oleObj name="数式" r:id="rId2" imgW="4635360" imgH="10666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6913" y="914400"/>
                        <a:ext cx="7869237" cy="1812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91988"/>
              </p:ext>
            </p:extLst>
          </p:nvPr>
        </p:nvGraphicFramePr>
        <p:xfrm>
          <a:off x="958850" y="2527300"/>
          <a:ext cx="6469063" cy="3836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4" imgW="3809880" imgH="2260440" progId="Equation.3">
                  <p:embed/>
                </p:oleObj>
              </mc:Choice>
              <mc:Fallback>
                <p:oleObj name="数式" r:id="rId4" imgW="3809880" imgH="22604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8850" y="2527300"/>
                        <a:ext cx="6469063" cy="3836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9544276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02/10/2025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25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7166449"/>
              </p:ext>
            </p:extLst>
          </p:nvPr>
        </p:nvGraphicFramePr>
        <p:xfrm>
          <a:off x="1295400" y="381000"/>
          <a:ext cx="6107112" cy="320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2" imgW="2692080" imgH="1409400" progId="Equation.3">
                  <p:embed/>
                </p:oleObj>
              </mc:Choice>
              <mc:Fallback>
                <p:oleObj name="数式" r:id="rId2" imgW="2692080" imgH="14094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381000"/>
                        <a:ext cx="6107112" cy="320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81000" y="76200"/>
            <a:ext cx="75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Magnetic vector potential for this case: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8619726"/>
              </p:ext>
            </p:extLst>
          </p:nvPr>
        </p:nvGraphicFramePr>
        <p:xfrm>
          <a:off x="1127125" y="3671888"/>
          <a:ext cx="7373938" cy="2740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251160" imgH="1206360" progId="Equation.DSMT4">
                  <p:embed/>
                </p:oleObj>
              </mc:Choice>
              <mc:Fallback>
                <p:oleObj name="Equation" r:id="rId4" imgW="3251160" imgH="120636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7125" y="3671888"/>
                        <a:ext cx="7373938" cy="2740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0328207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4BDBE08-2DFD-43CB-BC86-2CAB7E542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02/10/2025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DDE935C-1176-4F23-BAD8-26DC9F73B1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12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F5F41D-90B7-411D-82FC-EEDD494CA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26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FF1B6A4-3D5F-4E4B-BDDC-F23610CC64F0}"/>
              </a:ext>
            </a:extLst>
          </p:cNvPr>
          <p:cNvSpPr txBox="1"/>
          <p:nvPr/>
        </p:nvSpPr>
        <p:spPr>
          <a:xfrm>
            <a:off x="228600" y="228600"/>
            <a:ext cx="868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Some details --    (note – this case simplifies more quickly than most…)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DD48991D-E9EB-4E50-BB17-1C50ACBB332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6936202"/>
              </p:ext>
            </p:extLst>
          </p:nvPr>
        </p:nvGraphicFramePr>
        <p:xfrm>
          <a:off x="457200" y="1093787"/>
          <a:ext cx="7864475" cy="467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466800" imgH="2057400" progId="Equation.DSMT4">
                  <p:embed/>
                </p:oleObj>
              </mc:Choice>
              <mc:Fallback>
                <p:oleObj name="Equation" r:id="rId2" imgW="3466800" imgH="205740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093787"/>
                        <a:ext cx="7864475" cy="4670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6780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F34A98-8564-42E8-BEE9-DADF02151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02/10/2025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F4C5A5-24CC-474C-B460-0E5DDCADE9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12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0A567E-9212-4AFC-B3A4-CE40E35BC0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71AFA82-37F6-61AC-B2E8-555EAF311553}"/>
              </a:ext>
            </a:extLst>
          </p:cNvPr>
          <p:cNvSpPr txBox="1"/>
          <p:nvPr/>
        </p:nvSpPr>
        <p:spPr>
          <a:xfrm>
            <a:off x="228600" y="4495800"/>
            <a:ext cx="845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Note that it is possible to solve this problem using ideas learned in beginning physics (such PHY 114).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42F26B6-1056-2EA7-87B0-45BB29D1AF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24677"/>
            <a:ext cx="9144000" cy="3166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32211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02/10/2025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42900" y="228600"/>
            <a:ext cx="7239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+mj-lt"/>
              </a:rPr>
              <a:t>Magnetostatics</a:t>
            </a:r>
            <a:r>
              <a:rPr lang="en-US" sz="2400" dirty="0">
                <a:latin typeface="+mj-lt"/>
              </a:rPr>
              <a:t> </a:t>
            </a:r>
          </a:p>
          <a:p>
            <a:r>
              <a:rPr lang="en-US" sz="2400" dirty="0">
                <a:latin typeface="+mj-lt"/>
              </a:rPr>
              <a:t>          </a:t>
            </a:r>
          </a:p>
          <a:p>
            <a:r>
              <a:rPr lang="en-US" sz="2400" dirty="0">
                <a:latin typeface="+mj-lt"/>
              </a:rPr>
              <a:t>Magnetic flux density or magnetic induction field </a:t>
            </a:r>
            <a:r>
              <a:rPr lang="en-US" sz="2400" b="1" dirty="0">
                <a:latin typeface="+mj-lt"/>
              </a:rPr>
              <a:t>B</a:t>
            </a:r>
          </a:p>
          <a:p>
            <a:r>
              <a:rPr lang="en-US" sz="2400" dirty="0">
                <a:latin typeface="+mj-lt"/>
              </a:rPr>
              <a:t>Steady state (constant in time) current density </a:t>
            </a:r>
            <a:r>
              <a:rPr lang="en-US" sz="2400" b="1" dirty="0">
                <a:latin typeface="+mj-lt"/>
              </a:rPr>
              <a:t>J</a:t>
            </a:r>
            <a:endParaRPr lang="en-US" sz="2400" dirty="0">
              <a:latin typeface="+mj-lt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609600" y="1600200"/>
            <a:ext cx="3352800" cy="2852113"/>
            <a:chOff x="1524000" y="2710487"/>
            <a:chExt cx="3352800" cy="2852113"/>
          </a:xfrm>
        </p:grpSpPr>
        <p:cxnSp>
          <p:nvCxnSpPr>
            <p:cNvPr id="7" name="Straight Arrow Connector 6"/>
            <p:cNvCxnSpPr/>
            <p:nvPr/>
          </p:nvCxnSpPr>
          <p:spPr>
            <a:xfrm flipV="1">
              <a:off x="1752600" y="3124200"/>
              <a:ext cx="0" cy="22098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1752600" y="5334000"/>
              <a:ext cx="26670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Oval 9"/>
            <p:cNvSpPr/>
            <p:nvPr/>
          </p:nvSpPr>
          <p:spPr>
            <a:xfrm>
              <a:off x="2849880" y="3886200"/>
              <a:ext cx="228600" cy="2286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524000" y="2710487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+mj-lt"/>
                </a:rPr>
                <a:t>y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495800" y="5100935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+mj-lt"/>
                </a:rPr>
                <a:t>x</a:t>
              </a:r>
            </a:p>
          </p:txBody>
        </p:sp>
        <p:sp>
          <p:nvSpPr>
            <p:cNvPr id="13" name="Oval 12"/>
            <p:cNvSpPr/>
            <p:nvPr/>
          </p:nvSpPr>
          <p:spPr>
            <a:xfrm>
              <a:off x="3733800" y="4267200"/>
              <a:ext cx="228600" cy="2286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ight Arrow 13"/>
            <p:cNvSpPr/>
            <p:nvPr/>
          </p:nvSpPr>
          <p:spPr>
            <a:xfrm rot="19770062">
              <a:off x="2893849" y="3759038"/>
              <a:ext cx="533400" cy="228600"/>
            </a:xfrm>
            <a:prstGeom prst="rightArrow">
              <a:avLst/>
            </a:prstGeom>
            <a:solidFill>
              <a:srgbClr val="DA32AA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ight Arrow 14"/>
            <p:cNvSpPr/>
            <p:nvPr/>
          </p:nvSpPr>
          <p:spPr>
            <a:xfrm rot="1217082">
              <a:off x="3831109" y="4334227"/>
              <a:ext cx="533400" cy="228600"/>
            </a:xfrm>
            <a:prstGeom prst="rightArrow">
              <a:avLst/>
            </a:prstGeom>
            <a:solidFill>
              <a:srgbClr val="DA32AA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" name="Straight Arrow Connector 16"/>
            <p:cNvCxnSpPr>
              <a:endCxn id="14" idx="1"/>
            </p:cNvCxnSpPr>
            <p:nvPr/>
          </p:nvCxnSpPr>
          <p:spPr>
            <a:xfrm flipV="1">
              <a:off x="1752600" y="4008694"/>
              <a:ext cx="1178150" cy="1325306"/>
            </a:xfrm>
            <a:prstGeom prst="straightConnector1">
              <a:avLst/>
            </a:prstGeom>
            <a:ln w="25400">
              <a:solidFill>
                <a:schemeClr val="tx1"/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>
              <a:endCxn id="15" idx="1"/>
            </p:cNvCxnSpPr>
            <p:nvPr/>
          </p:nvCxnSpPr>
          <p:spPr>
            <a:xfrm flipV="1">
              <a:off x="1752600" y="4356066"/>
              <a:ext cx="2095049" cy="977934"/>
            </a:xfrm>
            <a:prstGeom prst="straightConnector1">
              <a:avLst/>
            </a:prstGeom>
            <a:ln w="25400">
              <a:solidFill>
                <a:schemeClr val="tx1"/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2057400" y="4110335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err="1">
                  <a:latin typeface="+mj-lt"/>
                </a:rPr>
                <a:t>r</a:t>
              </a:r>
              <a:r>
                <a:rPr lang="en-US" sz="2400" b="1" baseline="-25000" dirty="0" err="1">
                  <a:latin typeface="+mj-lt"/>
                </a:rPr>
                <a:t>i</a:t>
              </a:r>
              <a:endParaRPr lang="en-US" sz="2400" b="1" dirty="0">
                <a:latin typeface="+mj-lt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743199" y="3424535"/>
              <a:ext cx="41734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+mj-lt"/>
                </a:rPr>
                <a:t>q</a:t>
              </a:r>
              <a:r>
                <a:rPr lang="en-US" sz="2400" b="1" baseline="-25000" dirty="0">
                  <a:latin typeface="+mj-lt"/>
                </a:rPr>
                <a:t>i</a:t>
              </a:r>
              <a:endParaRPr lang="en-US" sz="2400" b="1" dirty="0">
                <a:latin typeface="+mj-lt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352799" y="3424535"/>
              <a:ext cx="74500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+mj-lt"/>
                </a:rPr>
                <a:t>v</a:t>
              </a:r>
              <a:r>
                <a:rPr lang="en-US" sz="2400" b="1" baseline="-25000" dirty="0">
                  <a:latin typeface="+mj-lt"/>
                </a:rPr>
                <a:t>i</a:t>
              </a:r>
              <a:endParaRPr lang="en-US" sz="2400" b="1" dirty="0">
                <a:latin typeface="+mj-lt"/>
              </a:endParaRPr>
            </a:p>
          </p:txBody>
        </p:sp>
      </p:grpSp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1519786"/>
              </p:ext>
            </p:extLst>
          </p:nvPr>
        </p:nvGraphicFramePr>
        <p:xfrm>
          <a:off x="4122026" y="1780814"/>
          <a:ext cx="3556000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2" imgW="1422360" imgH="342720" progId="Equation.3">
                  <p:embed/>
                </p:oleObj>
              </mc:Choice>
              <mc:Fallback>
                <p:oleObj name="数式" r:id="rId2" imgW="1422360" imgH="3427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122026" y="1780814"/>
                        <a:ext cx="3556000" cy="857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0303826"/>
              </p:ext>
            </p:extLst>
          </p:nvPr>
        </p:nvGraphicFramePr>
        <p:xfrm>
          <a:off x="1600200" y="4495800"/>
          <a:ext cx="6508750" cy="212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4" imgW="2603160" imgH="850680" progId="Equation.3">
                  <p:embed/>
                </p:oleObj>
              </mc:Choice>
              <mc:Fallback>
                <p:oleObj name="数式" r:id="rId4" imgW="2603160" imgH="850680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4495800"/>
                        <a:ext cx="6508750" cy="2127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F99A0D07-EE0F-B183-8321-50F5E97EBA0C}"/>
              </a:ext>
            </a:extLst>
          </p:cNvPr>
          <p:cNvSpPr txBox="1"/>
          <p:nvPr/>
        </p:nvSpPr>
        <p:spPr>
          <a:xfrm>
            <a:off x="4121346" y="2458383"/>
            <a:ext cx="4800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+mj-lt"/>
              </a:rPr>
              <a:t>Real life examples: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solidFill>
                  <a:srgbClr val="FF0000"/>
                </a:solidFill>
                <a:latin typeface="+mj-lt"/>
              </a:rPr>
              <a:t>Steady macroscopic current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solidFill>
                  <a:srgbClr val="FF0000"/>
                </a:solidFill>
                <a:latin typeface="+mj-lt"/>
              </a:rPr>
              <a:t>Quantum mechanical eigenstates with non-trivial current density.</a:t>
            </a:r>
          </a:p>
        </p:txBody>
      </p:sp>
    </p:spTree>
    <p:extLst>
      <p:ext uri="{BB962C8B-B14F-4D97-AF65-F5344CB8AC3E}">
        <p14:creationId xmlns:p14="http://schemas.microsoft.com/office/powerpoint/2010/main" val="16973491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02/10/2025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4947247"/>
              </p:ext>
            </p:extLst>
          </p:nvPr>
        </p:nvGraphicFramePr>
        <p:xfrm>
          <a:off x="669925" y="1219200"/>
          <a:ext cx="6889750" cy="174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2" imgW="2755800" imgH="698400" progId="Equation.3">
                  <p:embed/>
                </p:oleObj>
              </mc:Choice>
              <mc:Fallback>
                <p:oleObj name="数式" r:id="rId2" imgW="2755800" imgH="698400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925" y="1219200"/>
                        <a:ext cx="6889750" cy="1746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57200" y="304800"/>
            <a:ext cx="731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Comparison of electrostatics and </a:t>
            </a:r>
            <a:r>
              <a:rPr lang="en-US" sz="2400" dirty="0" err="1">
                <a:latin typeface="+mj-lt"/>
              </a:rPr>
              <a:t>magnetostatics</a:t>
            </a:r>
            <a:endParaRPr lang="en-US" sz="2400" dirty="0">
              <a:latin typeface="+mj-lt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8493316"/>
              </p:ext>
            </p:extLst>
          </p:nvPr>
        </p:nvGraphicFramePr>
        <p:xfrm>
          <a:off x="546100" y="3235325"/>
          <a:ext cx="7397750" cy="184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958840" imgH="736560" progId="Equation.DSMT4">
                  <p:embed/>
                </p:oleObj>
              </mc:Choice>
              <mc:Fallback>
                <p:oleObj name="Equation" r:id="rId4" imgW="2958840" imgH="73656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100" y="3235325"/>
                        <a:ext cx="7397750" cy="184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55547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02/10/2025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" y="0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Alternative forms </a:t>
            </a:r>
            <a:r>
              <a:rPr lang="en-US" sz="2400" dirty="0" err="1">
                <a:latin typeface="+mj-lt"/>
              </a:rPr>
              <a:t>magnetostatic</a:t>
            </a:r>
            <a:r>
              <a:rPr lang="en-US" sz="2400" dirty="0">
                <a:latin typeface="+mj-lt"/>
              </a:rPr>
              <a:t> equations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8621003"/>
              </p:ext>
            </p:extLst>
          </p:nvPr>
        </p:nvGraphicFramePr>
        <p:xfrm>
          <a:off x="255270" y="685800"/>
          <a:ext cx="8458200" cy="51212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6464160" imgH="3771720" progId="Equation.DSMT4">
                  <p:embed/>
                </p:oleObj>
              </mc:Choice>
              <mc:Fallback>
                <p:oleObj name="Equation" r:id="rId2" imgW="6464160" imgH="377172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270" y="685800"/>
                        <a:ext cx="8458200" cy="512129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582081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02/10/2025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7788754"/>
              </p:ext>
            </p:extLst>
          </p:nvPr>
        </p:nvGraphicFramePr>
        <p:xfrm>
          <a:off x="685799" y="685800"/>
          <a:ext cx="7856723" cy="464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698720" imgH="2679480" progId="Equation.DSMT4">
                  <p:embed/>
                </p:oleObj>
              </mc:Choice>
              <mc:Fallback>
                <p:oleObj name="Equation" r:id="rId2" imgW="4698720" imgH="267948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799" y="685800"/>
                        <a:ext cx="7856723" cy="464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Arrow: Down 5">
            <a:extLst>
              <a:ext uri="{FF2B5EF4-FFF2-40B4-BE49-F238E27FC236}">
                <a16:creationId xmlns:a16="http://schemas.microsoft.com/office/drawing/2014/main" id="{F5FED0FB-AD1B-F1F5-5CB8-D828AB579A21}"/>
              </a:ext>
            </a:extLst>
          </p:cNvPr>
          <p:cNvSpPr/>
          <p:nvPr/>
        </p:nvSpPr>
        <p:spPr>
          <a:xfrm rot="20341463">
            <a:off x="7318862" y="3657598"/>
            <a:ext cx="533400" cy="685800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A0C7ADF-225B-CDD9-75E1-943D092104B1}"/>
              </a:ext>
            </a:extLst>
          </p:cNvPr>
          <p:cNvSpPr txBox="1"/>
          <p:nvPr/>
        </p:nvSpPr>
        <p:spPr>
          <a:xfrm flipH="1">
            <a:off x="7620855" y="4190596"/>
            <a:ext cx="7435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=0</a:t>
            </a:r>
          </a:p>
        </p:txBody>
      </p:sp>
    </p:spTree>
    <p:extLst>
      <p:ext uri="{BB962C8B-B14F-4D97-AF65-F5344CB8AC3E}">
        <p14:creationId xmlns:p14="http://schemas.microsoft.com/office/powerpoint/2010/main" val="3824357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02/10/2025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457200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Alternative forms </a:t>
            </a:r>
            <a:r>
              <a:rPr lang="en-US" sz="2400" dirty="0" err="1">
                <a:latin typeface="+mj-lt"/>
              </a:rPr>
              <a:t>magnetostatic</a:t>
            </a:r>
            <a:r>
              <a:rPr lang="en-US" sz="2400" dirty="0">
                <a:latin typeface="+mj-lt"/>
              </a:rPr>
              <a:t> equations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1756846"/>
              </p:ext>
            </p:extLst>
          </p:nvPr>
        </p:nvGraphicFramePr>
        <p:xfrm>
          <a:off x="161925" y="882650"/>
          <a:ext cx="8829675" cy="574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2" imgW="3543120" imgH="2298600" progId="Equation.3">
                  <p:embed/>
                </p:oleObj>
              </mc:Choice>
              <mc:Fallback>
                <p:oleObj name="数式" r:id="rId2" imgW="3543120" imgH="229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25" y="882650"/>
                        <a:ext cx="8829675" cy="5746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434031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02/10/2025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20040" y="2590800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+mj-lt"/>
              </a:rPr>
              <a:t>Magnetostatic</a:t>
            </a:r>
            <a:r>
              <a:rPr lang="en-US" sz="2400" dirty="0">
                <a:latin typeface="+mj-lt"/>
              </a:rPr>
              <a:t> vector potential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4860877"/>
              </p:ext>
            </p:extLst>
          </p:nvPr>
        </p:nvGraphicFramePr>
        <p:xfrm>
          <a:off x="990600" y="3200400"/>
          <a:ext cx="5175250" cy="282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2" imgW="2070000" imgH="1130040" progId="Equation.3">
                  <p:embed/>
                </p:oleObj>
              </mc:Choice>
              <mc:Fallback>
                <p:oleObj name="数式" r:id="rId2" imgW="2070000" imgH="11300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3200400"/>
                        <a:ext cx="5175250" cy="2825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52400" y="533400"/>
            <a:ext cx="85496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Differential forms of </a:t>
            </a:r>
            <a:r>
              <a:rPr lang="en-US" sz="2400" dirty="0" err="1">
                <a:latin typeface="+mj-lt"/>
              </a:rPr>
              <a:t>magnetostatic</a:t>
            </a:r>
            <a:r>
              <a:rPr lang="en-US" sz="2400" dirty="0">
                <a:latin typeface="+mj-lt"/>
              </a:rPr>
              <a:t> equations: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9259493"/>
              </p:ext>
            </p:extLst>
          </p:nvPr>
        </p:nvGraphicFramePr>
        <p:xfrm>
          <a:off x="923925" y="1143000"/>
          <a:ext cx="733425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4" imgW="2933640" imgH="457200" progId="Equation.3">
                  <p:embed/>
                </p:oleObj>
              </mc:Choice>
              <mc:Fallback>
                <p:oleObj name="数式" r:id="rId4" imgW="2933640" imgH="457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3925" y="1143000"/>
                        <a:ext cx="7334250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39170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16042</TotalTime>
  <Words>542</Words>
  <Application>Microsoft Office PowerPoint</Application>
  <PresentationFormat>On-screen Show (4:3)</PresentationFormat>
  <Paragraphs>139</Paragraphs>
  <Slides>26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26</vt:i4>
      </vt:variant>
    </vt:vector>
  </HeadingPairs>
  <TitlesOfParts>
    <vt:vector size="33" baseType="lpstr">
      <vt:lpstr>Arial</vt:lpstr>
      <vt:lpstr>Calibri</vt:lpstr>
      <vt:lpstr>Symbol</vt:lpstr>
      <vt:lpstr>Wingdings</vt:lpstr>
      <vt:lpstr>Office Theme</vt:lpstr>
      <vt:lpstr>数式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824</cp:revision>
  <cp:lastPrinted>2014-02-09T20:37:36Z</cp:lastPrinted>
  <dcterms:created xsi:type="dcterms:W3CDTF">2012-01-10T18:32:24Z</dcterms:created>
  <dcterms:modified xsi:type="dcterms:W3CDTF">2025-02-09T16:20:36Z</dcterms:modified>
</cp:coreProperties>
</file>