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86" r:id="rId3"/>
    <p:sldId id="354" r:id="rId4"/>
    <p:sldId id="372" r:id="rId5"/>
    <p:sldId id="375" r:id="rId6"/>
    <p:sldId id="384" r:id="rId7"/>
    <p:sldId id="383" r:id="rId8"/>
    <p:sldId id="382" r:id="rId9"/>
    <p:sldId id="376" r:id="rId10"/>
    <p:sldId id="377" r:id="rId11"/>
    <p:sldId id="378" r:id="rId12"/>
    <p:sldId id="361" r:id="rId13"/>
    <p:sldId id="366" r:id="rId14"/>
    <p:sldId id="369" r:id="rId15"/>
    <p:sldId id="381" r:id="rId16"/>
    <p:sldId id="385" r:id="rId17"/>
    <p:sldId id="370" r:id="rId18"/>
    <p:sldId id="37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78" d="100"/>
          <a:sy n="78" d="100"/>
        </p:scale>
        <p:origin x="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7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1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~ajm/materials/delsph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wfu.edu/natalie/s25phy712/lecturenot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34" y="533400"/>
            <a:ext cx="92495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Continue reading  Chap. 5 – Sec. 5.6-5.7 in JDJ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Examples of </a:t>
            </a:r>
            <a:r>
              <a:rPr lang="en-US" sz="3200" b="1" dirty="0" err="1">
                <a:solidFill>
                  <a:schemeClr val="folHlink"/>
                </a:solidFill>
              </a:rPr>
              <a:t>magnetostatic</a:t>
            </a:r>
            <a:r>
              <a:rPr lang="en-US" sz="3200" b="1" dirty="0">
                <a:solidFill>
                  <a:schemeClr val="folHlink"/>
                </a:solidFill>
              </a:rPr>
              <a:t>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Magnetic dipoles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Hyperfine interaction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9D6F0A-F0A2-F1F5-CBB2-4339781F9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72123"/>
              </p:ext>
            </p:extLst>
          </p:nvPr>
        </p:nvGraphicFramePr>
        <p:xfrm>
          <a:off x="285194" y="5386387"/>
          <a:ext cx="87391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6320" imgH="698400" progId="Equation.DSMT4">
                  <p:embed/>
                </p:oleObj>
              </mc:Choice>
              <mc:Fallback>
                <p:oleObj name="Equation" r:id="rId3" imgW="6286320" imgH="698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194" y="5386387"/>
                        <a:ext cx="873918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CB6C2-9CD9-4D55-B457-272C5DE0E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1"/>
          <a:stretch/>
        </p:blipFill>
        <p:spPr>
          <a:xfrm>
            <a:off x="609600" y="2431218"/>
            <a:ext cx="7562850" cy="40606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FC62-6FF9-48AA-9784-6BBA22F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F991-41D0-437E-B4F5-AE60F026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D8CA-A7BD-410F-AB4F-656B04E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76396-006E-4CF3-97D5-9C24583F1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42"/>
          <a:stretch/>
        </p:blipFill>
        <p:spPr>
          <a:xfrm>
            <a:off x="0" y="366132"/>
            <a:ext cx="8334375" cy="176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86AEA-F1CE-4383-BDE7-FB8E1EA6FB7A}"/>
              </a:ext>
            </a:extLst>
          </p:cNvPr>
          <p:cNvSpPr txBox="1"/>
          <p:nvPr/>
        </p:nvSpPr>
        <p:spPr>
          <a:xfrm>
            <a:off x="6019800" y="5181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38DB6-899B-43F5-8915-3419409B5B6A}"/>
              </a:ext>
            </a:extLst>
          </p:cNvPr>
          <p:cNvSpPr txBox="1"/>
          <p:nvPr/>
        </p:nvSpPr>
        <p:spPr>
          <a:xfrm rot="16200000">
            <a:off x="-1112334" y="401228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Radial part of A(r)</a:t>
            </a:r>
          </a:p>
        </p:txBody>
      </p:sp>
    </p:spTree>
    <p:extLst>
      <p:ext uri="{BB962C8B-B14F-4D97-AF65-F5344CB8AC3E}">
        <p14:creationId xmlns:p14="http://schemas.microsoft.com/office/powerpoint/2010/main" val="90830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FC62-6FF9-48AA-9784-6BBA22F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F991-41D0-437E-B4F5-AE60F026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D8CA-A7BD-410F-AB4F-656B04E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76396-006E-4CF3-97D5-9C24583F1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35"/>
          <a:stretch/>
        </p:blipFill>
        <p:spPr>
          <a:xfrm>
            <a:off x="152400" y="136525"/>
            <a:ext cx="8334375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57788-D8B8-42B5-A1EF-1C06F7D5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651000"/>
            <a:ext cx="7867650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4B42F-0061-4E1D-9CD7-73FE81C09C5C}"/>
              </a:ext>
            </a:extLst>
          </p:cNvPr>
          <p:cNvSpPr txBox="1"/>
          <p:nvPr/>
        </p:nvSpPr>
        <p:spPr>
          <a:xfrm>
            <a:off x="5960327" y="4745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8AD11-067D-48C2-8225-FE9B6E217611}"/>
              </a:ext>
            </a:extLst>
          </p:cNvPr>
          <p:cNvSpPr txBox="1"/>
          <p:nvPr/>
        </p:nvSpPr>
        <p:spPr>
          <a:xfrm rot="16200000">
            <a:off x="-1327148" y="3566466"/>
            <a:ext cx="429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Radial dependence of B(r)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270B8-4D46-45CB-A061-7203C93FF6E5}"/>
              </a:ext>
            </a:extLst>
          </p:cNvPr>
          <p:cNvSpPr txBox="1"/>
          <p:nvPr/>
        </p:nvSpPr>
        <p:spPr>
          <a:xfrm>
            <a:off x="3048000" y="220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parallel to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14C4B4-7C0F-4739-82D0-271D2ACEEED2}"/>
              </a:ext>
            </a:extLst>
          </p:cNvPr>
          <p:cNvSpPr txBox="1"/>
          <p:nvPr/>
        </p:nvSpPr>
        <p:spPr>
          <a:xfrm>
            <a:off x="4999231" y="566385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perpendicular to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3690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854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forms of Ampere’s law 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9687"/>
              </p:ext>
            </p:extLst>
          </p:nvPr>
        </p:nvGraphicFramePr>
        <p:xfrm>
          <a:off x="1539875" y="1346200"/>
          <a:ext cx="6223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1625400" progId="Equation.DSMT4">
                  <p:embed/>
                </p:oleObj>
              </mc:Choice>
              <mc:Fallback>
                <p:oleObj name="Equation" r:id="rId2" imgW="248904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346200"/>
                        <a:ext cx="6223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57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 of current density sources: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15979"/>
              </p:ext>
            </p:extLst>
          </p:nvPr>
        </p:nvGraphicFramePr>
        <p:xfrm>
          <a:off x="611188" y="893763"/>
          <a:ext cx="8040687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36880" imgH="1091880" progId="Equation.DSMT4">
                  <p:embed/>
                </p:oleObj>
              </mc:Choice>
              <mc:Fallback>
                <p:oleObj name="Equation" r:id="rId2" imgW="4736880" imgH="1091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93763"/>
                        <a:ext cx="8040687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014946"/>
              </p:ext>
            </p:extLst>
          </p:nvPr>
        </p:nvGraphicFramePr>
        <p:xfrm>
          <a:off x="290513" y="2455863"/>
          <a:ext cx="704373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57720" imgH="3466800" progId="Equation.DSMT4">
                  <p:embed/>
                </p:oleObj>
              </mc:Choice>
              <mc:Fallback>
                <p:oleObj name="Equation" r:id="rId4" imgW="6057720" imgH="346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455863"/>
                        <a:ext cx="7043737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44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Details of the electron orbital 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71552"/>
              </p:ext>
            </p:extLst>
          </p:nvPr>
        </p:nvGraphicFramePr>
        <p:xfrm>
          <a:off x="257968" y="854110"/>
          <a:ext cx="5732463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27320" imgH="2705040" progId="Equation.DSMT4">
                  <p:embed/>
                </p:oleObj>
              </mc:Choice>
              <mc:Fallback>
                <p:oleObj name="Equation" r:id="rId2" imgW="4927320" imgH="270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" y="854110"/>
                        <a:ext cx="5732463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400329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28357"/>
            <a:ext cx="4976813" cy="67913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89223"/>
              </p:ext>
            </p:extLst>
          </p:nvPr>
        </p:nvGraphicFramePr>
        <p:xfrm>
          <a:off x="257968" y="4586348"/>
          <a:ext cx="3525044" cy="173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54280" imgH="1307880" progId="Equation.DSMT4">
                  <p:embed/>
                </p:oleObj>
              </mc:Choice>
              <mc:Fallback>
                <p:oleObj name="Equation" r:id="rId5" imgW="265428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" y="4586348"/>
                        <a:ext cx="3525044" cy="17380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2D6DB79-250E-2F72-D9B7-5B8503F9D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2348"/>
              </p:ext>
            </p:extLst>
          </p:nvPr>
        </p:nvGraphicFramePr>
        <p:xfrm>
          <a:off x="2506663" y="5526752"/>
          <a:ext cx="6379369" cy="61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70120" imgH="431640" progId="Equation.DSMT4">
                  <p:embed/>
                </p:oleObj>
              </mc:Choice>
              <mc:Fallback>
                <p:oleObj name="Equation" r:id="rId7" imgW="447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6663" y="5526752"/>
                        <a:ext cx="6379369" cy="61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04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44CDA-FF8E-2A6A-B88A-40CEF48F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D1715-3448-AE82-CE16-3B212DF4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A7AD9-5029-496A-08FF-EA1C0B03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3176B-56FF-98DD-DC6C-6D2550198CA7}"/>
              </a:ext>
            </a:extLst>
          </p:cNvPr>
          <p:cNvSpPr txBox="1"/>
          <p:nvPr/>
        </p:nvSpPr>
        <p:spPr>
          <a:xfrm>
            <a:off x="202020" y="23179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Significance of magnetic dipole – multipole approximation to vector potential and magnetic field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0E916-76CF-1154-8400-A8B01545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0" y="1066800"/>
            <a:ext cx="8351631" cy="51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C9ADF-0D73-413B-F829-3CB62F5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8B774-1E66-ABE0-857F-EE0E4711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CB275-27D5-66BB-D59E-B3881C7C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6E28B-61BA-216A-23AD-24A84C10A1A9}"/>
              </a:ext>
            </a:extLst>
          </p:cNvPr>
          <p:cNvSpPr txBox="1"/>
          <p:nvPr/>
        </p:nvSpPr>
        <p:spPr>
          <a:xfrm>
            <a:off x="304800" y="3810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electron orbital magnetic dipole moment, discussed in previous slides, is only one example of magnetic dipoles found in nature.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Many particles – electrons, protons, neutrons, composite nuclei, …  have “intrinsic” magnetic  dipole moments.  For these, we may not be able to calculate the magnetic dipole moment from the formula</a:t>
            </a:r>
          </a:p>
          <a:p>
            <a:r>
              <a:rPr lang="en-US" sz="2400" dirty="0">
                <a:latin typeface="+mj-lt"/>
              </a:rPr>
              <a:t>                                ,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but their moments can be measured, and they effect the fields and energies of the systems which contain them.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F36AD7-9F2F-A458-928A-100B730C7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521523"/>
              </p:ext>
            </p:extLst>
          </p:nvPr>
        </p:nvGraphicFramePr>
        <p:xfrm>
          <a:off x="2286000" y="3200400"/>
          <a:ext cx="275039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571320" progId="Equation.DSMT4">
                  <p:embed/>
                </p:oleObj>
              </mc:Choice>
              <mc:Fallback>
                <p:oleObj name="Equation" r:id="rId2" imgW="1854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3200400"/>
                        <a:ext cx="2750397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5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magnetic field generated by point magnetic dipole moment discussed in </a:t>
            </a:r>
            <a:r>
              <a:rPr lang="en-US" sz="2400">
                <a:latin typeface="+mj-lt"/>
              </a:rPr>
              <a:t>the detailed notes: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81816"/>
              </p:ext>
            </p:extLst>
          </p:nvPr>
        </p:nvGraphicFramePr>
        <p:xfrm>
          <a:off x="341870" y="1524000"/>
          <a:ext cx="864973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2960" imgH="3288960" progId="Equation.DSMT4">
                  <p:embed/>
                </p:oleObj>
              </mc:Choice>
              <mc:Fallback>
                <p:oleObj name="Equation" r:id="rId2" imgW="6222960" imgH="328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870" y="1524000"/>
                        <a:ext cx="864973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3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49816"/>
              </p:ext>
            </p:extLst>
          </p:nvPr>
        </p:nvGraphicFramePr>
        <p:xfrm>
          <a:off x="202406" y="685800"/>
          <a:ext cx="87391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86320" imgH="698400" progId="Equation.DSMT4">
                  <p:embed/>
                </p:oleObj>
              </mc:Choice>
              <mc:Fallback>
                <p:oleObj name="Equation" r:id="rId2" imgW="6286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06" y="685800"/>
                        <a:ext cx="873918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724" t="32287" r="5862"/>
          <a:stretch/>
        </p:blipFill>
        <p:spPr>
          <a:xfrm>
            <a:off x="190499" y="1752600"/>
            <a:ext cx="2667001" cy="26494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219200" y="2886826"/>
            <a:ext cx="228600" cy="3810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470133" y="2286000"/>
            <a:ext cx="282467" cy="270711"/>
          </a:xfrm>
          <a:prstGeom prst="straightConnector1">
            <a:avLst/>
          </a:prstGeom>
          <a:ln w="603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43382"/>
              </p:ext>
            </p:extLst>
          </p:nvPr>
        </p:nvGraphicFramePr>
        <p:xfrm>
          <a:off x="1333500" y="2912644"/>
          <a:ext cx="5667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91960" progId="Equation.DSMT4">
                  <p:embed/>
                </p:oleObj>
              </mc:Choice>
              <mc:Fallback>
                <p:oleObj name="Equation" r:id="rId5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0" y="2912644"/>
                        <a:ext cx="5667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79324"/>
              </p:ext>
            </p:extLst>
          </p:nvPr>
        </p:nvGraphicFramePr>
        <p:xfrm>
          <a:off x="1801813" y="1947863"/>
          <a:ext cx="4683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91960" progId="Equation.DSMT4">
                  <p:embed/>
                </p:oleObj>
              </mc:Choice>
              <mc:Fallback>
                <p:oleObj name="Equation" r:id="rId7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1813" y="1947863"/>
                        <a:ext cx="4683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1853678"/>
            <a:ext cx="3405188" cy="325140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400800" y="3369845"/>
            <a:ext cx="228600" cy="3810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77338"/>
              </p:ext>
            </p:extLst>
          </p:nvPr>
        </p:nvGraphicFramePr>
        <p:xfrm>
          <a:off x="6515100" y="3395663"/>
          <a:ext cx="5667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91960" progId="Equation.DSMT4">
                  <p:embed/>
                </p:oleObj>
              </mc:Choice>
              <mc:Fallback>
                <p:oleObj name="Equation" r:id="rId5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5100" y="3395663"/>
                        <a:ext cx="5667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6743808" y="2701089"/>
            <a:ext cx="282467" cy="270711"/>
          </a:xfrm>
          <a:prstGeom prst="straightConnector1">
            <a:avLst/>
          </a:prstGeom>
          <a:ln w="603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75645"/>
              </p:ext>
            </p:extLst>
          </p:nvPr>
        </p:nvGraphicFramePr>
        <p:xfrm>
          <a:off x="7075488" y="2362952"/>
          <a:ext cx="4683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91960" progId="Equation.DSMT4">
                  <p:embed/>
                </p:oleObj>
              </mc:Choice>
              <mc:Fallback>
                <p:oleObj name="Equation" r:id="rId7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5488" y="2362952"/>
                        <a:ext cx="4683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35220E-E4AF-65A2-3E2F-202C4F0FD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843525"/>
              </p:ext>
            </p:extLst>
          </p:nvPr>
        </p:nvGraphicFramePr>
        <p:xfrm>
          <a:off x="237719" y="5103417"/>
          <a:ext cx="8235781" cy="123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06960" imgH="901440" progId="Equation.DSMT4">
                  <p:embed/>
                </p:oleObj>
              </mc:Choice>
              <mc:Fallback>
                <p:oleObj name="Equation" r:id="rId10" imgW="60069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7719" y="5103417"/>
                        <a:ext cx="8235781" cy="123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7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AD82A-209A-50DF-D0D4-73175545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F76C2-11FE-A2E6-633F-A6B64FDD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89C97-68E0-C936-2C38-AADB8002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5A6B4-F037-B941-9D98-D1272DBA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73" y="136525"/>
            <a:ext cx="5359453" cy="60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6B38E-D06E-53D4-68FC-2B8A42452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3" y="512214"/>
            <a:ext cx="9032139" cy="52632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896" y="5029200"/>
            <a:ext cx="8921132" cy="304800"/>
          </a:xfrm>
          <a:prstGeom prst="rect">
            <a:avLst/>
          </a:prstGeom>
          <a:solidFill>
            <a:srgbClr val="DA32A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4ADFB-F16A-4511-B588-5B71A125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0EDF5-9EFF-46B3-BE3F-30689B30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694A5-9DDC-4010-B5D0-AEE6D2D7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A math problem with equations&#10;&#10;AI-generated content may be incorrect.">
            <a:extLst>
              <a:ext uri="{FF2B5EF4-FFF2-40B4-BE49-F238E27FC236}">
                <a16:creationId xmlns:a16="http://schemas.microsoft.com/office/drawing/2014/main" id="{891C5042-3605-544D-B28D-CE47066F1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" y="838200"/>
            <a:ext cx="8637266" cy="4775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43E61-23CF-3615-5EF2-F09CD300D773}"/>
              </a:ext>
            </a:extLst>
          </p:cNvPr>
          <p:cNvSpPr txBox="1"/>
          <p:nvPr/>
        </p:nvSpPr>
        <p:spPr>
          <a:xfrm>
            <a:off x="8077200" y="2133600"/>
            <a:ext cx="15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84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D5FFF-FC31-461E-8C30-CDE6B0EB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883013"/>
            <a:ext cx="9144000" cy="56558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6AAC3-3BDC-41BD-824F-E8DD7A44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4FF02-C66E-479F-9A64-622A601F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C05A3-9399-468B-B6A5-034B6D89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50EC2-054A-4E0C-AA86-4AE9331712C1}"/>
              </a:ext>
            </a:extLst>
          </p:cNvPr>
          <p:cNvSpPr txBox="1"/>
          <p:nvPr/>
        </p:nvSpPr>
        <p:spPr>
          <a:xfrm>
            <a:off x="72656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about spherical polar coordinates</a:t>
            </a:r>
          </a:p>
          <a:p>
            <a:r>
              <a:rPr lang="en-US" sz="2400" dirty="0">
                <a:latin typeface="+mj-lt"/>
              </a:rPr>
              <a:t>      Ref: </a:t>
            </a:r>
            <a:r>
              <a:rPr lang="en-US" sz="2400" dirty="0">
                <a:latin typeface="+mj-lt"/>
                <a:hlinkClick r:id="rId3"/>
              </a:rPr>
              <a:t>https://www.cpp.edu/~ajm/materials/delsph.pdf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929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EAA89-EE20-57EE-B585-79FCC4E7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A12E0-39ED-5694-D49F-840DBD9A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B044D-14D5-B5A0-789E-7FCEFF4C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D59D4-7A83-E948-922B-9F8E4372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71" t="74655" r="44579"/>
          <a:stretch/>
        </p:blipFill>
        <p:spPr>
          <a:xfrm>
            <a:off x="152400" y="1143000"/>
            <a:ext cx="883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1EE00-33C1-7A74-70FD-81FE9874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EC88E-2E1F-655F-A153-E3250318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947AC-8466-3B3C-08E0-0E2E892C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4DF39-8B96-5F9A-3B60-5112F5C654CB}"/>
              </a:ext>
            </a:extLst>
          </p:cNvPr>
          <p:cNvSpPr txBox="1"/>
          <p:nvPr/>
        </p:nvSpPr>
        <p:spPr>
          <a:xfrm>
            <a:off x="381000" y="304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result given in “detailed” pdf file: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7A388-8F46-BEE0-0BBF-F451302F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4" y="1295400"/>
            <a:ext cx="8670831" cy="36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84C790-8F9E-7DB9-CC67-A0BC505A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9144000" cy="40927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515AC-79BE-C5DC-B77C-13FE0959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1C77A-A257-E21A-CA7C-1EF34C27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997A1-7F55-B7C1-ED9B-14C90565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786B69-5C6E-63BB-5960-CFAAE4D87732}"/>
              </a:ext>
            </a:extLst>
          </p:cNvPr>
          <p:cNvSpPr/>
          <p:nvPr/>
        </p:nvSpPr>
        <p:spPr>
          <a:xfrm>
            <a:off x="5410200" y="5181600"/>
            <a:ext cx="1219200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95859-C50F-9B34-E06B-4513EB04BD9D}"/>
              </a:ext>
            </a:extLst>
          </p:cNvPr>
          <p:cNvSpPr txBox="1"/>
          <p:nvPr/>
        </p:nvSpPr>
        <p:spPr>
          <a:xfrm>
            <a:off x="304800" y="605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https://users.wfu.edu/natalie/s25phy712/lecturenote/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405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FC62-6FF9-48AA-9784-6BBA22F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F991-41D0-437E-B4F5-AE60F026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D8CA-A7BD-410F-AB4F-656B04E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A90A265-7CBE-4742-9106-CE3400633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65620"/>
              </p:ext>
            </p:extLst>
          </p:nvPr>
        </p:nvGraphicFramePr>
        <p:xfrm>
          <a:off x="3886200" y="990600"/>
          <a:ext cx="4495800" cy="119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57200" progId="Equation.DSMT4">
                  <p:embed/>
                </p:oleObj>
              </mc:Choice>
              <mc:Fallback>
                <p:oleObj name="Equation" r:id="rId2" imgW="171432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426DD34-B968-4435-819B-0CD396F1A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990600"/>
                        <a:ext cx="4495800" cy="119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7BD56A-469F-4A4F-AF5D-77FEBE6A3762}"/>
              </a:ext>
            </a:extLst>
          </p:cNvPr>
          <p:cNvSpPr txBox="1"/>
          <p:nvPr/>
        </p:nvSpPr>
        <p:spPr>
          <a:xfrm>
            <a:off x="304800" y="990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the model current density --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F2802-009B-400F-AB72-79D4EAD0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43200"/>
            <a:ext cx="8334375" cy="3724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591BA-4CC7-C79C-4900-91948230B7C0}"/>
              </a:ext>
            </a:extLst>
          </p:cNvPr>
          <p:cNvSpPr txBox="1"/>
          <p:nvPr/>
        </p:nvSpPr>
        <p:spPr>
          <a:xfrm>
            <a:off x="228600" y="390525"/>
            <a:ext cx="83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macroscopic localized current source --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00F9751-AB4E-FFA3-69C5-DB0DE55E0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68388"/>
              </p:ext>
            </p:extLst>
          </p:nvPr>
        </p:nvGraphicFramePr>
        <p:xfrm>
          <a:off x="1108710" y="2153650"/>
          <a:ext cx="757809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57520" imgH="228600" progId="Equation.DSMT4">
                  <p:embed/>
                </p:oleObj>
              </mc:Choice>
              <mc:Fallback>
                <p:oleObj name="Equation" r:id="rId5" imgW="4457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8710" y="2153650"/>
                        <a:ext cx="757809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26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15315</TotalTime>
  <Words>428</Words>
  <Application>Microsoft Office PowerPoint</Application>
  <PresentationFormat>On-screen Show (4:3)</PresentationFormat>
  <Paragraphs>90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810</cp:revision>
  <cp:lastPrinted>2020-02-08T21:52:35Z</cp:lastPrinted>
  <dcterms:created xsi:type="dcterms:W3CDTF">2012-01-10T18:32:24Z</dcterms:created>
  <dcterms:modified xsi:type="dcterms:W3CDTF">2025-02-12T16:09:20Z</dcterms:modified>
</cp:coreProperties>
</file>