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96" r:id="rId2"/>
    <p:sldId id="388" r:id="rId3"/>
    <p:sldId id="391" r:id="rId4"/>
    <p:sldId id="368" r:id="rId5"/>
    <p:sldId id="369" r:id="rId6"/>
    <p:sldId id="370" r:id="rId7"/>
    <p:sldId id="371" r:id="rId8"/>
    <p:sldId id="355" r:id="rId9"/>
    <p:sldId id="356" r:id="rId10"/>
    <p:sldId id="357" r:id="rId11"/>
    <p:sldId id="358" r:id="rId12"/>
    <p:sldId id="359" r:id="rId13"/>
    <p:sldId id="381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74" r:id="rId23"/>
    <p:sldId id="375" r:id="rId24"/>
    <p:sldId id="394" r:id="rId25"/>
    <p:sldId id="395" r:id="rId26"/>
    <p:sldId id="383" r:id="rId27"/>
    <p:sldId id="384" r:id="rId28"/>
    <p:sldId id="392" r:id="rId29"/>
    <p:sldId id="376" r:id="rId30"/>
    <p:sldId id="377" r:id="rId31"/>
    <p:sldId id="378" r:id="rId32"/>
    <p:sldId id="379" r:id="rId33"/>
    <p:sldId id="380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79" d="100"/>
          <a:sy n="79" d="100"/>
        </p:scale>
        <p:origin x="716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14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3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rmingham.ac.uk/Documents/college-eps/metallurgy/research/Magnetic-Materials-Background/Magnetic-Materials-Background-4-Classification-of-Magnetic-Materials.pdf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-metal.com/shielding-fundamentals.html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0.wmf"/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12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533400"/>
            <a:ext cx="8991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712 Electrodynamics</a:t>
            </a:r>
          </a:p>
          <a:p>
            <a:pPr algn="ctr"/>
            <a:r>
              <a:rPr lang="en-US" sz="3200" b="1" dirty="0"/>
              <a:t>10-10:50 AM  MWF  in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Plan for Lecture 14: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Finish reading  Chapter 5 (Sec. 5.8-5.12)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Recap of hyperfine interaction 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Macroscopic magnetization density M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H field and its relation to B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Magnetic boundary values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431266"/>
              </p:ext>
            </p:extLst>
          </p:nvPr>
        </p:nvGraphicFramePr>
        <p:xfrm>
          <a:off x="687388" y="960438"/>
          <a:ext cx="6438900" cy="543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692080" imgH="2273040" progId="Equation.3">
                  <p:embed/>
                </p:oleObj>
              </mc:Choice>
              <mc:Fallback>
                <p:oleObj name="数式" r:id="rId2" imgW="2692080" imgH="227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960438"/>
                        <a:ext cx="6438900" cy="543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" y="41701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Vector potential contributions from macroscopic magnetization -- continued</a:t>
            </a:r>
          </a:p>
        </p:txBody>
      </p:sp>
    </p:spTree>
    <p:extLst>
      <p:ext uri="{BB962C8B-B14F-4D97-AF65-F5344CB8AC3E}">
        <p14:creationId xmlns:p14="http://schemas.microsoft.com/office/powerpoint/2010/main" val="2169050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610217"/>
              </p:ext>
            </p:extLst>
          </p:nvPr>
        </p:nvGraphicFramePr>
        <p:xfrm>
          <a:off x="1066800" y="1066800"/>
          <a:ext cx="7470775" cy="443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124080" imgH="1854000" progId="Equation.3">
                  <p:embed/>
                </p:oleObj>
              </mc:Choice>
              <mc:Fallback>
                <p:oleObj name="数式" r:id="rId2" imgW="3124080" imgH="18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66800"/>
                        <a:ext cx="7470775" cy="443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" y="41701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Vector potential contributions from macroscopic magnetization -- continued</a:t>
            </a:r>
          </a:p>
        </p:txBody>
      </p:sp>
    </p:spTree>
    <p:extLst>
      <p:ext uri="{BB962C8B-B14F-4D97-AF65-F5344CB8AC3E}">
        <p14:creationId xmlns:p14="http://schemas.microsoft.com/office/powerpoint/2010/main" val="268669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813085"/>
              </p:ext>
            </p:extLst>
          </p:nvPr>
        </p:nvGraphicFramePr>
        <p:xfrm>
          <a:off x="887413" y="717550"/>
          <a:ext cx="5314950" cy="249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22280" imgH="1041120" progId="Equation.DSMT4">
                  <p:embed/>
                </p:oleObj>
              </mc:Choice>
              <mc:Fallback>
                <p:oleObj name="Equation" r:id="rId2" imgW="222228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717550"/>
                        <a:ext cx="5314950" cy="249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" y="272533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Magnetic field contributions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153068"/>
              </p:ext>
            </p:extLst>
          </p:nvPr>
        </p:nvGraphicFramePr>
        <p:xfrm>
          <a:off x="1115695" y="3551581"/>
          <a:ext cx="6165850" cy="279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577960" imgH="1168200" progId="Equation.3">
                  <p:embed/>
                </p:oleObj>
              </mc:Choice>
              <mc:Fallback>
                <p:oleObj name="数式" r:id="rId4" imgW="2577960" imgH="1168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95" y="3551581"/>
                        <a:ext cx="6165850" cy="279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7205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2215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Energy associated with magnetic fields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262493"/>
              </p:ext>
            </p:extLst>
          </p:nvPr>
        </p:nvGraphicFramePr>
        <p:xfrm>
          <a:off x="138113" y="731838"/>
          <a:ext cx="8777287" cy="580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70200" imgH="2425680" progId="Equation.DSMT4">
                  <p:embed/>
                </p:oleObj>
              </mc:Choice>
              <mc:Fallback>
                <p:oleObj name="Equation" r:id="rId2" imgW="3670200" imgH="2425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731838"/>
                        <a:ext cx="8777287" cy="580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7227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300785"/>
              </p:ext>
            </p:extLst>
          </p:nvPr>
        </p:nvGraphicFramePr>
        <p:xfrm>
          <a:off x="615950" y="457200"/>
          <a:ext cx="6165850" cy="273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577960" imgH="1143000" progId="Equation.3">
                  <p:embed/>
                </p:oleObj>
              </mc:Choice>
              <mc:Fallback>
                <p:oleObj name="数式" r:id="rId2" imgW="2577960" imgH="1143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457200"/>
                        <a:ext cx="6165850" cy="273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5672"/>
              </p:ext>
            </p:extLst>
          </p:nvPr>
        </p:nvGraphicFramePr>
        <p:xfrm>
          <a:off x="322263" y="3795713"/>
          <a:ext cx="4433887" cy="182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54000" imgH="761760" progId="Equation.DSMT4">
                  <p:embed/>
                </p:oleObj>
              </mc:Choice>
              <mc:Fallback>
                <p:oleObj name="Equation" r:id="rId4" imgW="1854000" imgH="7617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3795713"/>
                        <a:ext cx="4433887" cy="182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943600" y="3505200"/>
            <a:ext cx="2286000" cy="1905000"/>
            <a:chOff x="5943600" y="3505200"/>
            <a:chExt cx="2286000" cy="1905000"/>
          </a:xfrm>
        </p:grpSpPr>
        <p:sp>
          <p:nvSpPr>
            <p:cNvPr id="7" name="Rectangle 6"/>
            <p:cNvSpPr/>
            <p:nvPr/>
          </p:nvSpPr>
          <p:spPr>
            <a:xfrm>
              <a:off x="5943600" y="3505200"/>
              <a:ext cx="2286000" cy="990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43600" y="4419600"/>
              <a:ext cx="2286000" cy="990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7086600" y="3901440"/>
              <a:ext cx="0" cy="4953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029684"/>
                </p:ext>
              </p:extLst>
            </p:nvPr>
          </p:nvGraphicFramePr>
          <p:xfrm>
            <a:off x="7239000" y="3837940"/>
            <a:ext cx="303212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6" imgW="126720" imgH="177480" progId="Equation.3">
                    <p:embed/>
                  </p:oleObj>
                </mc:Choice>
                <mc:Fallback>
                  <p:oleObj name="数式" r:id="rId6" imgW="126720" imgH="17748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3837940"/>
                          <a:ext cx="303212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6248400" y="37338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46863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2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5943600" y="4419600"/>
            <a:ext cx="228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137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004844"/>
              </p:ext>
            </p:extLst>
          </p:nvPr>
        </p:nvGraphicFramePr>
        <p:xfrm>
          <a:off x="762000" y="304800"/>
          <a:ext cx="5024002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43200" imgH="1104840" progId="Equation.DSMT4">
                  <p:embed/>
                </p:oleObj>
              </mc:Choice>
              <mc:Fallback>
                <p:oleObj name="Equation" r:id="rId2" imgW="2743200" imgH="1104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"/>
                        <a:ext cx="5024002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943600" y="3505200"/>
            <a:ext cx="2286000" cy="1905000"/>
            <a:chOff x="5943600" y="3505200"/>
            <a:chExt cx="2286000" cy="1905000"/>
          </a:xfrm>
        </p:grpSpPr>
        <p:sp>
          <p:nvSpPr>
            <p:cNvPr id="7" name="Rectangle 6"/>
            <p:cNvSpPr/>
            <p:nvPr/>
          </p:nvSpPr>
          <p:spPr>
            <a:xfrm>
              <a:off x="5943600" y="3505200"/>
              <a:ext cx="2286000" cy="990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43600" y="4419600"/>
              <a:ext cx="2286000" cy="990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7086600" y="3901440"/>
              <a:ext cx="0" cy="4953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1355283"/>
                </p:ext>
              </p:extLst>
            </p:nvPr>
          </p:nvGraphicFramePr>
          <p:xfrm>
            <a:off x="7239000" y="3837940"/>
            <a:ext cx="303212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4" imgW="126720" imgH="177480" progId="Equation.3">
                    <p:embed/>
                  </p:oleObj>
                </mc:Choice>
                <mc:Fallback>
                  <p:oleObj name="数式" r:id="rId4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3837940"/>
                          <a:ext cx="303212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6248400" y="37338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46863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2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5943600" y="4419600"/>
            <a:ext cx="228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273857"/>
              </p:ext>
            </p:extLst>
          </p:nvPr>
        </p:nvGraphicFramePr>
        <p:xfrm>
          <a:off x="2743200" y="3690144"/>
          <a:ext cx="2308225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965160" imgH="672840" progId="Equation.3">
                  <p:embed/>
                </p:oleObj>
              </mc:Choice>
              <mc:Fallback>
                <p:oleObj name="数式" r:id="rId6" imgW="965160" imgH="6728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690144"/>
                        <a:ext cx="2308225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7958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</a:t>
            </a:r>
            <a:r>
              <a:rPr lang="en-US" sz="2400" dirty="0" err="1">
                <a:latin typeface="+mj-lt"/>
              </a:rPr>
              <a:t>magnetostatic</a:t>
            </a:r>
            <a:r>
              <a:rPr lang="en-US" sz="2400" dirty="0">
                <a:latin typeface="+mj-lt"/>
              </a:rPr>
              <a:t> boundary value problem</a:t>
            </a:r>
          </a:p>
        </p:txBody>
      </p:sp>
      <p:sp>
        <p:nvSpPr>
          <p:cNvPr id="6" name="Oval 5"/>
          <p:cNvSpPr/>
          <p:nvPr/>
        </p:nvSpPr>
        <p:spPr>
          <a:xfrm>
            <a:off x="1447800" y="1447800"/>
            <a:ext cx="914400" cy="914400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23000">
                <a:srgbClr val="FF7A00"/>
              </a:gs>
              <a:gs pos="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970417"/>
              </p:ext>
            </p:extLst>
          </p:nvPr>
        </p:nvGraphicFramePr>
        <p:xfrm>
          <a:off x="3429000" y="1362570"/>
          <a:ext cx="3157537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320480" imgH="457200" progId="Equation.3">
                  <p:embed/>
                </p:oleObj>
              </mc:Choice>
              <mc:Fallback>
                <p:oleObj name="数式" r:id="rId2" imgW="132048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362570"/>
                        <a:ext cx="3157537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16786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M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694878"/>
              </p:ext>
            </p:extLst>
          </p:nvPr>
        </p:nvGraphicFramePr>
        <p:xfrm>
          <a:off x="935038" y="3222625"/>
          <a:ext cx="5527675" cy="224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311200" imgH="939600" progId="Equation.3">
                  <p:embed/>
                </p:oleObj>
              </mc:Choice>
              <mc:Fallback>
                <p:oleObj name="数式" r:id="rId4" imgW="2311200" imgH="93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3222625"/>
                        <a:ext cx="5527675" cy="224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1429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</a:t>
            </a:r>
            <a:r>
              <a:rPr lang="en-US" sz="2400" dirty="0" err="1">
                <a:latin typeface="+mj-lt"/>
              </a:rPr>
              <a:t>magnetostatic</a:t>
            </a:r>
            <a:r>
              <a:rPr lang="en-US" sz="2400" dirty="0">
                <a:latin typeface="+mj-lt"/>
              </a:rPr>
              <a:t> boundary value problem -- continued</a:t>
            </a:r>
          </a:p>
        </p:txBody>
      </p:sp>
      <p:sp>
        <p:nvSpPr>
          <p:cNvPr id="6" name="Oval 5"/>
          <p:cNvSpPr/>
          <p:nvPr/>
        </p:nvSpPr>
        <p:spPr>
          <a:xfrm>
            <a:off x="1447800" y="1447800"/>
            <a:ext cx="914400" cy="914400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23000">
                <a:srgbClr val="FF7A00"/>
              </a:gs>
              <a:gs pos="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972136"/>
              </p:ext>
            </p:extLst>
          </p:nvPr>
        </p:nvGraphicFramePr>
        <p:xfrm>
          <a:off x="3429000" y="1362570"/>
          <a:ext cx="3157537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320480" imgH="457200" progId="Equation.3">
                  <p:embed/>
                </p:oleObj>
              </mc:Choice>
              <mc:Fallback>
                <p:oleObj name="数式" r:id="rId2" imgW="1320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362570"/>
                        <a:ext cx="3157537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16786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M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399924"/>
              </p:ext>
            </p:extLst>
          </p:nvPr>
        </p:nvGraphicFramePr>
        <p:xfrm>
          <a:off x="987424" y="2481262"/>
          <a:ext cx="7775576" cy="407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3251160" imgH="1701720" progId="Equation.3">
                  <p:embed/>
                </p:oleObj>
              </mc:Choice>
              <mc:Fallback>
                <p:oleObj name="数式" r:id="rId4" imgW="3251160" imgH="1701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4" y="2481262"/>
                        <a:ext cx="7775576" cy="407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3718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1000" y="838200"/>
            <a:ext cx="914400" cy="914400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23000">
                <a:srgbClr val="FF7A00"/>
              </a:gs>
              <a:gs pos="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188802"/>
              </p:ext>
            </p:extLst>
          </p:nvPr>
        </p:nvGraphicFramePr>
        <p:xfrm>
          <a:off x="1330643" y="674053"/>
          <a:ext cx="3157537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320480" imgH="457200" progId="Equation.3">
                  <p:embed/>
                </p:oleObj>
              </mc:Choice>
              <mc:Fallback>
                <p:oleObj name="数式" r:id="rId2" imgW="1320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643" y="674053"/>
                        <a:ext cx="3157537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06456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M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</a:t>
            </a:r>
            <a:r>
              <a:rPr lang="en-US" sz="2400" dirty="0" err="1">
                <a:latin typeface="+mj-lt"/>
              </a:rPr>
              <a:t>magnetostatic</a:t>
            </a:r>
            <a:r>
              <a:rPr lang="en-US" sz="2400" dirty="0">
                <a:latin typeface="+mj-lt"/>
              </a:rPr>
              <a:t> boundary value problem -- continued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061302"/>
              </p:ext>
            </p:extLst>
          </p:nvPr>
        </p:nvGraphicFramePr>
        <p:xfrm>
          <a:off x="865188" y="2260600"/>
          <a:ext cx="7043737" cy="407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46240" imgH="1701720" progId="Equation.DSMT4">
                  <p:embed/>
                </p:oleObj>
              </mc:Choice>
              <mc:Fallback>
                <p:oleObj name="Equation" r:id="rId4" imgW="2946240" imgH="17017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2260600"/>
                        <a:ext cx="7043737" cy="407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135241"/>
              </p:ext>
            </p:extLst>
          </p:nvPr>
        </p:nvGraphicFramePr>
        <p:xfrm>
          <a:off x="4648200" y="775506"/>
          <a:ext cx="4281488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1790640" imgH="444240" progId="Equation.3">
                  <p:embed/>
                </p:oleObj>
              </mc:Choice>
              <mc:Fallback>
                <p:oleObj name="数式" r:id="rId6" imgW="1790640" imgH="4442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775506"/>
                        <a:ext cx="4281488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383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1000" y="838200"/>
            <a:ext cx="914400" cy="914400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23000">
                <a:srgbClr val="FF7A00"/>
              </a:gs>
              <a:gs pos="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605962"/>
              </p:ext>
            </p:extLst>
          </p:nvPr>
        </p:nvGraphicFramePr>
        <p:xfrm>
          <a:off x="1330643" y="674053"/>
          <a:ext cx="3157537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320480" imgH="457200" progId="Equation.3">
                  <p:embed/>
                </p:oleObj>
              </mc:Choice>
              <mc:Fallback>
                <p:oleObj name="数式" r:id="rId2" imgW="1320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643" y="674053"/>
                        <a:ext cx="3157537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06456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M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</a:t>
            </a:r>
            <a:r>
              <a:rPr lang="en-US" sz="2400" dirty="0" err="1">
                <a:latin typeface="+mj-lt"/>
              </a:rPr>
              <a:t>magnetostatic</a:t>
            </a:r>
            <a:r>
              <a:rPr lang="en-US" sz="2400" dirty="0">
                <a:latin typeface="+mj-lt"/>
              </a:rPr>
              <a:t> boundary value problem -- continued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233247"/>
              </p:ext>
            </p:extLst>
          </p:nvPr>
        </p:nvGraphicFramePr>
        <p:xfrm>
          <a:off x="141287" y="1600200"/>
          <a:ext cx="9002713" cy="2219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4381200" imgH="1079280" progId="Equation.3">
                  <p:embed/>
                </p:oleObj>
              </mc:Choice>
              <mc:Fallback>
                <p:oleObj name="数式" r:id="rId4" imgW="4381200" imgH="1079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" y="1600200"/>
                        <a:ext cx="9002713" cy="22199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326295"/>
              </p:ext>
            </p:extLst>
          </p:nvPr>
        </p:nvGraphicFramePr>
        <p:xfrm>
          <a:off x="533400" y="3352800"/>
          <a:ext cx="6262687" cy="318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3047760" imgH="1549080" progId="Equation.3">
                  <p:embed/>
                </p:oleObj>
              </mc:Choice>
              <mc:Fallback>
                <p:oleObj name="数式" r:id="rId6" imgW="3047760" imgH="15490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352800"/>
                        <a:ext cx="6262687" cy="318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521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E4607B-77BB-D71D-C47C-6801718A5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8" y="457200"/>
            <a:ext cx="9134839" cy="533729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945DFA-B016-406B-92B1-A83D4A11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F586C5-B84F-416C-A750-8593B1072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D9C5A-55EB-46ED-A33F-B4B14FA0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E7E205-A0E8-4CAA-93B9-F897E76D8DD0}"/>
              </a:ext>
            </a:extLst>
          </p:cNvPr>
          <p:cNvSpPr/>
          <p:nvPr/>
        </p:nvSpPr>
        <p:spPr>
          <a:xfrm>
            <a:off x="-25625" y="5257800"/>
            <a:ext cx="8991600" cy="304800"/>
          </a:xfrm>
          <a:prstGeom prst="rect">
            <a:avLst/>
          </a:prstGeom>
          <a:solidFill>
            <a:srgbClr val="DA32AA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23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928746"/>
              </p:ext>
            </p:extLst>
          </p:nvPr>
        </p:nvGraphicFramePr>
        <p:xfrm>
          <a:off x="914400" y="838200"/>
          <a:ext cx="6967538" cy="263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390840" imgH="1282680" progId="Equation.3">
                  <p:embed/>
                </p:oleObj>
              </mc:Choice>
              <mc:Fallback>
                <p:oleObj name="数式" r:id="rId2" imgW="3390840" imgH="12826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838200"/>
                        <a:ext cx="6967538" cy="263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228600"/>
            <a:ext cx="6553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Check boundary values: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792737"/>
              </p:ext>
            </p:extLst>
          </p:nvPr>
        </p:nvGraphicFramePr>
        <p:xfrm>
          <a:off x="533400" y="3048000"/>
          <a:ext cx="7985126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3886200" imgH="1574640" progId="Equation.3">
                  <p:embed/>
                </p:oleObj>
              </mc:Choice>
              <mc:Fallback>
                <p:oleObj name="数式" r:id="rId4" imgW="3886200" imgH="1574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48000"/>
                        <a:ext cx="7985126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0477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Variation; magnetic sphere plus external field </a:t>
            </a:r>
            <a:r>
              <a:rPr lang="en-US" sz="2400" b="1" dirty="0">
                <a:latin typeface="+mj-lt"/>
              </a:rPr>
              <a:t>B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3400" y="766465"/>
            <a:ext cx="914400" cy="914400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23000">
                <a:srgbClr val="FF7A00"/>
              </a:gs>
              <a:gs pos="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286521"/>
              </p:ext>
            </p:extLst>
          </p:nvPr>
        </p:nvGraphicFramePr>
        <p:xfrm>
          <a:off x="5181600" y="824706"/>
          <a:ext cx="3006725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257120" imgH="457200" progId="Equation.3">
                  <p:embed/>
                </p:oleObj>
              </mc:Choice>
              <mc:Fallback>
                <p:oleObj name="数式" r:id="rId2" imgW="1257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824706"/>
                        <a:ext cx="3006725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914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M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62200" y="9144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62200" y="10668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62200" y="12192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62200" y="13716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57600" y="914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B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289636"/>
              </p:ext>
            </p:extLst>
          </p:nvPr>
        </p:nvGraphicFramePr>
        <p:xfrm>
          <a:off x="73025" y="1700213"/>
          <a:ext cx="8123238" cy="513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32040" imgH="2298600" progId="Equation.DSMT4">
                  <p:embed/>
                </p:oleObj>
              </mc:Choice>
              <mc:Fallback>
                <p:oleObj name="Equation" r:id="rId4" imgW="3632040" imgH="229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1700213"/>
                        <a:ext cx="8123238" cy="513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4821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300785"/>
              </p:ext>
            </p:extLst>
          </p:nvPr>
        </p:nvGraphicFramePr>
        <p:xfrm>
          <a:off x="615950" y="457200"/>
          <a:ext cx="6165850" cy="273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577960" imgH="1143000" progId="Equation.3">
                  <p:embed/>
                </p:oleObj>
              </mc:Choice>
              <mc:Fallback>
                <p:oleObj name="数式" r:id="rId2" imgW="257796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457200"/>
                        <a:ext cx="6165850" cy="273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760629"/>
              </p:ext>
            </p:extLst>
          </p:nvPr>
        </p:nvGraphicFramePr>
        <p:xfrm>
          <a:off x="609600" y="3399155"/>
          <a:ext cx="370522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549080" imgH="685800" progId="Equation.3">
                  <p:embed/>
                </p:oleObj>
              </mc:Choice>
              <mc:Fallback>
                <p:oleObj name="数式" r:id="rId4" imgW="15490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399155"/>
                        <a:ext cx="3705225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248400" y="4396740"/>
            <a:ext cx="2286000" cy="1905000"/>
            <a:chOff x="5943600" y="3505200"/>
            <a:chExt cx="2286000" cy="1905000"/>
          </a:xfrm>
        </p:grpSpPr>
        <p:sp>
          <p:nvSpPr>
            <p:cNvPr id="7" name="Rectangle 6"/>
            <p:cNvSpPr/>
            <p:nvPr/>
          </p:nvSpPr>
          <p:spPr>
            <a:xfrm>
              <a:off x="5943600" y="3505200"/>
              <a:ext cx="2286000" cy="990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43600" y="4419600"/>
              <a:ext cx="2286000" cy="990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7086600" y="3901440"/>
              <a:ext cx="0" cy="4953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029684"/>
                </p:ext>
              </p:extLst>
            </p:nvPr>
          </p:nvGraphicFramePr>
          <p:xfrm>
            <a:off x="7239000" y="3837940"/>
            <a:ext cx="303212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6" imgW="126720" imgH="177480" progId="Equation.3">
                    <p:embed/>
                  </p:oleObj>
                </mc:Choice>
                <mc:Fallback>
                  <p:oleObj name="数式" r:id="rId6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3837940"/>
                          <a:ext cx="303212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6248400" y="37338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46863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2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6248400" y="5318760"/>
            <a:ext cx="228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049128"/>
              </p:ext>
            </p:extLst>
          </p:nvPr>
        </p:nvGraphicFramePr>
        <p:xfrm>
          <a:off x="3733800" y="4648200"/>
          <a:ext cx="2308225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965160" imgH="672840" progId="Equation.3">
                  <p:embed/>
                </p:oleObj>
              </mc:Choice>
              <mc:Fallback>
                <p:oleObj name="数式" r:id="rId8" imgW="96516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648200"/>
                        <a:ext cx="2308225" cy="160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0137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Magnetism in materials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672175"/>
              </p:ext>
            </p:extLst>
          </p:nvPr>
        </p:nvGraphicFramePr>
        <p:xfrm>
          <a:off x="883920" y="1600200"/>
          <a:ext cx="6864350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869920" imgH="1600200" progId="Equation.3">
                  <p:embed/>
                </p:oleObj>
              </mc:Choice>
              <mc:Fallback>
                <p:oleObj name="数式" r:id="rId2" imgW="286992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" y="1600200"/>
                        <a:ext cx="6864350" cy="382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1659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6294BA-C9DD-5E26-7523-30A9099DA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04CF60-D7CD-A015-8850-2EDD9536E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E1938-659E-A2BF-A3C4-511382BB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33CC9D-00B8-4EDC-11A8-81AA191DE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633" y="549127"/>
            <a:ext cx="6502734" cy="5759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8EC965-6306-E5BE-630F-F28739A4C49F}"/>
              </a:ext>
            </a:extLst>
          </p:cNvPr>
          <p:cNvSpPr txBox="1"/>
          <p:nvPr/>
        </p:nvSpPr>
        <p:spPr>
          <a:xfrm>
            <a:off x="228600" y="136525"/>
            <a:ext cx="845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j-lt"/>
                <a:hlinkClick r:id="rId3"/>
              </a:rPr>
              <a:t>https://www.birmingham.ac.uk/Documents/college-eps/metallurgy/research/Magnetic-Materials-Background/Magnetic-Materials-Background-4-Classification-of-Magnetic-Materials.pdf</a:t>
            </a:r>
            <a:endParaRPr lang="en-US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2682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DA737B-6240-62A7-E5E1-835C1D87A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B03D77-AF0C-88A4-79EC-09ADAD1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0D1FF-458E-3510-B27C-3C3306F27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D3DA62-A339-5B02-4D16-8A11BB367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0"/>
            <a:ext cx="5918305" cy="611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0B7383-31B7-B386-1885-580395600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4277256"/>
            <a:ext cx="7455283" cy="183524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EA15D7-A628-3542-AD08-A4013BE95605}"/>
              </a:ext>
            </a:extLst>
          </p:cNvPr>
          <p:cNvCxnSpPr>
            <a:cxnSpLocks/>
          </p:cNvCxnSpPr>
          <p:nvPr/>
        </p:nvCxnSpPr>
        <p:spPr>
          <a:xfrm>
            <a:off x="2624087" y="533400"/>
            <a:ext cx="0" cy="16764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5C6200D-0C87-B533-8419-C21A0FC1D8F8}"/>
              </a:ext>
            </a:extLst>
          </p:cNvPr>
          <p:cNvSpPr txBox="1"/>
          <p:nvPr/>
        </p:nvSpPr>
        <p:spPr>
          <a:xfrm>
            <a:off x="1436169" y="1219200"/>
            <a:ext cx="1219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~70</a:t>
            </a:r>
            <a:r>
              <a:rPr lang="en-US" sz="2400" dirty="0">
                <a:latin typeface="Symbol" panose="05050102010706020507" pitchFamily="18" charset="2"/>
              </a:rPr>
              <a:t>m</a:t>
            </a:r>
            <a:r>
              <a:rPr lang="en-US" sz="2400" dirty="0">
                <a:latin typeface="+mj-lt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234758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9" y="857417"/>
            <a:ext cx="7937185" cy="5514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" y="395752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https://en.wikipedia.org/wiki/Permeability_(electromagnetism)</a:t>
            </a:r>
          </a:p>
        </p:txBody>
      </p:sp>
    </p:spTree>
    <p:extLst>
      <p:ext uri="{BB962C8B-B14F-4D97-AF65-F5344CB8AC3E}">
        <p14:creationId xmlns:p14="http://schemas.microsoft.com/office/powerpoint/2010/main" val="987356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8153400" cy="5378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827184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Composed of 80% Ni, 15% Fe, 5% </a:t>
            </a:r>
            <a:r>
              <a:rPr lang="en-US" sz="2400" dirty="0" err="1">
                <a:latin typeface="+mj-lt"/>
              </a:rPr>
              <a:t>Mo+other</a:t>
            </a:r>
            <a:r>
              <a:rPr lang="en-US" sz="2400" dirty="0">
                <a:latin typeface="+mj-lt"/>
              </a:rPr>
              <a:t> materials</a:t>
            </a:r>
          </a:p>
        </p:txBody>
      </p:sp>
    </p:spTree>
    <p:extLst>
      <p:ext uri="{BB962C8B-B14F-4D97-AF65-F5344CB8AC3E}">
        <p14:creationId xmlns:p14="http://schemas.microsoft.com/office/powerpoint/2010/main" val="1596178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44D68-A40B-D942-F47B-0011AEACB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C1373-1841-987A-C892-0C8BFEE7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34277-AA24-3F1E-CED3-6CAF07E06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621E97-240C-6263-1E09-D2B48DA30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31" y="21657"/>
            <a:ext cx="8369730" cy="57025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783495-4644-5583-5A9B-8C29E1F9FEBF}"/>
              </a:ext>
            </a:extLst>
          </p:cNvPr>
          <p:cNvSpPr txBox="1"/>
          <p:nvPr/>
        </p:nvSpPr>
        <p:spPr>
          <a:xfrm>
            <a:off x="228600" y="5943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From: </a:t>
            </a:r>
            <a:r>
              <a:rPr lang="en-US" sz="2400" dirty="0">
                <a:latin typeface="+mj-lt"/>
                <a:hlinkClick r:id="rId3"/>
              </a:rPr>
              <a:t>http://www.mu-metal.com/shielding-fundamentals.html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3896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302567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 </a:t>
            </a:r>
            <a:r>
              <a:rPr lang="en-US" sz="2400" dirty="0" err="1">
                <a:latin typeface="+mj-lt"/>
              </a:rPr>
              <a:t>permalloy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mumetal</a:t>
            </a:r>
            <a:r>
              <a:rPr lang="en-US" sz="2400" dirty="0">
                <a:latin typeface="+mj-lt"/>
              </a:rPr>
              <a:t>   </a:t>
            </a:r>
            <a:r>
              <a:rPr lang="en-US" sz="2400" dirty="0">
                <a:latin typeface="Symbol" pitchFamily="18" charset="2"/>
              </a:rPr>
              <a:t>m/m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~ 10</a:t>
            </a:r>
            <a:r>
              <a:rPr lang="en-US" sz="2400" baseline="30000" dirty="0">
                <a:latin typeface="+mj-lt"/>
              </a:rPr>
              <a:t>4</a:t>
            </a:r>
            <a:endParaRPr lang="en-US" sz="2400" dirty="0">
              <a:latin typeface="+mj-lt"/>
            </a:endParaRPr>
          </a:p>
        </p:txBody>
      </p:sp>
      <p:sp>
        <p:nvSpPr>
          <p:cNvPr id="6" name="Donut 5"/>
          <p:cNvSpPr>
            <a:spLocks noChangeAspect="1"/>
          </p:cNvSpPr>
          <p:nvPr/>
        </p:nvSpPr>
        <p:spPr>
          <a:xfrm>
            <a:off x="2781300" y="1905000"/>
            <a:ext cx="2743200" cy="2743200"/>
          </a:xfrm>
          <a:prstGeom prst="donut">
            <a:avLst>
              <a:gd name="adj" fmla="val 1886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m</a:t>
            </a:r>
            <a:endParaRPr lang="en-US" sz="24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29673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m</a:t>
            </a:r>
            <a:r>
              <a:rPr lang="en-US" sz="2400" b="1" baseline="-25000" dirty="0">
                <a:latin typeface="Symbol" pitchFamily="18" charset="2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3119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m</a:t>
            </a:r>
            <a:r>
              <a:rPr lang="en-US" sz="2400" b="1" baseline="-25000" dirty="0">
                <a:latin typeface="Symbol" pitchFamily="18" charset="2"/>
              </a:rPr>
              <a:t>0</a:t>
            </a:r>
            <a:endParaRPr lang="en-US" sz="2400" b="1" dirty="0"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152900" y="2442865"/>
            <a:ext cx="266700" cy="6768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152900" y="2590800"/>
            <a:ext cx="1257300" cy="5289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43350" y="2624434"/>
            <a:ext cx="47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2950" y="2776834"/>
            <a:ext cx="47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b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248400" y="17526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248400" y="19050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248400" y="20574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248400" y="22098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05600" y="99506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B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3000" y="1225897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Spherical shell   a &lt; r &lt; b :</a:t>
            </a:r>
          </a:p>
        </p:txBody>
      </p:sp>
    </p:spTree>
    <p:extLst>
      <p:ext uri="{BB962C8B-B14F-4D97-AF65-F5344CB8AC3E}">
        <p14:creationId xmlns:p14="http://schemas.microsoft.com/office/powerpoint/2010/main" val="703419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79507D-10F4-14C2-6E11-AFDA45CE7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F4671E-937A-D59D-ABF2-701000CC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3BE5E-189C-A478-A45E-C7DDE468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5F6C93-9220-0529-BE78-497C17E13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09" y="533400"/>
            <a:ext cx="8909982" cy="35258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65CB2E-B3C3-C384-D455-BF2EFBDC3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301650"/>
            <a:ext cx="5340624" cy="183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284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302567"/>
            <a:ext cx="810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 </a:t>
            </a:r>
            <a:r>
              <a:rPr lang="en-US" sz="2400" dirty="0" err="1">
                <a:latin typeface="+mj-lt"/>
              </a:rPr>
              <a:t>permalloy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mumetal</a:t>
            </a:r>
            <a:r>
              <a:rPr lang="en-US" sz="2400" dirty="0">
                <a:latin typeface="+mj-lt"/>
              </a:rPr>
              <a:t>   </a:t>
            </a:r>
            <a:r>
              <a:rPr lang="en-US" sz="2400" dirty="0">
                <a:latin typeface="Symbol" pitchFamily="18" charset="2"/>
              </a:rPr>
              <a:t>m/m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~ 10</a:t>
            </a:r>
            <a:r>
              <a:rPr lang="en-US" sz="2400" baseline="30000" dirty="0">
                <a:latin typeface="+mj-lt"/>
              </a:rPr>
              <a:t>4 </a:t>
            </a:r>
            <a:r>
              <a:rPr lang="en-US" sz="2400" dirty="0">
                <a:latin typeface="+mj-lt"/>
              </a:rPr>
              <a:t> -- continued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381000" y="995065"/>
            <a:ext cx="2994660" cy="2191881"/>
            <a:chOff x="2781300" y="995065"/>
            <a:chExt cx="4991100" cy="3653135"/>
          </a:xfrm>
        </p:grpSpPr>
        <p:sp>
          <p:nvSpPr>
            <p:cNvPr id="6" name="Donut 5"/>
            <p:cNvSpPr>
              <a:spLocks noChangeAspect="1"/>
            </p:cNvSpPr>
            <p:nvPr/>
          </p:nvSpPr>
          <p:spPr>
            <a:xfrm>
              <a:off x="2781300" y="1905000"/>
              <a:ext cx="2743200" cy="2743200"/>
            </a:xfrm>
            <a:prstGeom prst="donut">
              <a:avLst>
                <a:gd name="adj" fmla="val 1886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1749623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0" y="29673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31197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152900" y="2442865"/>
              <a:ext cx="266700" cy="676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52900" y="2590800"/>
              <a:ext cx="1257300" cy="5289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02050" y="2384623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52950" y="2776834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248400" y="17526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248400" y="19050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248400" y="20574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248400" y="22098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77000" y="995065"/>
              <a:ext cx="12954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B</a:t>
              </a:r>
              <a:r>
                <a:rPr lang="en-US" sz="2400" b="1" baseline="-25000" dirty="0">
                  <a:latin typeface="+mj-lt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927020"/>
              </p:ext>
            </p:extLst>
          </p:nvPr>
        </p:nvGraphicFramePr>
        <p:xfrm>
          <a:off x="5029200" y="1206242"/>
          <a:ext cx="2065338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863280" imgH="888840" progId="Equation.3">
                  <p:embed/>
                </p:oleObj>
              </mc:Choice>
              <mc:Fallback>
                <p:oleObj name="数式" r:id="rId2" imgW="8632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206242"/>
                        <a:ext cx="2065338" cy="212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054654"/>
              </p:ext>
            </p:extLst>
          </p:nvPr>
        </p:nvGraphicFramePr>
        <p:xfrm>
          <a:off x="579120" y="3657600"/>
          <a:ext cx="3827463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600200" imgH="634680" progId="Equation.3">
                  <p:embed/>
                </p:oleObj>
              </mc:Choice>
              <mc:Fallback>
                <p:oleObj name="数式" r:id="rId4" imgW="16002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" y="3657600"/>
                        <a:ext cx="3827463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602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302567"/>
            <a:ext cx="810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 </a:t>
            </a:r>
            <a:r>
              <a:rPr lang="en-US" sz="2400" dirty="0" err="1">
                <a:latin typeface="+mj-lt"/>
              </a:rPr>
              <a:t>permalloy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mumetal</a:t>
            </a:r>
            <a:r>
              <a:rPr lang="en-US" sz="2400" dirty="0">
                <a:latin typeface="+mj-lt"/>
              </a:rPr>
              <a:t>   </a:t>
            </a:r>
            <a:r>
              <a:rPr lang="en-US" sz="2400" dirty="0">
                <a:latin typeface="Symbol" pitchFamily="18" charset="2"/>
              </a:rPr>
              <a:t>m/m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~ 10</a:t>
            </a:r>
            <a:r>
              <a:rPr lang="en-US" sz="2400" baseline="30000" dirty="0">
                <a:latin typeface="+mj-lt"/>
              </a:rPr>
              <a:t>4 </a:t>
            </a:r>
            <a:r>
              <a:rPr lang="en-US" sz="2400" dirty="0">
                <a:latin typeface="+mj-lt"/>
              </a:rPr>
              <a:t> -- continued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615940" y="995065"/>
            <a:ext cx="2994660" cy="2191881"/>
            <a:chOff x="2781300" y="995065"/>
            <a:chExt cx="4991100" cy="3653135"/>
          </a:xfrm>
        </p:grpSpPr>
        <p:sp>
          <p:nvSpPr>
            <p:cNvPr id="6" name="Donut 5"/>
            <p:cNvSpPr>
              <a:spLocks noChangeAspect="1"/>
            </p:cNvSpPr>
            <p:nvPr/>
          </p:nvSpPr>
          <p:spPr>
            <a:xfrm>
              <a:off x="2781300" y="1905000"/>
              <a:ext cx="2743200" cy="2743200"/>
            </a:xfrm>
            <a:prstGeom prst="donut">
              <a:avLst>
                <a:gd name="adj" fmla="val 1886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1749623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0" y="29673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31197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152900" y="2442865"/>
              <a:ext cx="266700" cy="676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52900" y="2590800"/>
              <a:ext cx="1257300" cy="5289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02050" y="2384623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52950" y="2776834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248400" y="17526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248400" y="19050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248400" y="20574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248400" y="22098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77000" y="995065"/>
              <a:ext cx="12954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B</a:t>
              </a:r>
              <a:r>
                <a:rPr lang="en-US" sz="2400" b="1" baseline="-25000" dirty="0">
                  <a:latin typeface="+mj-lt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543039"/>
              </p:ext>
            </p:extLst>
          </p:nvPr>
        </p:nvGraphicFramePr>
        <p:xfrm>
          <a:off x="381000" y="2192338"/>
          <a:ext cx="8534400" cy="413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568680" imgH="1726920" progId="Equation.3">
                  <p:embed/>
                </p:oleObj>
              </mc:Choice>
              <mc:Fallback>
                <p:oleObj name="数式" r:id="rId2" imgW="3568680" imgH="172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192338"/>
                        <a:ext cx="8534400" cy="413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0467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302567"/>
            <a:ext cx="810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 </a:t>
            </a:r>
            <a:r>
              <a:rPr lang="en-US" sz="2400" dirty="0" err="1">
                <a:latin typeface="+mj-lt"/>
              </a:rPr>
              <a:t>permalloy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mumetal</a:t>
            </a:r>
            <a:r>
              <a:rPr lang="en-US" sz="2400" dirty="0">
                <a:latin typeface="+mj-lt"/>
              </a:rPr>
              <a:t>   </a:t>
            </a:r>
            <a:r>
              <a:rPr lang="en-US" sz="2400" dirty="0">
                <a:latin typeface="Symbol" pitchFamily="18" charset="2"/>
              </a:rPr>
              <a:t>m/m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~ 10</a:t>
            </a:r>
            <a:r>
              <a:rPr lang="en-US" sz="2400" baseline="30000" dirty="0">
                <a:latin typeface="+mj-lt"/>
              </a:rPr>
              <a:t>4 </a:t>
            </a:r>
            <a:r>
              <a:rPr lang="en-US" sz="2400" dirty="0">
                <a:latin typeface="+mj-lt"/>
              </a:rPr>
              <a:t> -- continued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615940" y="995065"/>
            <a:ext cx="2994660" cy="2191881"/>
            <a:chOff x="2781300" y="995065"/>
            <a:chExt cx="4991100" cy="3653135"/>
          </a:xfrm>
        </p:grpSpPr>
        <p:sp>
          <p:nvSpPr>
            <p:cNvPr id="6" name="Donut 5"/>
            <p:cNvSpPr>
              <a:spLocks noChangeAspect="1"/>
            </p:cNvSpPr>
            <p:nvPr/>
          </p:nvSpPr>
          <p:spPr>
            <a:xfrm>
              <a:off x="2781300" y="1905000"/>
              <a:ext cx="2743200" cy="2743200"/>
            </a:xfrm>
            <a:prstGeom prst="donut">
              <a:avLst>
                <a:gd name="adj" fmla="val 1886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1749623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0" y="29673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31197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152900" y="2442865"/>
              <a:ext cx="266700" cy="676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52900" y="2590800"/>
              <a:ext cx="1257300" cy="5289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02050" y="2384623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52950" y="2776834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248400" y="17526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248400" y="19050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248400" y="20574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248400" y="22098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77000" y="995065"/>
              <a:ext cx="12954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B</a:t>
              </a:r>
              <a:r>
                <a:rPr lang="en-US" sz="2400" b="1" baseline="-25000" dirty="0">
                  <a:latin typeface="+mj-lt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277028"/>
              </p:ext>
            </p:extLst>
          </p:nvPr>
        </p:nvGraphicFramePr>
        <p:xfrm>
          <a:off x="320040" y="995065"/>
          <a:ext cx="6134100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565360" imgH="2209680" progId="Equation.3">
                  <p:embed/>
                </p:oleObj>
              </mc:Choice>
              <mc:Fallback>
                <p:oleObj name="数式" r:id="rId2" imgW="2565360" imgH="220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" y="995065"/>
                        <a:ext cx="6134100" cy="528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9309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302567"/>
            <a:ext cx="810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 </a:t>
            </a:r>
            <a:r>
              <a:rPr lang="en-US" sz="2400" dirty="0" err="1">
                <a:latin typeface="+mj-lt"/>
              </a:rPr>
              <a:t>permalloy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mumetal</a:t>
            </a:r>
            <a:r>
              <a:rPr lang="en-US" sz="2400" dirty="0">
                <a:latin typeface="+mj-lt"/>
              </a:rPr>
              <a:t>   </a:t>
            </a:r>
            <a:r>
              <a:rPr lang="en-US" sz="2400" dirty="0">
                <a:latin typeface="Symbol" pitchFamily="18" charset="2"/>
              </a:rPr>
              <a:t>m/m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~ 10</a:t>
            </a:r>
            <a:r>
              <a:rPr lang="en-US" sz="2400" baseline="30000" dirty="0">
                <a:latin typeface="+mj-lt"/>
              </a:rPr>
              <a:t>4 </a:t>
            </a:r>
            <a:r>
              <a:rPr lang="en-US" sz="2400" dirty="0">
                <a:latin typeface="+mj-lt"/>
              </a:rPr>
              <a:t> -- continued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615940" y="995065"/>
            <a:ext cx="2994660" cy="2191881"/>
            <a:chOff x="2781300" y="995065"/>
            <a:chExt cx="4991100" cy="3653135"/>
          </a:xfrm>
        </p:grpSpPr>
        <p:sp>
          <p:nvSpPr>
            <p:cNvPr id="6" name="Donut 5"/>
            <p:cNvSpPr>
              <a:spLocks noChangeAspect="1"/>
            </p:cNvSpPr>
            <p:nvPr/>
          </p:nvSpPr>
          <p:spPr>
            <a:xfrm>
              <a:off x="2781300" y="1905000"/>
              <a:ext cx="2743200" cy="2743200"/>
            </a:xfrm>
            <a:prstGeom prst="donut">
              <a:avLst>
                <a:gd name="adj" fmla="val 1886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1749623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0" y="29673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31197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152900" y="2442865"/>
              <a:ext cx="266700" cy="676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52900" y="2590800"/>
              <a:ext cx="1257300" cy="5289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02050" y="2384623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52950" y="2776834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248400" y="17526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248400" y="19050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248400" y="20574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248400" y="22098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77000" y="995065"/>
              <a:ext cx="12954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B</a:t>
              </a:r>
              <a:r>
                <a:rPr lang="en-US" sz="2400" b="1" baseline="-25000" dirty="0">
                  <a:latin typeface="+mj-lt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307897"/>
              </p:ext>
            </p:extLst>
          </p:nvPr>
        </p:nvGraphicFramePr>
        <p:xfrm>
          <a:off x="547687" y="2492375"/>
          <a:ext cx="7986713" cy="291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340080" imgH="1218960" progId="Equation.3">
                  <p:embed/>
                </p:oleObj>
              </mc:Choice>
              <mc:Fallback>
                <p:oleObj name="数式" r:id="rId2" imgW="334008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" y="2492375"/>
                        <a:ext cx="7986713" cy="291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9198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7640" y="6096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Interactions between magnetic dipoles</a:t>
            </a:r>
          </a:p>
          <a:p>
            <a:pPr lvl="1"/>
            <a:r>
              <a:rPr lang="en-US" sz="2400" dirty="0">
                <a:latin typeface="+mj-lt"/>
              </a:rPr>
              <a:t>Sources of magnetic dipoles and other sources of magnetism in an atom: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Intrinsic magnetic moment of a nucleus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Intrinsic magnetic moment of an electron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Magnetic field due to electron orbital current           </a:t>
            </a:r>
          </a:p>
          <a:p>
            <a:pPr lvl="1"/>
            <a:r>
              <a:rPr lang="en-US" sz="2400" dirty="0">
                <a:latin typeface="+mj-lt"/>
              </a:rPr>
              <a:t>Interaction energy between a magnetic dipole </a:t>
            </a:r>
            <a:r>
              <a:rPr lang="en-US" sz="2400" b="1" i="1" dirty="0">
                <a:latin typeface="+mj-lt"/>
              </a:rPr>
              <a:t>m</a:t>
            </a:r>
            <a:r>
              <a:rPr lang="en-US" sz="2400" dirty="0">
                <a:latin typeface="+mj-lt"/>
              </a:rPr>
              <a:t> and a magnetic field </a:t>
            </a:r>
            <a:r>
              <a:rPr lang="en-US" sz="2400" b="1" dirty="0">
                <a:latin typeface="+mj-lt"/>
              </a:rPr>
              <a:t>B:</a:t>
            </a:r>
          </a:p>
          <a:p>
            <a:pPr lvl="1"/>
            <a:r>
              <a:rPr lang="en-US" sz="2400" b="1" dirty="0">
                <a:latin typeface="+mj-lt"/>
              </a:rPr>
              <a:t>                        </a:t>
            </a:r>
            <a:r>
              <a:rPr lang="en-US" sz="2400" dirty="0">
                <a:latin typeface="+mj-lt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359200"/>
              </p:ext>
            </p:extLst>
          </p:nvPr>
        </p:nvGraphicFramePr>
        <p:xfrm>
          <a:off x="6781800" y="1636713"/>
          <a:ext cx="541338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640" imgH="228600" progId="Equation.DSMT4">
                  <p:embed/>
                </p:oleObj>
              </mc:Choice>
              <mc:Fallback>
                <p:oleObj name="Equation" r:id="rId2" imgW="215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81800" y="1636713"/>
                        <a:ext cx="541338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469114"/>
              </p:ext>
            </p:extLst>
          </p:nvPr>
        </p:nvGraphicFramePr>
        <p:xfrm>
          <a:off x="7097713" y="2017713"/>
          <a:ext cx="446087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480" imgH="228600" progId="Equation.DSMT4">
                  <p:embed/>
                </p:oleObj>
              </mc:Choice>
              <mc:Fallback>
                <p:oleObj name="Equation" r:id="rId4" imgW="1774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7713" y="2017713"/>
                        <a:ext cx="446087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608708"/>
              </p:ext>
            </p:extLst>
          </p:nvPr>
        </p:nvGraphicFramePr>
        <p:xfrm>
          <a:off x="3429000" y="3171606"/>
          <a:ext cx="2352168" cy="67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99920" imgH="228600" progId="Equation.DSMT4">
                  <p:embed/>
                </p:oleObj>
              </mc:Choice>
              <mc:Fallback>
                <p:oleObj name="Equation" r:id="rId6" imgW="799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29000" y="3171606"/>
                        <a:ext cx="2352168" cy="67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073814"/>
              </p:ext>
            </p:extLst>
          </p:nvPr>
        </p:nvGraphicFramePr>
        <p:xfrm>
          <a:off x="598488" y="4343400"/>
          <a:ext cx="6896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30240" imgH="241200" progId="Equation.DSMT4">
                  <p:embed/>
                </p:oleObj>
              </mc:Choice>
              <mc:Fallback>
                <p:oleObj name="Equation" r:id="rId8" imgW="2730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8488" y="4343400"/>
                        <a:ext cx="68961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724120"/>
              </p:ext>
            </p:extLst>
          </p:nvPr>
        </p:nvGraphicFramePr>
        <p:xfrm>
          <a:off x="7701179" y="2438400"/>
          <a:ext cx="609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8280" imgH="228600" progId="Equation.DSMT4">
                  <p:embed/>
                </p:oleObj>
              </mc:Choice>
              <mc:Fallback>
                <p:oleObj name="Equation" r:id="rId10" imgW="368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701179" y="2438400"/>
                        <a:ext cx="6096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7162800" y="3048000"/>
            <a:ext cx="1447800" cy="1258887"/>
            <a:chOff x="6705600" y="3617913"/>
            <a:chExt cx="1447800" cy="1258887"/>
          </a:xfrm>
        </p:grpSpPr>
        <p:sp>
          <p:nvSpPr>
            <p:cNvPr id="14" name="Oval 13"/>
            <p:cNvSpPr/>
            <p:nvPr/>
          </p:nvSpPr>
          <p:spPr>
            <a:xfrm>
              <a:off x="6934200" y="4267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7025640" y="3947160"/>
              <a:ext cx="68580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7224971"/>
                </p:ext>
              </p:extLst>
            </p:nvPr>
          </p:nvGraphicFramePr>
          <p:xfrm>
            <a:off x="6705600" y="4303713"/>
            <a:ext cx="541338" cy="573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15640" imgH="228600" progId="Equation.DSMT4">
                    <p:embed/>
                  </p:oleObj>
                </mc:Choice>
                <mc:Fallback>
                  <p:oleObj name="Equation" r:id="rId2" imgW="215640" imgH="2286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5600" y="4303713"/>
                          <a:ext cx="541338" cy="573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7109460" y="3733800"/>
              <a:ext cx="281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r</a:t>
              </a: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0884839"/>
                </p:ext>
              </p:extLst>
            </p:nvPr>
          </p:nvGraphicFramePr>
          <p:xfrm>
            <a:off x="7707313" y="3617913"/>
            <a:ext cx="446087" cy="573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77480" imgH="228600" progId="Equation.DSMT4">
                    <p:embed/>
                  </p:oleObj>
                </mc:Choice>
                <mc:Fallback>
                  <p:oleObj name="Equation" r:id="rId4" imgW="177480" imgH="2286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7313" y="3617913"/>
                          <a:ext cx="446087" cy="573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999427"/>
              </p:ext>
            </p:extLst>
          </p:nvPr>
        </p:nvGraphicFramePr>
        <p:xfrm>
          <a:off x="733425" y="4876800"/>
          <a:ext cx="67691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679480" imgH="482400" progId="Equation.DSMT4">
                  <p:embed/>
                </p:oleObj>
              </mc:Choice>
              <mc:Fallback>
                <p:oleObj name="Equation" r:id="rId14" imgW="26794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33425" y="4876800"/>
                        <a:ext cx="67691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82880" y="147935"/>
            <a:ext cx="722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Summary of hyperfine interaction form:</a:t>
            </a:r>
          </a:p>
        </p:txBody>
      </p:sp>
    </p:spTree>
    <p:extLst>
      <p:ext uri="{BB962C8B-B14F-4D97-AF65-F5344CB8AC3E}">
        <p14:creationId xmlns:p14="http://schemas.microsoft.com/office/powerpoint/2010/main" val="352230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147935"/>
            <a:ext cx="722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Hyperfine interaction energy: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751565"/>
              </p:ext>
            </p:extLst>
          </p:nvPr>
        </p:nvGraphicFramePr>
        <p:xfrm>
          <a:off x="866775" y="762000"/>
          <a:ext cx="46212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8800" imgH="241200" progId="Equation.DSMT4">
                  <p:embed/>
                </p:oleObj>
              </mc:Choice>
              <mc:Fallback>
                <p:oleObj name="Equation" r:id="rId2" imgW="1828800" imgH="241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762000"/>
                        <a:ext cx="46212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1676400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Evaluation of the magnetic field at the nucleus due to the electron current density:</a:t>
            </a:r>
          </a:p>
          <a:p>
            <a:r>
              <a:rPr lang="en-US" sz="2400" dirty="0"/>
              <a:t>The vector potential associated with an electron in a bound state of an atom as described by a quantum mechanical </a:t>
            </a:r>
            <a:r>
              <a:rPr lang="en-US" sz="2400" dirty="0" err="1"/>
              <a:t>wavefunction</a:t>
            </a:r>
            <a:r>
              <a:rPr lang="en-US" sz="2400" dirty="0"/>
              <a:t>               can be written: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223539"/>
              </p:ext>
            </p:extLst>
          </p:nvPr>
        </p:nvGraphicFramePr>
        <p:xfrm>
          <a:off x="4373480" y="3128963"/>
          <a:ext cx="111292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960" imgH="241200" progId="Equation.DSMT4">
                  <p:embed/>
                </p:oleObj>
              </mc:Choice>
              <mc:Fallback>
                <p:oleObj name="Equation" r:id="rId4" imgW="507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73480" y="3128963"/>
                        <a:ext cx="1112920" cy="52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865608"/>
              </p:ext>
            </p:extLst>
          </p:nvPr>
        </p:nvGraphicFramePr>
        <p:xfrm>
          <a:off x="1066800" y="3896022"/>
          <a:ext cx="6618287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55800" imgH="533160" progId="Equation.DSMT4">
                  <p:embed/>
                </p:oleObj>
              </mc:Choice>
              <mc:Fallback>
                <p:oleObj name="Equation" r:id="rId6" imgW="27558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6800" y="3896022"/>
                        <a:ext cx="6618287" cy="1281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53440" y="5177135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want to evaluate the magnetic field</a:t>
            </a:r>
          </a:p>
          <a:p>
            <a:r>
              <a:rPr lang="en-US" sz="2400" dirty="0"/>
              <a:t>in the vicinity of the nucleus   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478396"/>
              </p:ext>
            </p:extLst>
          </p:nvPr>
        </p:nvGraphicFramePr>
        <p:xfrm>
          <a:off x="6438900" y="5181600"/>
          <a:ext cx="166551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47640" imgH="177480" progId="Equation.DSMT4">
                  <p:embed/>
                </p:oleObj>
              </mc:Choice>
              <mc:Fallback>
                <p:oleObj name="Equation" r:id="rId8" imgW="647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38900" y="5181600"/>
                        <a:ext cx="1665514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610378"/>
              </p:ext>
            </p:extLst>
          </p:nvPr>
        </p:nvGraphicFramePr>
        <p:xfrm>
          <a:off x="4724400" y="5599668"/>
          <a:ext cx="902822" cy="343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3160" imgH="203040" progId="Equation.DSMT4">
                  <p:embed/>
                </p:oleObj>
              </mc:Choice>
              <mc:Fallback>
                <p:oleObj name="Equation" r:id="rId10" imgW="533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24400" y="5599668"/>
                        <a:ext cx="902822" cy="343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DD45EC5-AB46-44D4-9C1D-EC513B70B3C1}"/>
              </a:ext>
            </a:extLst>
          </p:cNvPr>
          <p:cNvSpPr txBox="1"/>
          <p:nvPr/>
        </p:nvSpPr>
        <p:spPr>
          <a:xfrm>
            <a:off x="5627222" y="609600"/>
            <a:ext cx="3333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Here we assume that nuclear position is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r</a:t>
            </a:r>
            <a:r>
              <a:rPr lang="en-US" sz="2400" i="1" dirty="0">
                <a:solidFill>
                  <a:srgbClr val="FF0000"/>
                </a:solidFill>
                <a:latin typeface="+mj-lt"/>
              </a:rPr>
              <a:t>=0.</a:t>
            </a:r>
          </a:p>
        </p:txBody>
      </p:sp>
    </p:spTree>
    <p:extLst>
      <p:ext uri="{BB962C8B-B14F-4D97-AF65-F5344CB8AC3E}">
        <p14:creationId xmlns:p14="http://schemas.microsoft.com/office/powerpoint/2010/main" val="3108660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147935"/>
            <a:ext cx="722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Hyperfine interaction energy: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41851"/>
              </p:ext>
            </p:extLst>
          </p:nvPr>
        </p:nvGraphicFramePr>
        <p:xfrm>
          <a:off x="528637" y="304800"/>
          <a:ext cx="8462963" cy="1374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87720" imgH="647640" progId="Equation.DSMT4">
                  <p:embed/>
                </p:oleObj>
              </mc:Choice>
              <mc:Fallback>
                <p:oleObj name="Equation" r:id="rId2" imgW="3987720" imgH="647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" y="304800"/>
                        <a:ext cx="8462963" cy="1374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316996"/>
              </p:ext>
            </p:extLst>
          </p:nvPr>
        </p:nvGraphicFramePr>
        <p:xfrm>
          <a:off x="533400" y="1357312"/>
          <a:ext cx="7048603" cy="252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27120" imgH="1193760" progId="Equation.DSMT4">
                  <p:embed/>
                </p:oleObj>
              </mc:Choice>
              <mc:Fallback>
                <p:oleObj name="Equation" r:id="rId4" imgW="332712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1357312"/>
                        <a:ext cx="7048603" cy="252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559488"/>
              </p:ext>
            </p:extLst>
          </p:nvPr>
        </p:nvGraphicFramePr>
        <p:xfrm>
          <a:off x="152400" y="3962400"/>
          <a:ext cx="8934062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63960" imgH="1244520" progId="Equation.DSMT4">
                  <p:embed/>
                </p:oleObj>
              </mc:Choice>
              <mc:Fallback>
                <p:oleObj name="Equation" r:id="rId6" imgW="486396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400" y="3962400"/>
                        <a:ext cx="8934062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rrow: Down 8">
            <a:extLst>
              <a:ext uri="{FF2B5EF4-FFF2-40B4-BE49-F238E27FC236}">
                <a16:creationId xmlns:a16="http://schemas.microsoft.com/office/drawing/2014/main" id="{47CB3095-F7FE-4346-9A41-5792452AE253}"/>
              </a:ext>
            </a:extLst>
          </p:cNvPr>
          <p:cNvSpPr/>
          <p:nvPr/>
        </p:nvSpPr>
        <p:spPr>
          <a:xfrm>
            <a:off x="609600" y="1219200"/>
            <a:ext cx="304800" cy="5682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6D53CC-0DF5-4F48-BB62-8E291BD705B9}"/>
              </a:ext>
            </a:extLst>
          </p:cNvPr>
          <p:cNvSpPr txBox="1"/>
          <p:nvPr/>
        </p:nvSpPr>
        <p:spPr>
          <a:xfrm>
            <a:off x="190500" y="5223301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Note that this field at the nucleus site is due to the electronic orbital angular momentum with quantum number </a:t>
            </a:r>
            <a:r>
              <a:rPr lang="en-US" sz="2400" i="1" dirty="0">
                <a:solidFill>
                  <a:srgbClr val="FF0000"/>
                </a:solidFill>
                <a:latin typeface="+mj-lt"/>
              </a:rPr>
              <a:t>m</a:t>
            </a:r>
            <a:r>
              <a:rPr lang="en-US" sz="2400" i="1" baseline="-25000" dirty="0">
                <a:solidFill>
                  <a:srgbClr val="FF0000"/>
                </a:solidFill>
                <a:latin typeface="+mj-lt"/>
              </a:rPr>
              <a:t>l</a:t>
            </a:r>
            <a:r>
              <a:rPr lang="en-US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020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147935"/>
            <a:ext cx="722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Hyperfine interaction energy: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253054"/>
              </p:ext>
            </p:extLst>
          </p:nvPr>
        </p:nvGraphicFramePr>
        <p:xfrm>
          <a:off x="338138" y="762000"/>
          <a:ext cx="56800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840" imgH="241200" progId="Equation.DSMT4">
                  <p:embed/>
                </p:oleObj>
              </mc:Choice>
              <mc:Fallback>
                <p:oleObj name="Equation" r:id="rId2" imgW="2247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762000"/>
                        <a:ext cx="56800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880" y="1981200"/>
            <a:ext cx="7513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Putting all of the terms together: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50091"/>
              </p:ext>
            </p:extLst>
          </p:nvPr>
        </p:nvGraphicFramePr>
        <p:xfrm>
          <a:off x="457200" y="2514600"/>
          <a:ext cx="847023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70120" imgH="482400" progId="Equation.DSMT4">
                  <p:embed/>
                </p:oleObj>
              </mc:Choice>
              <mc:Fallback>
                <p:oleObj name="Equation" r:id="rId4" imgW="44701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2514600"/>
                        <a:ext cx="8470231" cy="914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37338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this expression the brackets      indicate evaluating the expectation value relative to the electronic state.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983966"/>
              </p:ext>
            </p:extLst>
          </p:nvPr>
        </p:nvGraphicFramePr>
        <p:xfrm>
          <a:off x="4844892" y="3732213"/>
          <a:ext cx="412908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" imgH="253800" progId="Equation.DSMT4">
                  <p:embed/>
                </p:oleObj>
              </mc:Choice>
              <mc:Fallback>
                <p:oleObj name="Equation" r:id="rId6" imgW="228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44892" y="3732213"/>
                        <a:ext cx="412908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558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Macroscopic dipolar effects --</a:t>
            </a:r>
          </a:p>
          <a:p>
            <a:r>
              <a:rPr lang="en-US" sz="2400" dirty="0">
                <a:latin typeface="+mj-lt"/>
              </a:rPr>
              <a:t>Magnetic dipole moment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837088"/>
              </p:ext>
            </p:extLst>
          </p:nvPr>
        </p:nvGraphicFramePr>
        <p:xfrm>
          <a:off x="1676400" y="1259931"/>
          <a:ext cx="420329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206360" imgH="393480" progId="Equation.3">
                  <p:embed/>
                </p:oleObj>
              </mc:Choice>
              <mc:Fallback>
                <p:oleObj name="数式" r:id="rId2" imgW="12063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76400" y="1259931"/>
                        <a:ext cx="420329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3000" y="2667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the intrinsic spin of elementary particles is associated with a magnetic dipole moment, but we often do not have a detailed knowledge of its </a:t>
            </a:r>
            <a:r>
              <a:rPr lang="en-US" sz="2400" b="1" dirty="0">
                <a:latin typeface="+mj-lt"/>
              </a:rPr>
              <a:t>J</a:t>
            </a:r>
            <a:r>
              <a:rPr lang="en-US" sz="2400" dirty="0">
                <a:latin typeface="+mj-lt"/>
              </a:rPr>
              <a:t>(</a:t>
            </a:r>
            <a:r>
              <a:rPr lang="en-US" sz="2400" b="1" dirty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).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403913"/>
              </p:ext>
            </p:extLst>
          </p:nvPr>
        </p:nvGraphicFramePr>
        <p:xfrm>
          <a:off x="1400175" y="4343400"/>
          <a:ext cx="3629025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041120" imgH="469800" progId="Equation.3">
                  <p:embed/>
                </p:oleObj>
              </mc:Choice>
              <mc:Fallback>
                <p:oleObj name="数式" r:id="rId4" imgW="104112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4343400"/>
                        <a:ext cx="3629025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5800" y="3978168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Vector potential for magnetic dipole moment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A9F200-B798-4129-B9F3-5B1CF6B51494}"/>
              </a:ext>
            </a:extLst>
          </p:cNvPr>
          <p:cNvSpPr txBox="1"/>
          <p:nvPr/>
        </p:nvSpPr>
        <p:spPr>
          <a:xfrm>
            <a:off x="5486400" y="458888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Valid outside the extent  of </a:t>
            </a:r>
            <a:r>
              <a:rPr lang="en-US" sz="2400" b="1" dirty="0">
                <a:latin typeface="+mj-lt"/>
              </a:rPr>
              <a:t>J</a:t>
            </a:r>
            <a:r>
              <a:rPr lang="en-US" sz="2400" dirty="0">
                <a:latin typeface="+mj-lt"/>
              </a:rPr>
              <a:t>(</a:t>
            </a:r>
            <a:r>
              <a:rPr lang="en-US" sz="2400" b="1" dirty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518B48-5C83-A9FF-DD14-0AA7B551C4F1}"/>
              </a:ext>
            </a:extLst>
          </p:cNvPr>
          <p:cNvSpPr txBox="1"/>
          <p:nvPr/>
        </p:nvSpPr>
        <p:spPr>
          <a:xfrm>
            <a:off x="838200" y="5945832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</a:t>
            </a:r>
            <a:r>
              <a:rPr lang="en-US" sz="2400" dirty="0">
                <a:latin typeface="Symbol" panose="05050102010706020507" pitchFamily="18" charset="2"/>
              </a:rPr>
              <a:t>m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=4</a:t>
            </a:r>
            <a:r>
              <a:rPr lang="en-US" sz="2400" dirty="0">
                <a:latin typeface="Symbol" panose="05050102010706020507" pitchFamily="18" charset="2"/>
              </a:rPr>
              <a:t>p</a:t>
            </a:r>
            <a:r>
              <a:rPr lang="en-US" sz="2400" dirty="0">
                <a:latin typeface="+mj-lt"/>
              </a:rPr>
              <a:t>10</a:t>
            </a:r>
            <a:r>
              <a:rPr lang="en-US" sz="2400" baseline="30000" dirty="0">
                <a:latin typeface="+mj-lt"/>
              </a:rPr>
              <a:t>-7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mT</a:t>
            </a:r>
            <a:r>
              <a:rPr lang="en-US" sz="2400" dirty="0">
                <a:latin typeface="+mj-lt"/>
              </a:rPr>
              <a:t>/A  (units of meters Tesla/Amperes</a:t>
            </a:r>
          </a:p>
        </p:txBody>
      </p:sp>
    </p:spTree>
    <p:extLst>
      <p:ext uri="{BB962C8B-B14F-4D97-AF65-F5344CB8AC3E}">
        <p14:creationId xmlns:p14="http://schemas.microsoft.com/office/powerpoint/2010/main" val="51362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02/15/2025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" y="381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Macroscopic magnetization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160270"/>
              </p:ext>
            </p:extLst>
          </p:nvPr>
        </p:nvGraphicFramePr>
        <p:xfrm>
          <a:off x="685800" y="838200"/>
          <a:ext cx="4868862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396800" imgH="342720" progId="Equation.3">
                  <p:embed/>
                </p:oleObj>
              </mc:Choice>
              <mc:Fallback>
                <p:oleObj name="数式" r:id="rId2" imgW="1396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838200"/>
                        <a:ext cx="4868862" cy="119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7733" y="1846302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Vector potential due to “free” current </a:t>
            </a:r>
            <a:r>
              <a:rPr lang="en-US" sz="2400" b="1" dirty="0" err="1">
                <a:latin typeface="+mj-lt"/>
              </a:rPr>
              <a:t>J</a:t>
            </a:r>
            <a:r>
              <a:rPr lang="en-US" sz="2400" b="1" baseline="-25000" dirty="0" err="1">
                <a:latin typeface="+mj-lt"/>
              </a:rPr>
              <a:t>free</a:t>
            </a:r>
            <a:r>
              <a:rPr lang="en-US" sz="2400" dirty="0">
                <a:latin typeface="+mj-lt"/>
              </a:rPr>
              <a:t>(</a:t>
            </a:r>
            <a:r>
              <a:rPr lang="en-US" sz="2400" b="1" dirty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) and macroscopic magnetization </a:t>
            </a:r>
            <a:r>
              <a:rPr lang="en-US" sz="2400" b="1" dirty="0">
                <a:latin typeface="+mj-lt"/>
              </a:rPr>
              <a:t>M</a:t>
            </a:r>
            <a:r>
              <a:rPr lang="en-US" sz="2400" dirty="0">
                <a:latin typeface="+mj-lt"/>
              </a:rPr>
              <a:t>(</a:t>
            </a:r>
            <a:r>
              <a:rPr lang="en-US" sz="2400" b="1" dirty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).   Note: the designation </a:t>
            </a:r>
            <a:r>
              <a:rPr lang="en-US" sz="2400" b="1" dirty="0" err="1"/>
              <a:t>J</a:t>
            </a:r>
            <a:r>
              <a:rPr lang="en-US" sz="2400" b="1" baseline="-25000" dirty="0" err="1"/>
              <a:t>free</a:t>
            </a:r>
            <a:r>
              <a:rPr lang="en-US" sz="2400" dirty="0"/>
              <a:t>(</a:t>
            </a:r>
            <a:r>
              <a:rPr lang="en-US" sz="2400" b="1" dirty="0"/>
              <a:t>r</a:t>
            </a:r>
            <a:r>
              <a:rPr lang="en-US" sz="2400" dirty="0"/>
              <a:t>) implies that this current does not also contribute to the magnetization density.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m</a:t>
            </a:r>
            <a:r>
              <a:rPr lang="en-US" sz="2400" i="1" baseline="-25000" dirty="0">
                <a:latin typeface="+mj-lt"/>
              </a:rPr>
              <a:t>i</a:t>
            </a:r>
            <a:r>
              <a:rPr lang="en-US" sz="2400" dirty="0">
                <a:latin typeface="+mj-lt"/>
              </a:rPr>
              <a:t>  may include contributions from “bound” currents as well as from intrinsic spins. 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256792"/>
              </p:ext>
            </p:extLst>
          </p:nvPr>
        </p:nvGraphicFramePr>
        <p:xfrm>
          <a:off x="182562" y="4419600"/>
          <a:ext cx="8778875" cy="182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692080" imgH="558720" progId="Equation.3">
                  <p:embed/>
                </p:oleObj>
              </mc:Choice>
              <mc:Fallback>
                <p:oleObj name="数式" r:id="rId4" imgW="2692080" imgH="5587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" y="4419600"/>
                        <a:ext cx="8778875" cy="1822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5095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15116</TotalTime>
  <Words>886</Words>
  <Application>Microsoft Office PowerPoint</Application>
  <PresentationFormat>On-screen Show (4:3)</PresentationFormat>
  <Paragraphs>202</Paragraphs>
  <Slides>33</Slides>
  <Notes>1</Notes>
  <HiddenSlides>2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Symbol</vt:lpstr>
      <vt:lpstr>Office Theme</vt:lpstr>
      <vt:lpstr>数式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842</cp:revision>
  <cp:lastPrinted>2020-02-11T15:05:09Z</cp:lastPrinted>
  <dcterms:created xsi:type="dcterms:W3CDTF">2012-01-10T18:32:24Z</dcterms:created>
  <dcterms:modified xsi:type="dcterms:W3CDTF">2025-02-14T03:15:25Z</dcterms:modified>
</cp:coreProperties>
</file>