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54" r:id="rId3"/>
    <p:sldId id="402" r:id="rId4"/>
    <p:sldId id="376" r:id="rId5"/>
    <p:sldId id="378" r:id="rId6"/>
    <p:sldId id="377" r:id="rId7"/>
    <p:sldId id="379" r:id="rId8"/>
    <p:sldId id="380" r:id="rId9"/>
    <p:sldId id="381" r:id="rId10"/>
    <p:sldId id="382" r:id="rId11"/>
    <p:sldId id="401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7" r:id="rId25"/>
    <p:sldId id="398" r:id="rId26"/>
    <p:sldId id="399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0099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71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58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6.wmf"/><Relationship Id="rId3" Type="http://schemas.openxmlformats.org/officeDocument/2006/relationships/image" Target="../media/image32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26.bin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5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6.wmf"/><Relationship Id="rId3" Type="http://schemas.openxmlformats.org/officeDocument/2006/relationships/image" Target="../media/image40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26.bin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5.wmf"/><Relationship Id="rId5" Type="http://schemas.openxmlformats.org/officeDocument/2006/relationships/image" Target="../media/image41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29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rkmaxwellfoundation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354707"/>
            <a:ext cx="8991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Lecture Notes for Lecture 15: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Start reading  Chapter 6 (Sec. 6.1-6.4)</a:t>
            </a:r>
          </a:p>
          <a:p>
            <a:pPr marL="914400" lvl="3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Note: Instead of following Sec. 6.5, we will introduce the </a:t>
            </a:r>
            <a:r>
              <a:rPr lang="en-US" sz="2400" b="1" dirty="0" err="1">
                <a:solidFill>
                  <a:srgbClr val="990099"/>
                </a:solidFill>
              </a:rPr>
              <a:t>Lienard-Wiéchert</a:t>
            </a:r>
            <a:r>
              <a:rPr lang="en-US" sz="2400" b="1" dirty="0">
                <a:solidFill>
                  <a:schemeClr val="folHlink"/>
                </a:solidFill>
              </a:rPr>
              <a:t> approach.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Maxwell’s full equations; effects of time varying fields and sources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Gauge choices and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Green’s function for vector and scalar potentials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5791200"/>
            <a:ext cx="37338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219200"/>
            <a:ext cx="2514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996912"/>
              </p:ext>
            </p:extLst>
          </p:nvPr>
        </p:nvGraphicFramePr>
        <p:xfrm>
          <a:off x="685800" y="735012"/>
          <a:ext cx="7874000" cy="597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454200" imgH="2616120" progId="Equation.3">
                  <p:embed/>
                </p:oleObj>
              </mc:Choice>
              <mc:Fallback>
                <p:oleObj name="数式" r:id="rId2" imgW="345420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35012"/>
                        <a:ext cx="7874000" cy="597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5677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3AF2AB-895D-217D-0377-C0FE9942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19A464-B6D6-D6B7-754F-5B6695EC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B386F-231B-1922-45D3-6EC17CF8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FFB7C2-CAA8-BF90-8BB5-A51382A68542}"/>
              </a:ext>
            </a:extLst>
          </p:cNvPr>
          <p:cNvSpPr txBox="1"/>
          <p:nvPr/>
        </p:nvSpPr>
        <p:spPr>
          <a:xfrm>
            <a:off x="76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possible choice of gauge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3F691F-C1FB-F3F6-2403-A16F91333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61665"/>
            <a:ext cx="2305168" cy="57914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4A9787-817F-98BB-4564-5E516A5CE8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6837" y="588672"/>
            <a:ext cx="2025754" cy="56644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67E0449-0BD9-FD1A-C36C-7989D78E720D}"/>
              </a:ext>
            </a:extLst>
          </p:cNvPr>
          <p:cNvSpPr txBox="1"/>
          <p:nvPr/>
        </p:nvSpPr>
        <p:spPr>
          <a:xfrm>
            <a:off x="2810052" y="922656"/>
            <a:ext cx="1581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Responsible for Lorenz Gauge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30C229-EEE4-1358-5F11-D9C09E7E9C6C}"/>
              </a:ext>
            </a:extLst>
          </p:cNvPr>
          <p:cNvSpPr txBox="1"/>
          <p:nvPr/>
        </p:nvSpPr>
        <p:spPr>
          <a:xfrm>
            <a:off x="4516657" y="4343400"/>
            <a:ext cx="20257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Responsible for Lorentz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211636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495800"/>
            <a:ext cx="3810000" cy="1860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034523"/>
              </p:ext>
            </p:extLst>
          </p:nvPr>
        </p:nvGraphicFramePr>
        <p:xfrm>
          <a:off x="541338" y="781050"/>
          <a:ext cx="7031037" cy="557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72000" imgH="3619440" progId="Equation.DSMT4">
                  <p:embed/>
                </p:oleObj>
              </mc:Choice>
              <mc:Fallback>
                <p:oleObj name="Equation" r:id="rId2" imgW="4572000" imgH="3619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781050"/>
                        <a:ext cx="7031037" cy="557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B6BFC26-CE79-93D0-604A-05038F1956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583587"/>
              </p:ext>
            </p:extLst>
          </p:nvPr>
        </p:nvGraphicFramePr>
        <p:xfrm>
          <a:off x="4762901" y="5295017"/>
          <a:ext cx="4217195" cy="1047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41400" imgH="457200" progId="Equation.DSMT4">
                  <p:embed/>
                </p:oleObj>
              </mc:Choice>
              <mc:Fallback>
                <p:oleObj name="Equation" r:id="rId4" imgW="1841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62901" y="5295017"/>
                        <a:ext cx="4217195" cy="1047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9664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193327"/>
              </p:ext>
            </p:extLst>
          </p:nvPr>
        </p:nvGraphicFramePr>
        <p:xfrm>
          <a:off x="368300" y="1204913"/>
          <a:ext cx="854075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46160" imgH="2108160" progId="Equation.DSMT4">
                  <p:embed/>
                </p:oleObj>
              </mc:Choice>
              <mc:Fallback>
                <p:oleObj name="Equation" r:id="rId2" imgW="3746160" imgH="2108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1204913"/>
                        <a:ext cx="854075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95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6901"/>
              </p:ext>
            </p:extLst>
          </p:nvPr>
        </p:nvGraphicFramePr>
        <p:xfrm>
          <a:off x="228600" y="709613"/>
          <a:ext cx="8886825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898800" imgH="2145960" progId="Equation.3">
                  <p:embed/>
                </p:oleObj>
              </mc:Choice>
              <mc:Fallback>
                <p:oleObj name="数式" r:id="rId2" imgW="3898800" imgH="214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09613"/>
                        <a:ext cx="8886825" cy="489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 rot="13976249" flipV="1">
            <a:off x="691417" y="4206910"/>
            <a:ext cx="905917" cy="209881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3976249" flipV="1">
            <a:off x="3128959" y="4248304"/>
            <a:ext cx="1446488" cy="159186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26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621909"/>
              </p:ext>
            </p:extLst>
          </p:nvPr>
        </p:nvGraphicFramePr>
        <p:xfrm>
          <a:off x="685800" y="1219200"/>
          <a:ext cx="7323138" cy="423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213000" imgH="1854000" progId="Equation.3">
                  <p:embed/>
                </p:oleObj>
              </mc:Choice>
              <mc:Fallback>
                <p:oleObj name="数式" r:id="rId2" imgW="321300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7323138" cy="423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284036"/>
              </p:ext>
            </p:extLst>
          </p:nvPr>
        </p:nvGraphicFramePr>
        <p:xfrm>
          <a:off x="487180" y="678488"/>
          <a:ext cx="4114800" cy="47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55800" imgH="317160" progId="Equation.DSMT4">
                  <p:embed/>
                </p:oleObj>
              </mc:Choice>
              <mc:Fallback>
                <p:oleObj name="Equation" r:id="rId4" imgW="27558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180" y="678488"/>
                        <a:ext cx="4114800" cy="474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065628"/>
              </p:ext>
            </p:extLst>
          </p:nvPr>
        </p:nvGraphicFramePr>
        <p:xfrm>
          <a:off x="4905375" y="695325"/>
          <a:ext cx="39052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616120" imgH="317160" progId="Equation.DSMT4">
                  <p:embed/>
                </p:oleObj>
              </mc:Choice>
              <mc:Fallback>
                <p:oleObj name="Equation" r:id="rId6" imgW="26161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05375" y="695325"/>
                        <a:ext cx="3905250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3019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215853"/>
              </p:ext>
            </p:extLst>
          </p:nvPr>
        </p:nvGraphicFramePr>
        <p:xfrm>
          <a:off x="719138" y="774700"/>
          <a:ext cx="7815262" cy="585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429000" imgH="2565360" progId="Equation.3">
                  <p:embed/>
                </p:oleObj>
              </mc:Choice>
              <mc:Fallback>
                <p:oleObj name="数式" r:id="rId2" imgW="342900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774700"/>
                        <a:ext cx="7815262" cy="585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322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734" y="348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659221"/>
              </p:ext>
            </p:extLst>
          </p:nvPr>
        </p:nvGraphicFramePr>
        <p:xfrm>
          <a:off x="393294" y="571500"/>
          <a:ext cx="8673257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05440" imgH="3886200" progId="Equation.DSMT4">
                  <p:embed/>
                </p:oleObj>
              </mc:Choice>
              <mc:Fallback>
                <p:oleObj name="Equation" r:id="rId2" imgW="5905440" imgH="3886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94" y="571500"/>
                        <a:ext cx="8673257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7814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417725"/>
              </p:ext>
            </p:extLst>
          </p:nvPr>
        </p:nvGraphicFramePr>
        <p:xfrm>
          <a:off x="533400" y="914400"/>
          <a:ext cx="8453437" cy="5391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708360" imgH="2361960" progId="Equation.3">
                  <p:embed/>
                </p:oleObj>
              </mc:Choice>
              <mc:Fallback>
                <p:oleObj name="数式" r:id="rId2" imgW="3708360" imgH="23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14400"/>
                        <a:ext cx="8453437" cy="53911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457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245221"/>
              </p:ext>
            </p:extLst>
          </p:nvPr>
        </p:nvGraphicFramePr>
        <p:xfrm>
          <a:off x="384174" y="609600"/>
          <a:ext cx="8683626" cy="596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809880" imgH="2616120" progId="Equation.3">
                  <p:embed/>
                </p:oleObj>
              </mc:Choice>
              <mc:Fallback>
                <p:oleObj name="数式" r:id="rId2" imgW="380988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4" y="609600"/>
                        <a:ext cx="8683626" cy="596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324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416FAA-4D75-506F-A2BD-4B5C0305E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400"/>
            <a:ext cx="9171477" cy="556266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23" y="5486400"/>
            <a:ext cx="8839200" cy="304800"/>
          </a:xfrm>
          <a:prstGeom prst="rect">
            <a:avLst/>
          </a:prstGeom>
          <a:solidFill>
            <a:srgbClr val="DA32AA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096000" y="1447800"/>
            <a:ext cx="609600" cy="3048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329213"/>
              </p:ext>
            </p:extLst>
          </p:nvPr>
        </p:nvGraphicFramePr>
        <p:xfrm>
          <a:off x="675386" y="838200"/>
          <a:ext cx="8057134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349360" imgH="444240" progId="Equation.3">
                  <p:embed/>
                </p:oleObj>
              </mc:Choice>
              <mc:Fallback>
                <p:oleObj name="数式" r:id="rId2" imgW="2349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86" y="838200"/>
                        <a:ext cx="8057134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976319"/>
              </p:ext>
            </p:extLst>
          </p:nvPr>
        </p:nvGraphicFramePr>
        <p:xfrm>
          <a:off x="533400" y="2590800"/>
          <a:ext cx="7815262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429000" imgH="1143000" progId="Equation.3">
                  <p:embed/>
                </p:oleObj>
              </mc:Choice>
              <mc:Fallback>
                <p:oleObj name="数式" r:id="rId4" imgW="3429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7815262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3014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Liènard-Wiechert</a:t>
            </a:r>
            <a:r>
              <a:rPr lang="en-US" sz="2400" dirty="0"/>
              <a:t> potentials and fields --</a:t>
            </a:r>
          </a:p>
          <a:p>
            <a:r>
              <a:rPr lang="en-US" sz="2400" dirty="0"/>
              <a:t>Determination of the scalar and vector potentials for a moving point  particle  (also see Landau and </a:t>
            </a:r>
            <a:r>
              <a:rPr lang="en-US" sz="2400" dirty="0" err="1"/>
              <a:t>Lifshitz</a:t>
            </a:r>
            <a:r>
              <a:rPr lang="en-US" sz="2400" dirty="0"/>
              <a:t> </a:t>
            </a:r>
            <a:r>
              <a:rPr lang="en-US" sz="2400" b="1" i="1" dirty="0"/>
              <a:t>The Classical Theory of Fields</a:t>
            </a:r>
            <a:r>
              <a:rPr lang="en-US" sz="2400" dirty="0"/>
              <a:t>, Chapter 8.)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the fields produced by the following source: a point charge </a:t>
            </a:r>
            <a:r>
              <a:rPr lang="en-US" sz="2400" i="1" dirty="0"/>
              <a:t>q</a:t>
            </a:r>
            <a:r>
              <a:rPr lang="en-US" sz="2400" dirty="0"/>
              <a:t> moving on a trajectory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r>
              <a:rPr lang="en-US" sz="2400" dirty="0"/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76440" imgH="253800" progId="Equation.DSMT4">
                  <p:embed/>
                </p:oleObj>
              </mc:Choice>
              <mc:Fallback>
                <p:oleObj name="Equation" r:id="rId2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112405"/>
              </p:ext>
            </p:extLst>
          </p:nvPr>
        </p:nvGraphicFramePr>
        <p:xfrm>
          <a:off x="152400" y="4114800"/>
          <a:ext cx="8966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83080" imgH="419040" progId="Equation.DSMT4">
                  <p:embed/>
                </p:oleObj>
              </mc:Choice>
              <mc:Fallback>
                <p:oleObj name="Equation" r:id="rId4" imgW="4483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4114800"/>
                        <a:ext cx="8966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14520" imgH="431640" progId="Equation.DSMT4">
                  <p:embed/>
                </p:oleObj>
              </mc:Choice>
              <mc:Fallback>
                <p:oleObj name="Equation" r:id="rId2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290214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41600" imgH="431640" progId="Equation.DSMT4">
                  <p:embed/>
                </p:oleObj>
              </mc:Choice>
              <mc:Fallback>
                <p:oleObj name="Equation" r:id="rId4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/>
              <a:t> d</a:t>
            </a:r>
            <a:r>
              <a:rPr lang="en-US" sz="2400" i="1" baseline="30000" dirty="0"/>
              <a:t>3</a:t>
            </a:r>
            <a:r>
              <a:rPr lang="en-US" sz="2400" i="1" dirty="0"/>
              <a:t>r’</a:t>
            </a:r>
            <a:r>
              <a:rPr lang="en-US" sz="2400" dirty="0"/>
              <a:t>  and then </a:t>
            </a:r>
            <a:r>
              <a:rPr lang="en-US" sz="2400" i="1" dirty="0" err="1"/>
              <a:t>dt</a:t>
            </a:r>
            <a:r>
              <a:rPr lang="en-US" sz="2400" i="1" dirty="0"/>
              <a:t>’</a:t>
            </a:r>
            <a:endParaRPr lang="en-US" sz="2400" dirty="0"/>
          </a:p>
          <a:p>
            <a:r>
              <a:rPr lang="en-US" sz="2400" dirty="0"/>
              <a:t> making use of the fact that for any function of </a:t>
            </a:r>
            <a:r>
              <a:rPr lang="en-US" sz="2400" i="1" dirty="0"/>
              <a:t>t’</a:t>
            </a:r>
            <a:r>
              <a:rPr lang="en-US" sz="2400" dirty="0"/>
              <a:t>,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517484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924000" imgH="672840" progId="Equation.DSMT4">
                  <p:embed/>
                </p:oleObj>
              </mc:Choice>
              <mc:Fallback>
                <p:oleObj name="Equation" r:id="rId8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be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82680" imgH="419040" progId="Equation.DSMT4">
                  <p:embed/>
                </p:oleObj>
              </mc:Choice>
              <mc:Fallback>
                <p:oleObj name="Equation" r:id="rId10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87240" imgH="583920" progId="Equation.DSMT4">
                  <p:embed/>
                </p:oleObj>
              </mc:Choice>
              <mc:Fallback>
                <p:oleObj name="Equation" r:id="rId2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01720" imgH="583920" progId="Equation.DSMT4">
                  <p:embed/>
                </p:oleObj>
              </mc:Choice>
              <mc:Fallback>
                <p:oleObj name="Equation" r:id="rId4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90360" imgH="241200" progId="Equation.DSMT4">
                  <p:embed/>
                </p:oleObj>
              </mc:Choice>
              <mc:Fallback>
                <p:oleObj name="Equation" r:id="rId6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11000" imgH="253800" progId="Equation.DSMT4">
                  <p:embed/>
                </p:oleObj>
              </mc:Choice>
              <mc:Fallback>
                <p:oleObj name="Equation" r:id="rId10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82680" imgH="419040" progId="Equation.DSMT4">
                  <p:embed/>
                </p:oleObj>
              </mc:Choice>
              <mc:Fallback>
                <p:oleObj name="Equation" r:id="rId12" imgW="12826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8160" y="2111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</a:t>
            </a:r>
            <a:r>
              <a:rPr lang="en-US" sz="2400" dirty="0" err="1">
                <a:latin typeface="+mj-lt"/>
              </a:rPr>
              <a:t>Lienard-Wiechert</a:t>
            </a:r>
            <a:r>
              <a:rPr lang="en-US" sz="2400" dirty="0">
                <a:latin typeface="+mj-lt"/>
              </a:rPr>
              <a:t> potential results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697023"/>
              </p:ext>
            </p:extLst>
          </p:nvPr>
        </p:nvGraphicFramePr>
        <p:xfrm>
          <a:off x="1103444" y="2714952"/>
          <a:ext cx="6845672" cy="385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3835080" imgH="2158920" progId="Equation.3">
                  <p:embed/>
                </p:oleObj>
              </mc:Choice>
              <mc:Fallback>
                <p:oleObj name="数式" r:id="rId3" imgW="38350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444" y="2714952"/>
                        <a:ext cx="6845672" cy="385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6844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211127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</a:t>
            </a:r>
            <a:r>
              <a:rPr lang="en-US" sz="2400" dirty="0" err="1">
                <a:latin typeface="+mj-lt"/>
              </a:rPr>
              <a:t>Lienard-Wiechert</a:t>
            </a:r>
            <a:r>
              <a:rPr lang="en-US" sz="2400" dirty="0">
                <a:latin typeface="+mj-lt"/>
              </a:rPr>
              <a:t> potential results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33398"/>
              </p:ext>
            </p:extLst>
          </p:nvPr>
        </p:nvGraphicFramePr>
        <p:xfrm>
          <a:off x="593725" y="2671763"/>
          <a:ext cx="77978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368600" imgH="2057400" progId="Equation.DSMT4">
                  <p:embed/>
                </p:oleObj>
              </mc:Choice>
              <mc:Fallback>
                <p:oleObj name="Equation" r:id="rId3" imgW="4368600" imgH="2057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2671763"/>
                        <a:ext cx="7797800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738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for fields due to moving charge – </a:t>
            </a:r>
          </a:p>
          <a:p>
            <a:r>
              <a:rPr lang="en-US" sz="2400" dirty="0">
                <a:latin typeface="+mj-lt"/>
              </a:rPr>
              <a:t>     </a:t>
            </a:r>
            <a:r>
              <a:rPr lang="en-US" sz="2400" dirty="0" err="1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>
                <a:latin typeface="+mj-lt"/>
              </a:rPr>
              <a:t>nard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Wiechert</a:t>
            </a:r>
            <a:r>
              <a:rPr lang="en-US" sz="2400" dirty="0">
                <a:latin typeface="+mj-lt"/>
              </a:rPr>
              <a:t> potentials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0864302"/>
              </p:ext>
            </p:extLst>
          </p:nvPr>
        </p:nvGraphicFramePr>
        <p:xfrm>
          <a:off x="1119188" y="1524000"/>
          <a:ext cx="3244850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36480" imgH="583920" progId="Equation.DSMT4">
                  <p:embed/>
                </p:oleObj>
              </mc:Choice>
              <mc:Fallback>
                <p:oleObj name="Equation" r:id="rId2" imgW="153648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19188" y="1524000"/>
                        <a:ext cx="3244850" cy="1233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284515"/>
              </p:ext>
            </p:extLst>
          </p:nvPr>
        </p:nvGraphicFramePr>
        <p:xfrm>
          <a:off x="1106488" y="2684463"/>
          <a:ext cx="3511550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63560" imgH="583920" progId="Equation.DSMT4">
                  <p:embed/>
                </p:oleObj>
              </mc:Choice>
              <mc:Fallback>
                <p:oleObj name="Equation" r:id="rId4" imgW="166356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2684463"/>
                        <a:ext cx="3511550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90360" imgH="241200" progId="Equation.DSMT4">
                  <p:embed/>
                </p:oleObj>
              </mc:Choice>
              <mc:Fallback>
                <p:oleObj name="Equation" r:id="rId6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11000" imgH="253800" progId="Equation.DSMT4">
                  <p:embed/>
                </p:oleObj>
              </mc:Choice>
              <mc:Fallback>
                <p:oleObj name="Equation" r:id="rId10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82680" imgH="419040" progId="Equation.DSMT4">
                  <p:embed/>
                </p:oleObj>
              </mc:Choice>
              <mc:Fallback>
                <p:oleObj name="Equation" r:id="rId12" imgW="1282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89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37A4E2-AC61-1F4F-6732-E142107D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31E04-2BDE-FFE8-9E81-7D0200D7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E653D-9D57-0EB4-090E-0FA52EE01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2BD3B3-FAF7-ACA0-59CA-AD6A968BA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371600"/>
            <a:ext cx="8716547" cy="339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54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Full electrodynamics with time varying fields and sources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2530" name="Picture 2" descr="BannerStat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80865"/>
            <a:ext cx="3291840" cy="279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800" y="5884872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http://www.clerkmaxwellfoundation.org/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586870"/>
            <a:ext cx="3314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of statue of </a:t>
            </a:r>
            <a:r>
              <a:rPr lang="en-US" sz="2400" dirty="0"/>
              <a:t> James Clerk-Maxwell</a:t>
            </a:r>
          </a:p>
          <a:p>
            <a:r>
              <a:rPr lang="en-US" sz="2400" dirty="0">
                <a:latin typeface="+mj-lt"/>
              </a:rPr>
              <a:t>(</a:t>
            </a:r>
            <a:r>
              <a:rPr lang="en-US" dirty="0"/>
              <a:t>1831-1879</a:t>
            </a:r>
            <a:r>
              <a:rPr lang="en-US" sz="2400" dirty="0">
                <a:latin typeface="+mj-lt"/>
              </a:rPr>
              <a:t>) in Edinburgh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1776948"/>
            <a:ext cx="518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"From a long view of the history of mankind - seen from, say, ten thousand years from now - there can be little doubt that the most significant event of the 19th century will be judged as Maxwell's discovery of the laws of electrodynamics"  </a:t>
            </a:r>
          </a:p>
          <a:p>
            <a:endParaRPr lang="en-US" sz="2400" b="1" i="1" dirty="0"/>
          </a:p>
          <a:p>
            <a:r>
              <a:rPr lang="en-US" sz="2400" dirty="0"/>
              <a:t>Richard P Feynman</a:t>
            </a:r>
          </a:p>
        </p:txBody>
      </p:sp>
    </p:spTree>
    <p:extLst>
      <p:ext uri="{BB962C8B-B14F-4D97-AF65-F5344CB8AC3E}">
        <p14:creationId xmlns:p14="http://schemas.microsoft.com/office/powerpoint/2010/main" val="50296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3E9ADB-D5AE-7480-68A1-42AA47F19CCD}"/>
              </a:ext>
            </a:extLst>
          </p:cNvPr>
          <p:cNvSpPr/>
          <p:nvPr/>
        </p:nvSpPr>
        <p:spPr>
          <a:xfrm>
            <a:off x="6324600" y="2590800"/>
            <a:ext cx="11430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38C8E-4C5A-CE9E-781A-22F991F4743D}"/>
              </a:ext>
            </a:extLst>
          </p:cNvPr>
          <p:cNvSpPr/>
          <p:nvPr/>
        </p:nvSpPr>
        <p:spPr>
          <a:xfrm>
            <a:off x="6324600" y="3741490"/>
            <a:ext cx="6858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5870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809332"/>
              </p:ext>
            </p:extLst>
          </p:nvPr>
        </p:nvGraphicFramePr>
        <p:xfrm>
          <a:off x="533400" y="1295400"/>
          <a:ext cx="7961313" cy="522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946240" imgH="1930320" progId="Equation.3">
                  <p:embed/>
                </p:oleObj>
              </mc:Choice>
              <mc:Fallback>
                <p:oleObj name="数式" r:id="rId2" imgW="2946240" imgH="1930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61313" cy="522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38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77000" y="2819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77000" y="3962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135286"/>
              </p:ext>
            </p:extLst>
          </p:nvPr>
        </p:nvGraphicFramePr>
        <p:xfrm>
          <a:off x="650198" y="2133600"/>
          <a:ext cx="761851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819160" imgH="1295280" progId="Equation.3">
                  <p:embed/>
                </p:oleObj>
              </mc:Choice>
              <mc:Fallback>
                <p:oleObj name="数式" r:id="rId2" imgW="281916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198" y="2133600"/>
                        <a:ext cx="7618518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6543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– here focusing on the full 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B</a:t>
            </a:r>
            <a:r>
              <a:rPr lang="en-US" sz="2400" dirty="0">
                <a:latin typeface="+mj-lt"/>
              </a:rPr>
              <a:t> fields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216164"/>
              </p:ext>
            </p:extLst>
          </p:nvPr>
        </p:nvGraphicFramePr>
        <p:xfrm>
          <a:off x="1143000" y="1828800"/>
          <a:ext cx="6210300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298600" imgH="1473120" progId="Equation.3">
                  <p:embed/>
                </p:oleObj>
              </mc:Choice>
              <mc:Fallback>
                <p:oleObj name="数式" r:id="rId2" imgW="2298600" imgH="1473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28800"/>
                        <a:ext cx="6210300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1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638804"/>
              </p:ext>
            </p:extLst>
          </p:nvPr>
        </p:nvGraphicFramePr>
        <p:xfrm>
          <a:off x="982663" y="1616075"/>
          <a:ext cx="7481887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768400" imgH="1523880" progId="Equation.3">
                  <p:embed/>
                </p:oleObj>
              </mc:Choice>
              <mc:Fallback>
                <p:oleObj name="数式" r:id="rId2" imgW="2768400" imgH="1523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1616075"/>
                        <a:ext cx="7481887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168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3127"/>
              </p:ext>
            </p:extLst>
          </p:nvPr>
        </p:nvGraphicFramePr>
        <p:xfrm>
          <a:off x="304800" y="704395"/>
          <a:ext cx="8134350" cy="585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68680" imgH="2565360" progId="Equation.DSMT4">
                  <p:embed/>
                </p:oleObj>
              </mc:Choice>
              <mc:Fallback>
                <p:oleObj name="Equation" r:id="rId2" imgW="3568680" imgH="2565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704395"/>
                        <a:ext cx="8134350" cy="585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7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16300</TotalTime>
  <Words>715</Words>
  <Application>Microsoft Office PowerPoint</Application>
  <PresentationFormat>On-screen Show (4:3)</PresentationFormat>
  <Paragraphs>135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878</cp:revision>
  <cp:lastPrinted>2020-02-13T06:01:11Z</cp:lastPrinted>
  <dcterms:created xsi:type="dcterms:W3CDTF">2012-01-10T18:32:24Z</dcterms:created>
  <dcterms:modified xsi:type="dcterms:W3CDTF">2025-02-16T18:54:51Z</dcterms:modified>
</cp:coreProperties>
</file>