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6" r:id="rId2"/>
    <p:sldId id="354" r:id="rId3"/>
    <p:sldId id="431" r:id="rId4"/>
    <p:sldId id="434" r:id="rId5"/>
    <p:sldId id="433" r:id="rId6"/>
    <p:sldId id="392" r:id="rId7"/>
    <p:sldId id="393" r:id="rId8"/>
    <p:sldId id="426" r:id="rId9"/>
    <p:sldId id="435" r:id="rId10"/>
    <p:sldId id="436" r:id="rId11"/>
    <p:sldId id="394" r:id="rId12"/>
    <p:sldId id="395" r:id="rId13"/>
    <p:sldId id="423" r:id="rId14"/>
    <p:sldId id="396" r:id="rId15"/>
    <p:sldId id="437" r:id="rId16"/>
    <p:sldId id="401" r:id="rId17"/>
    <p:sldId id="402" r:id="rId18"/>
    <p:sldId id="403" r:id="rId19"/>
    <p:sldId id="404" r:id="rId20"/>
    <p:sldId id="418" r:id="rId21"/>
    <p:sldId id="419" r:id="rId22"/>
    <p:sldId id="405" r:id="rId23"/>
    <p:sldId id="406" r:id="rId24"/>
    <p:sldId id="407" r:id="rId25"/>
    <p:sldId id="409" r:id="rId26"/>
    <p:sldId id="410" r:id="rId27"/>
    <p:sldId id="411" r:id="rId28"/>
    <p:sldId id="412" r:id="rId29"/>
    <p:sldId id="413" r:id="rId30"/>
    <p:sldId id="414" r:id="rId31"/>
    <p:sldId id="415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71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2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5.wmf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3.bin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openxmlformats.org/officeDocument/2006/relationships/image" Target="../media/image22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29.wmf"/><Relationship Id="rId3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7.bin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26.wmf"/><Relationship Id="rId3" Type="http://schemas.openxmlformats.org/officeDocument/2006/relationships/image" Target="../media/image35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4.bin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5.wmf"/><Relationship Id="rId5" Type="http://schemas.openxmlformats.org/officeDocument/2006/relationships/image" Target="../media/image36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1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5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oleObject" Target="../embeddings/oleObject5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2.wmf"/><Relationship Id="rId4" Type="http://schemas.openxmlformats.org/officeDocument/2006/relationships/oleObject" Target="../embeddings/oleObject6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5.w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6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7.wmf"/><Relationship Id="rId4" Type="http://schemas.openxmlformats.org/officeDocument/2006/relationships/oleObject" Target="../embeddings/oleObject6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5.bin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16: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Finish reading Chapter 6 (Sec. 6.6-6.10 in JDJ) (some sections covered in less detail)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details of </a:t>
            </a:r>
            <a:r>
              <a:rPr lang="en-US" sz="2400" b="1" dirty="0" err="1">
                <a:solidFill>
                  <a:schemeClr val="folHlink"/>
                </a:solidFill>
              </a:rPr>
              <a:t>Li</a:t>
            </a:r>
            <a:r>
              <a:rPr lang="en-US" sz="2400" b="1" dirty="0" err="1">
                <a:solidFill>
                  <a:srgbClr val="7030A0"/>
                </a:solidFill>
              </a:rPr>
              <a:t>é</a:t>
            </a:r>
            <a:r>
              <a:rPr lang="en-US" sz="2400" b="1" dirty="0" err="1">
                <a:solidFill>
                  <a:schemeClr val="folHlink"/>
                </a:solidFill>
              </a:rPr>
              <a:t>nard-Wiechert</a:t>
            </a:r>
            <a:r>
              <a:rPr lang="en-US" sz="2400" b="1" dirty="0">
                <a:solidFill>
                  <a:schemeClr val="folHlink"/>
                </a:solidFill>
              </a:rPr>
              <a:t> results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Energy density and flux associated with electromagnetic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Time harmonic fields</a:t>
            </a: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2EEC98-3DA9-7C65-5DF4-905DE2C6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0C9483-949A-4338-2B00-9CF9F508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143A23-7311-27A3-C59B-6D2698F5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C8767-45ED-B428-49C3-F0366737C134}"/>
              </a:ext>
            </a:extLst>
          </p:cNvPr>
          <p:cNvSpPr txBox="1"/>
          <p:nvPr/>
        </p:nvSpPr>
        <p:spPr>
          <a:xfrm>
            <a:off x="16329" y="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1EF24DC-8C59-4D69-3B01-40521539B7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159249"/>
              </p:ext>
            </p:extLst>
          </p:nvPr>
        </p:nvGraphicFramePr>
        <p:xfrm>
          <a:off x="781844" y="230832"/>
          <a:ext cx="7099300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57600" imgH="1828800" progId="Equation.DSMT4">
                  <p:embed/>
                </p:oleObj>
              </mc:Choice>
              <mc:Fallback>
                <p:oleObj name="Equation" r:id="rId2" imgW="3657600" imgH="1828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24EA29B-8097-7249-DEF0-0E1F89C693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1844" y="230832"/>
                        <a:ext cx="7099300" cy="354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0D9155D-0139-9734-2079-52A4FE9D80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195329"/>
              </p:ext>
            </p:extLst>
          </p:nvPr>
        </p:nvGraphicFramePr>
        <p:xfrm>
          <a:off x="773576" y="3878681"/>
          <a:ext cx="7886010" cy="2450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95680" imgH="1396800" progId="Equation.DSMT4">
                  <p:embed/>
                </p:oleObj>
              </mc:Choice>
              <mc:Fallback>
                <p:oleObj name="Equation" r:id="rId4" imgW="449568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3576" y="3878681"/>
                        <a:ext cx="7886010" cy="2450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06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87240" imgH="583920" progId="Equation.DSMT4">
                  <p:embed/>
                </p:oleObj>
              </mc:Choice>
              <mc:Fallback>
                <p:oleObj name="Equation" r:id="rId2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720" imgH="583920" progId="Equation.DSMT4">
                  <p:embed/>
                </p:oleObj>
              </mc:Choice>
              <mc:Fallback>
                <p:oleObj name="Equation" r:id="rId4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467059"/>
              </p:ext>
            </p:extLst>
          </p:nvPr>
        </p:nvGraphicFramePr>
        <p:xfrm>
          <a:off x="5735227" y="4401672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241200" progId="Equation.DSMT4">
                  <p:embed/>
                </p:oleObj>
              </mc:Choice>
              <mc:Fallback>
                <p:oleObj name="Equation" r:id="rId6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35227" y="4401672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785277"/>
              </p:ext>
            </p:extLst>
          </p:nvPr>
        </p:nvGraphicFramePr>
        <p:xfrm>
          <a:off x="5799905" y="53975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1000" imgH="253800" progId="Equation.DSMT4">
                  <p:embed/>
                </p:oleObj>
              </mc:Choice>
              <mc:Fallback>
                <p:oleObj name="Equation" r:id="rId10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799905" y="53975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944037"/>
              </p:ext>
            </p:extLst>
          </p:nvPr>
        </p:nvGraphicFramePr>
        <p:xfrm>
          <a:off x="2085181" y="4218285"/>
          <a:ext cx="33861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95280" imgH="419040" progId="Equation.DSMT4">
                  <p:embed/>
                </p:oleObj>
              </mc:Choice>
              <mc:Fallback>
                <p:oleObj name="Equation" r:id="rId12" imgW="12952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181" y="4218285"/>
                        <a:ext cx="33861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DE4BE6F3-A943-4738-2AA3-99A8A33384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46423"/>
              </p:ext>
            </p:extLst>
          </p:nvPr>
        </p:nvGraphicFramePr>
        <p:xfrm>
          <a:off x="2209800" y="5397500"/>
          <a:ext cx="2655817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79280" imgH="279360" progId="Equation.DSMT4">
                  <p:embed/>
                </p:oleObj>
              </mc:Choice>
              <mc:Fallback>
                <p:oleObj name="Equation" r:id="rId14" imgW="10792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209800" y="5397500"/>
                        <a:ext cx="2655817" cy="687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930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order to find the electric and magnetic fields, we need to evaluate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60618"/>
              </p:ext>
            </p:extLst>
          </p:nvPr>
        </p:nvGraphicFramePr>
        <p:xfrm>
          <a:off x="1600200" y="1108501"/>
          <a:ext cx="4137381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90640" imgH="393480" progId="Equation.DSMT4">
                  <p:embed/>
                </p:oleObj>
              </mc:Choice>
              <mc:Fallback>
                <p:oleObj name="Equation" r:id="rId2" imgW="1790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00200" y="1108501"/>
                        <a:ext cx="4137381" cy="90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50789"/>
              </p:ext>
            </p:extLst>
          </p:nvPr>
        </p:nvGraphicFramePr>
        <p:xfrm>
          <a:off x="1685290" y="2133600"/>
          <a:ext cx="2787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06360" imgH="203040" progId="Equation.DSMT4">
                  <p:embed/>
                </p:oleObj>
              </mc:Choice>
              <mc:Fallback>
                <p:oleObj name="Equation" r:id="rId4" imgW="12063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290" y="2133600"/>
                        <a:ext cx="27876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3840" y="2819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trick of evaluating these derivatives is that the retarded time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r</a:t>
            </a:r>
            <a:r>
              <a:rPr lang="en-US" sz="2400" i="1" dirty="0"/>
              <a:t> </a:t>
            </a:r>
            <a:r>
              <a:rPr lang="en-US" sz="2400" dirty="0"/>
              <a:t>depends on position </a:t>
            </a:r>
            <a:r>
              <a:rPr lang="en-US" sz="2400" b="1" dirty="0"/>
              <a:t>r </a:t>
            </a:r>
            <a:r>
              <a:rPr lang="en-US" sz="2400" dirty="0"/>
              <a:t>and on itself. We can show the following results using the shorthand notation: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                                        and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530691"/>
              </p:ext>
            </p:extLst>
          </p:nvPr>
        </p:nvGraphicFramePr>
        <p:xfrm>
          <a:off x="914400" y="4267200"/>
          <a:ext cx="2743200" cy="1305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7880" imgH="622080" progId="Equation.DSMT4">
                  <p:embed/>
                </p:oleObj>
              </mc:Choice>
              <mc:Fallback>
                <p:oleObj name="Equation" r:id="rId6" imgW="1307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4267200"/>
                        <a:ext cx="2743200" cy="1305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185012"/>
              </p:ext>
            </p:extLst>
          </p:nvPr>
        </p:nvGraphicFramePr>
        <p:xfrm>
          <a:off x="5257800" y="4207371"/>
          <a:ext cx="24225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55600" imgH="622080" progId="Equation.DSMT4">
                  <p:embed/>
                </p:oleObj>
              </mc:Choice>
              <mc:Fallback>
                <p:oleObj name="Equation" r:id="rId8" imgW="1155600" imgH="622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07371"/>
                        <a:ext cx="242252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762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905144-8FDF-4FFA-BAE4-1EFE59A4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1B597A-9067-40F8-9389-399499FD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E5919-875B-4C6F-868A-F26F1D3E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83EF8F-0A67-45B8-997D-53701A225012}"/>
              </a:ext>
            </a:extLst>
          </p:cNvPr>
          <p:cNvSpPr txBox="1"/>
          <p:nvPr/>
        </p:nvSpPr>
        <p:spPr>
          <a:xfrm>
            <a:off x="304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611F1DF-0F75-4E9B-998C-32A611E516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624283"/>
              </p:ext>
            </p:extLst>
          </p:nvPr>
        </p:nvGraphicFramePr>
        <p:xfrm>
          <a:off x="2579913" y="313696"/>
          <a:ext cx="4408487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71520" imgH="1143000" progId="Equation.DSMT4">
                  <p:embed/>
                </p:oleObj>
              </mc:Choice>
              <mc:Fallback>
                <p:oleObj name="Equation" r:id="rId2" imgW="217152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79913" y="313696"/>
                        <a:ext cx="4408487" cy="232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B8D0F5-C40F-4DA8-97DA-A9BC23072D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816625"/>
              </p:ext>
            </p:extLst>
          </p:nvPr>
        </p:nvGraphicFramePr>
        <p:xfrm>
          <a:off x="2782229" y="3436434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360" imgH="241200" progId="Equation.DSMT4">
                  <p:embed/>
                </p:oleObj>
              </mc:Choice>
              <mc:Fallback>
                <p:oleObj name="Equation" r:id="rId4" imgW="990360" imgH="241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82229" y="3436434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7121DC1-0415-4553-B74F-A4A2A83991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81428"/>
              </p:ext>
            </p:extLst>
          </p:nvPr>
        </p:nvGraphicFramePr>
        <p:xfrm>
          <a:off x="5791200" y="3436434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1000" imgH="253800" progId="Equation.DSMT4">
                  <p:embed/>
                </p:oleObj>
              </mc:Choice>
              <mc:Fallback>
                <p:oleObj name="Equation" r:id="rId6" imgW="71100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91200" y="3436434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3EC140F-0642-4DCF-90CD-DFA51196164F}"/>
              </a:ext>
            </a:extLst>
          </p:cNvPr>
          <p:cNvSpPr txBox="1"/>
          <p:nvPr/>
        </p:nvSpPr>
        <p:spPr>
          <a:xfrm>
            <a:off x="420029" y="3518613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Using notation: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0CE470D-44DF-4303-8D1D-D333B81480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691003"/>
              </p:ext>
            </p:extLst>
          </p:nvPr>
        </p:nvGraphicFramePr>
        <p:xfrm>
          <a:off x="685800" y="4841924"/>
          <a:ext cx="2362200" cy="1340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3000" imgH="647640" progId="Equation.DSMT4">
                  <p:embed/>
                </p:oleObj>
              </mc:Choice>
              <mc:Fallback>
                <p:oleObj name="Equation" r:id="rId8" imgW="11430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5800" y="4841924"/>
                        <a:ext cx="2362200" cy="1340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09BA66C-0E2B-4349-8DF7-2110F6C46A04}"/>
              </a:ext>
            </a:extLst>
          </p:cNvPr>
          <p:cNvSpPr txBox="1"/>
          <p:nvPr/>
        </p:nvSpPr>
        <p:spPr>
          <a:xfrm>
            <a:off x="223865" y="5052930"/>
            <a:ext cx="761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EF2D3D8-22DF-C90E-F16F-F6E446AA66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033653"/>
              </p:ext>
            </p:extLst>
          </p:nvPr>
        </p:nvGraphicFramePr>
        <p:xfrm>
          <a:off x="2754847" y="4015389"/>
          <a:ext cx="2655817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79280" imgH="279360" progId="Equation.DSMT4">
                  <p:embed/>
                </p:oleObj>
              </mc:Choice>
              <mc:Fallback>
                <p:oleObj name="Equation" r:id="rId10" imgW="1079280" imgH="2793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DE4BE6F3-A943-4738-2AA3-99A8A33384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54847" y="4015389"/>
                        <a:ext cx="2655817" cy="687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8741152-463B-3851-3753-A2D184CBFED3}"/>
              </a:ext>
            </a:extLst>
          </p:cNvPr>
          <p:cNvSpPr txBox="1"/>
          <p:nvPr/>
        </p:nvSpPr>
        <p:spPr>
          <a:xfrm>
            <a:off x="3632934" y="4749502"/>
            <a:ext cx="2302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Similarly --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7AD492A5-22C0-BBFC-94F5-9FB35BBBC4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474598"/>
              </p:ext>
            </p:extLst>
          </p:nvPr>
        </p:nvGraphicFramePr>
        <p:xfrm>
          <a:off x="5257800" y="4652081"/>
          <a:ext cx="2895600" cy="1377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07880" imgH="622080" progId="Equation.DSMT4">
                  <p:embed/>
                </p:oleObj>
              </mc:Choice>
              <mc:Fallback>
                <p:oleObj name="Equation" r:id="rId12" imgW="1307880" imgH="6220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57800" y="4652081"/>
                        <a:ext cx="2895600" cy="1377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1687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After a few steps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272203"/>
              </p:ext>
            </p:extLst>
          </p:nvPr>
        </p:nvGraphicFramePr>
        <p:xfrm>
          <a:off x="598488" y="762000"/>
          <a:ext cx="7281862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41520" imgH="711000" progId="Equation.DSMT4">
                  <p:embed/>
                </p:oleObj>
              </mc:Choice>
              <mc:Fallback>
                <p:oleObj name="Equation" r:id="rId2" imgW="42415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8488" y="762000"/>
                        <a:ext cx="7281862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965824"/>
              </p:ext>
            </p:extLst>
          </p:nvPr>
        </p:nvGraphicFramePr>
        <p:xfrm>
          <a:off x="490538" y="1828800"/>
          <a:ext cx="78914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97200" imgH="711000" progId="Equation.DSMT4">
                  <p:embed/>
                </p:oleObj>
              </mc:Choice>
              <mc:Fallback>
                <p:oleObj name="Equation" r:id="rId4" imgW="459720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828800"/>
                        <a:ext cx="7891462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747434"/>
              </p:ext>
            </p:extLst>
          </p:nvPr>
        </p:nvGraphicFramePr>
        <p:xfrm>
          <a:off x="392113" y="3124200"/>
          <a:ext cx="802163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73520" imgH="711000" progId="Equation.DSMT4">
                  <p:embed/>
                </p:oleObj>
              </mc:Choice>
              <mc:Fallback>
                <p:oleObj name="Equation" r:id="rId6" imgW="46735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124200"/>
                        <a:ext cx="8021637" cy="1220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69440"/>
              </p:ext>
            </p:extLst>
          </p:nvPr>
        </p:nvGraphicFramePr>
        <p:xfrm>
          <a:off x="512762" y="4405312"/>
          <a:ext cx="80216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73520" imgH="939600" progId="Equation.DSMT4">
                  <p:embed/>
                </p:oleObj>
              </mc:Choice>
              <mc:Fallback>
                <p:oleObj name="Equation" r:id="rId8" imgW="4673520" imgH="93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4405312"/>
                        <a:ext cx="8021638" cy="16144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226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2AE69-7679-68DF-526D-C15E6906A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76D84-92D8-B098-CC20-E28E3D7E9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47477B-3D27-537F-435B-722D0761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D3D82CC-C08E-1FDD-C716-B80FF22CB7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985953"/>
              </p:ext>
            </p:extLst>
          </p:nvPr>
        </p:nvGraphicFramePr>
        <p:xfrm>
          <a:off x="449036" y="3620359"/>
          <a:ext cx="802163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73520" imgH="711000" progId="Equation.DSMT4">
                  <p:embed/>
                </p:oleObj>
              </mc:Choice>
              <mc:Fallback>
                <p:oleObj name="Equation" r:id="rId2" imgW="4673520" imgH="7110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036" y="3620359"/>
                        <a:ext cx="8021637" cy="1220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F72B11C-AAF2-3395-C621-5A0E71FBA2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24845"/>
              </p:ext>
            </p:extLst>
          </p:nvPr>
        </p:nvGraphicFramePr>
        <p:xfrm>
          <a:off x="405833" y="4770891"/>
          <a:ext cx="80216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73520" imgH="939600" progId="Equation.DSMT4">
                  <p:embed/>
                </p:oleObj>
              </mc:Choice>
              <mc:Fallback>
                <p:oleObj name="Equation" r:id="rId4" imgW="4673520" imgH="9396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833" y="4770891"/>
                        <a:ext cx="8021638" cy="16144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C62DA3D-57D5-1B3C-8731-15F49153CFA6}"/>
              </a:ext>
            </a:extLst>
          </p:cNvPr>
          <p:cNvSpPr txBox="1"/>
          <p:nvPr/>
        </p:nvSpPr>
        <p:spPr>
          <a:xfrm>
            <a:off x="304800" y="252655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Famous result for point charge moving on an arbitrary </a:t>
            </a:r>
          </a:p>
          <a:p>
            <a:r>
              <a:rPr lang="en-US" sz="2400" dirty="0">
                <a:latin typeface="+mj-lt"/>
              </a:rPr>
              <a:t>trajectory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9B7445C-24DA-A990-4E0F-7212A57EA1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65791"/>
              </p:ext>
            </p:extLst>
          </p:nvPr>
        </p:nvGraphicFramePr>
        <p:xfrm>
          <a:off x="3962400" y="1360984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241200" progId="Equation.DSMT4">
                  <p:embed/>
                </p:oleObj>
              </mc:Choice>
              <mc:Fallback>
                <p:oleObj name="Equation" r:id="rId6" imgW="990360" imgH="241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62400" y="1360984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2F1B2BC-9686-D639-76CE-5F20C91B5B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943404"/>
              </p:ext>
            </p:extLst>
          </p:nvPr>
        </p:nvGraphicFramePr>
        <p:xfrm>
          <a:off x="3320441" y="2210904"/>
          <a:ext cx="56388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79560" imgH="482400" progId="Equation.DSMT4">
                  <p:embed/>
                </p:oleObj>
              </mc:Choice>
              <mc:Fallback>
                <p:oleObj name="Equation" r:id="rId8" imgW="1879560" imgH="4824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20441" y="2210904"/>
                        <a:ext cx="5638800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9CBAB8D-58C2-944F-E70E-87E3648CAC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758939"/>
              </p:ext>
            </p:extLst>
          </p:nvPr>
        </p:nvGraphicFramePr>
        <p:xfrm>
          <a:off x="304800" y="1167382"/>
          <a:ext cx="33861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95280" imgH="419040" progId="Equation.DSMT4">
                  <p:embed/>
                </p:oleObj>
              </mc:Choice>
              <mc:Fallback>
                <p:oleObj name="Equation" r:id="rId10" imgW="1295280" imgH="419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67382"/>
                        <a:ext cx="33861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E3663A7-3D3A-77C7-D70B-B10DA80B7D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721629"/>
              </p:ext>
            </p:extLst>
          </p:nvPr>
        </p:nvGraphicFramePr>
        <p:xfrm>
          <a:off x="348344" y="2680138"/>
          <a:ext cx="2655817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79280" imgH="279360" progId="Equation.DSMT4">
                  <p:embed/>
                </p:oleObj>
              </mc:Choice>
              <mc:Fallback>
                <p:oleObj name="Equation" r:id="rId12" imgW="1079280" imgH="2793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DE4BE6F3-A943-4738-2AA3-99A8A33384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8344" y="2680138"/>
                        <a:ext cx="2655817" cy="687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1121BF4D-E1A5-A01F-6CFB-0DE70F3349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323358"/>
              </p:ext>
            </p:extLst>
          </p:nvPr>
        </p:nvGraphicFramePr>
        <p:xfrm>
          <a:off x="1828800" y="679564"/>
          <a:ext cx="954715" cy="533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31640" imgH="241200" progId="Equation.DSMT4">
                  <p:embed/>
                </p:oleObj>
              </mc:Choice>
              <mc:Fallback>
                <p:oleObj name="Equation" r:id="rId14" imgW="431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828800" y="679564"/>
                        <a:ext cx="954715" cy="533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9777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0718"/>
              </p:ext>
            </p:extLst>
          </p:nvPr>
        </p:nvGraphicFramePr>
        <p:xfrm>
          <a:off x="338831" y="3874436"/>
          <a:ext cx="7556500" cy="2602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74960" imgH="1917360" progId="Equation.DSMT4">
                  <p:embed/>
                </p:oleObj>
              </mc:Choice>
              <mc:Fallback>
                <p:oleObj name="Equation" r:id="rId2" imgW="557496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31" y="3874436"/>
                        <a:ext cx="7556500" cy="2602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971800" y="410399"/>
            <a:ext cx="5373116" cy="3094801"/>
            <a:chOff x="2866533" y="1355025"/>
            <a:chExt cx="7618518" cy="4505650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6993769"/>
                </p:ext>
              </p:extLst>
            </p:nvPr>
          </p:nvGraphicFramePr>
          <p:xfrm>
            <a:off x="2866533" y="2355475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2819160" imgH="1295280" progId="Equation.3">
                    <p:embed/>
                  </p:oleObj>
                </mc:Choice>
                <mc:Fallback>
                  <p:oleObj name="数式" r:id="rId4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6533" y="2355475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2900790" y="1355025"/>
              <a:ext cx="6026980" cy="8513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32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FF2B6D9-A808-4770-A480-03083CDFF343}"/>
              </a:ext>
            </a:extLst>
          </p:cNvPr>
          <p:cNvSpPr txBox="1"/>
          <p:nvPr/>
        </p:nvSpPr>
        <p:spPr>
          <a:xfrm>
            <a:off x="0" y="47982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Back to general case --</a:t>
            </a:r>
          </a:p>
        </p:txBody>
      </p: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76200"/>
            <a:ext cx="922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994864"/>
              </p:ext>
            </p:extLst>
          </p:nvPr>
        </p:nvGraphicFramePr>
        <p:xfrm>
          <a:off x="80962" y="636587"/>
          <a:ext cx="8905875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95680" imgH="2882880" progId="Equation.DSMT4">
                  <p:embed/>
                </p:oleObj>
              </mc:Choice>
              <mc:Fallback>
                <p:oleObj name="Equation" r:id="rId2" imgW="4495680" imgH="2882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" y="636587"/>
                        <a:ext cx="8905875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38D5A1D-8DC3-40FB-AD68-C5A271ADDE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417220"/>
              </p:ext>
            </p:extLst>
          </p:nvPr>
        </p:nvGraphicFramePr>
        <p:xfrm>
          <a:off x="5791200" y="5241872"/>
          <a:ext cx="3033246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200" imgH="431640" progId="Equation.DSMT4">
                  <p:embed/>
                </p:oleObj>
              </mc:Choice>
              <mc:Fallback>
                <p:oleObj name="Equation" r:id="rId4" imgW="1384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91200" y="5241872"/>
                        <a:ext cx="3033246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654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09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28949"/>
              </p:ext>
            </p:extLst>
          </p:nvPr>
        </p:nvGraphicFramePr>
        <p:xfrm>
          <a:off x="371475" y="1277203"/>
          <a:ext cx="8529914" cy="5261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57800" imgH="3238200" progId="Equation.DSMT4">
                  <p:embed/>
                </p:oleObj>
              </mc:Choice>
              <mc:Fallback>
                <p:oleObj name="Equation" r:id="rId2" imgW="5257800" imgH="32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1277203"/>
                        <a:ext cx="8529914" cy="5261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303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50166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Momentum analysis of electromagnetic fields and sources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386228"/>
              </p:ext>
            </p:extLst>
          </p:nvPr>
        </p:nvGraphicFramePr>
        <p:xfrm>
          <a:off x="984250" y="428625"/>
          <a:ext cx="7032625" cy="633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08080" imgH="2616120" progId="Equation.DSMT4">
                  <p:embed/>
                </p:oleObj>
              </mc:Choice>
              <mc:Fallback>
                <p:oleObj name="Equation" r:id="rId2" imgW="2908080" imgH="261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28625"/>
                        <a:ext cx="7032625" cy="633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42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D81B2D-4331-3E30-73D1-F134DF1E41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45" y="838200"/>
            <a:ext cx="8688888" cy="5334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1220" y="1981200"/>
            <a:ext cx="8880619" cy="304800"/>
          </a:xfrm>
          <a:prstGeom prst="rect">
            <a:avLst/>
          </a:prstGeom>
          <a:solidFill>
            <a:srgbClr val="DA32A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E4C1B2-A0C1-CBC6-1584-6546B3D29613}"/>
              </a:ext>
            </a:extLst>
          </p:cNvPr>
          <p:cNvSpPr/>
          <p:nvPr/>
        </p:nvSpPr>
        <p:spPr>
          <a:xfrm>
            <a:off x="2040622" y="4098616"/>
            <a:ext cx="685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8D8867-12DD-1B30-599C-BB44E7328FD4}"/>
              </a:ext>
            </a:extLst>
          </p:cNvPr>
          <p:cNvSpPr txBox="1"/>
          <p:nvPr/>
        </p:nvSpPr>
        <p:spPr>
          <a:xfrm>
            <a:off x="1219200" y="304800"/>
            <a:ext cx="6553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Tentative schedule for </a:t>
            </a:r>
            <a:r>
              <a:rPr lang="en-US" sz="2400">
                <a:latin typeface="+mj-lt"/>
              </a:rPr>
              <a:t>next several weeks --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D8353-D014-45DB-A144-2B175102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5C8AC-BDF3-41D9-ACFC-55432FC58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11EF8-5A9D-484D-AC4C-DAE8CF1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DD9DD3-35CB-44A7-B271-19B667CFD818}"/>
              </a:ext>
            </a:extLst>
          </p:cNvPr>
          <p:cNvSpPr txBox="1"/>
          <p:nvPr/>
        </p:nvSpPr>
        <p:spPr>
          <a:xfrm>
            <a:off x="228600" y="9463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--  By considering a complete system involving self-contained sources and fields,   we examined the energy and force relationships and introduce energy and force equivalents of the electromagnetic fields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914F4E7-A86F-4945-B216-788C270A4C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572638"/>
              </p:ext>
            </p:extLst>
          </p:nvPr>
        </p:nvGraphicFramePr>
        <p:xfrm>
          <a:off x="380651" y="1981200"/>
          <a:ext cx="8281988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105160" imgH="1511280" progId="Equation.DSMT4">
                  <p:embed/>
                </p:oleObj>
              </mc:Choice>
              <mc:Fallback>
                <p:oleObj name="Equation" r:id="rId2" imgW="5105160" imgH="1511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51" y="1981200"/>
                        <a:ext cx="8281988" cy="245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B3B60E7-93AC-4281-8BD2-43627FC91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290990"/>
              </p:ext>
            </p:extLst>
          </p:nvPr>
        </p:nvGraphicFramePr>
        <p:xfrm>
          <a:off x="380651" y="4693052"/>
          <a:ext cx="6670288" cy="1629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06560" imgH="685800" progId="Equation.DSMT4">
                  <p:embed/>
                </p:oleObj>
              </mc:Choice>
              <mc:Fallback>
                <p:oleObj name="Equation" r:id="rId4" imgW="28065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0651" y="4693052"/>
                        <a:ext cx="6670288" cy="1629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0648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D5F26B-3604-42D8-8047-AA4B2470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5C604B-482C-47E3-B37B-CF5DD2EE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8E3B2-FEFE-4E90-9C5E-164E5298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08D028C-B61C-4CFA-BC18-7DBED9A90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18746"/>
              </p:ext>
            </p:extLst>
          </p:nvPr>
        </p:nvGraphicFramePr>
        <p:xfrm>
          <a:off x="239712" y="304800"/>
          <a:ext cx="8447088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06680" imgH="2336760" progId="Equation.DSMT4">
                  <p:embed/>
                </p:oleObj>
              </mc:Choice>
              <mc:Fallback>
                <p:oleObj name="Equation" r:id="rId2" imgW="5206680" imgH="23367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914F4E7-A86F-4945-B216-788C270A4C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" y="304800"/>
                        <a:ext cx="8447088" cy="379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0F8CF2D-8791-4438-83F7-9688318B24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646012"/>
              </p:ext>
            </p:extLst>
          </p:nvPr>
        </p:nvGraphicFramePr>
        <p:xfrm>
          <a:off x="652462" y="4800600"/>
          <a:ext cx="494347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44440" imgH="482400" progId="Equation.DSMT4">
                  <p:embed/>
                </p:oleObj>
              </mc:Choice>
              <mc:Fallback>
                <p:oleObj name="Equation" r:id="rId4" imgW="2044440" imgH="4824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" y="4800600"/>
                        <a:ext cx="494347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317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22575"/>
              </p:ext>
            </p:extLst>
          </p:nvPr>
        </p:nvGraphicFramePr>
        <p:xfrm>
          <a:off x="762000" y="533400"/>
          <a:ext cx="5410200" cy="2639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25680" imgH="1180800" progId="Equation.DSMT4">
                  <p:embed/>
                </p:oleObj>
              </mc:Choice>
              <mc:Fallback>
                <p:oleObj name="Equation" r:id="rId2" imgW="2425680" imgH="118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5410200" cy="2639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38904"/>
              </p:ext>
            </p:extLst>
          </p:nvPr>
        </p:nvGraphicFramePr>
        <p:xfrm>
          <a:off x="533400" y="3124200"/>
          <a:ext cx="66976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768400" imgH="241200" progId="Equation.3">
                  <p:embed/>
                </p:oleObj>
              </mc:Choice>
              <mc:Fallback>
                <p:oleObj name="数式" r:id="rId4" imgW="276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66976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873991"/>
              </p:ext>
            </p:extLst>
          </p:nvPr>
        </p:nvGraphicFramePr>
        <p:xfrm>
          <a:off x="159543" y="4038600"/>
          <a:ext cx="8824913" cy="1905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86200" imgH="838080" progId="Equation.DSMT4">
                  <p:embed/>
                </p:oleObj>
              </mc:Choice>
              <mc:Fallback>
                <p:oleObj name="Equation" r:id="rId6" imgW="388620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" y="4038600"/>
                        <a:ext cx="8824913" cy="1905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456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79796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04960" imgH="609480" progId="Equation.3">
                  <p:embed/>
                </p:oleObj>
              </mc:Choice>
              <mc:Fallback>
                <p:oleObj name="数式" r:id="rId2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67054"/>
              </p:ext>
            </p:extLst>
          </p:nvPr>
        </p:nvGraphicFramePr>
        <p:xfrm>
          <a:off x="622300" y="2754312"/>
          <a:ext cx="791210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152600" imgH="1346040" progId="Equation.3">
                  <p:embed/>
                </p:oleObj>
              </mc:Choice>
              <mc:Fallback>
                <p:oleObj name="数式" r:id="rId4" imgW="41526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754312"/>
                        <a:ext cx="7912100" cy="250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48193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--  in all of these, the real part is taken at the end of the calculation.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300" y="2280206"/>
            <a:ext cx="852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Equations                  in time domain     in frequency domain</a:t>
            </a:r>
          </a:p>
        </p:txBody>
      </p:sp>
    </p:spTree>
    <p:extLst>
      <p:ext uri="{BB962C8B-B14F-4D97-AF65-F5344CB8AC3E}">
        <p14:creationId xmlns:p14="http://schemas.microsoft.com/office/powerpoint/2010/main" val="2782084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485014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04960" imgH="609480" progId="Equation.3">
                  <p:embed/>
                </p:oleObj>
              </mc:Choice>
              <mc:Fallback>
                <p:oleObj name="数式" r:id="rId2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63969"/>
              </p:ext>
            </p:extLst>
          </p:nvPr>
        </p:nvGraphicFramePr>
        <p:xfrm>
          <a:off x="838200" y="2286000"/>
          <a:ext cx="8001000" cy="388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873240" imgH="1879560" progId="Equation.3">
                  <p:embed/>
                </p:oleObj>
              </mc:Choice>
              <mc:Fallback>
                <p:oleObj name="数式" r:id="rId4" imgW="38732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8001000" cy="388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252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400" y="914400"/>
            <a:ext cx="7419768" cy="48006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2" imgW="2819160" imgH="1295280" progId="Equation.3">
                    <p:embed/>
                  </p:oleObj>
                </mc:Choice>
                <mc:Fallback>
                  <p:oleObj name="数式" r:id="rId2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572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and review</a:t>
            </a:r>
          </a:p>
        </p:txBody>
      </p: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44484" y="304800"/>
            <a:ext cx="7794702" cy="5673725"/>
            <a:chOff x="681086" y="137692"/>
            <a:chExt cx="8003497" cy="57690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3026472"/>
                </p:ext>
              </p:extLst>
            </p:nvPr>
          </p:nvGraphicFramePr>
          <p:xfrm>
            <a:off x="681086" y="1299899"/>
            <a:ext cx="8003497" cy="4606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2" imgW="2857320" imgH="1701720" progId="Equation.3">
                    <p:embed/>
                  </p:oleObj>
                </mc:Choice>
                <mc:Fallback>
                  <p:oleObj name="数式" r:id="rId2" imgW="2857320" imgH="1701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086" y="1299899"/>
                          <a:ext cx="8003497" cy="46068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28720" imgH="863280" progId="Equation.3">
                  <p:embed/>
                </p:oleObj>
              </mc:Choice>
              <mc:Fallback>
                <p:oleObj name="数式" r:id="rId2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793960" imgH="1244520" progId="Equation.3">
                  <p:embed/>
                </p:oleObj>
              </mc:Choice>
              <mc:Fallback>
                <p:oleObj name="数式" r:id="rId4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400120" imgH="863280" progId="Equation.3">
                  <p:embed/>
                </p:oleObj>
              </mc:Choice>
              <mc:Fallback>
                <p:oleObj name="数式" r:id="rId6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638000" imgH="1307880" progId="Equation.3">
                  <p:embed/>
                </p:oleObj>
              </mc:Choice>
              <mc:Fallback>
                <p:oleObj name="数式" r:id="rId2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457200" progId="Equation.3">
                  <p:embed/>
                </p:oleObj>
              </mc:Choice>
              <mc:Fallback>
                <p:oleObj name="数式" r:id="rId4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33640" imgH="952200" progId="Equation.3">
                  <p:embed/>
                </p:oleObj>
              </mc:Choice>
              <mc:Fallback>
                <p:oleObj name="数式" r:id="rId2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539800" imgH="1346040" progId="Equation.3">
                  <p:embed/>
                </p:oleObj>
              </mc:Choice>
              <mc:Fallback>
                <p:oleObj name="数式" r:id="rId4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7BEABB-CC78-26D2-0945-A2A0668F0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AD3C60-1576-CB01-1DFE-8D668FCB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931C9-CD8F-4DDB-7DBB-8ED6169F9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428642-B770-CC18-A0C7-875F06BED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126" y="1066800"/>
            <a:ext cx="8417348" cy="417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904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90840" imgH="1218960" progId="Equation.3">
                  <p:embed/>
                </p:oleObj>
              </mc:Choice>
              <mc:Fallback>
                <p:oleObj name="数式" r:id="rId2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88731"/>
              </p:ext>
            </p:extLst>
          </p:nvPr>
        </p:nvGraphicFramePr>
        <p:xfrm>
          <a:off x="533400" y="3124200"/>
          <a:ext cx="7118350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035160" imgH="1307880" progId="Equation.3">
                  <p:embed/>
                </p:oleObj>
              </mc:Choice>
              <mc:Fallback>
                <p:oleObj name="数式" r:id="rId4" imgW="30351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7118350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065373"/>
              </p:ext>
            </p:extLst>
          </p:nvPr>
        </p:nvGraphicFramePr>
        <p:xfrm>
          <a:off x="5480221" y="5101216"/>
          <a:ext cx="3765399" cy="125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38280" imgH="812520" progId="Equation.DSMT4">
                  <p:embed/>
                </p:oleObj>
              </mc:Choice>
              <mc:Fallback>
                <p:oleObj name="Equation" r:id="rId6" imgW="243828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80221" y="5101216"/>
                        <a:ext cx="3765399" cy="1255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309024"/>
              </p:ext>
            </p:extLst>
          </p:nvPr>
        </p:nvGraphicFramePr>
        <p:xfrm>
          <a:off x="613348" y="1036848"/>
          <a:ext cx="6019800" cy="21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90840" imgH="1218960" progId="Equation.3">
                  <p:embed/>
                </p:oleObj>
              </mc:Choice>
              <mc:Fallback>
                <p:oleObj name="数式" r:id="rId2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48" y="1036848"/>
                        <a:ext cx="6019800" cy="2191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286938"/>
              </p:ext>
            </p:extLst>
          </p:nvPr>
        </p:nvGraphicFramePr>
        <p:xfrm>
          <a:off x="609600" y="3260793"/>
          <a:ext cx="6802905" cy="327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16040" imgH="1625400" progId="Equation.3">
                  <p:embed/>
                </p:oleObj>
              </mc:Choice>
              <mc:Fallback>
                <p:oleObj name="数式" r:id="rId4" imgW="34160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60793"/>
                        <a:ext cx="6802905" cy="3278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17143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Transverse Electric and Magnetic (TEM) waves</a:t>
            </a:r>
          </a:p>
        </p:txBody>
      </p:sp>
    </p:spTree>
    <p:extLst>
      <p:ext uri="{BB962C8B-B14F-4D97-AF65-F5344CB8AC3E}">
        <p14:creationId xmlns:p14="http://schemas.microsoft.com/office/powerpoint/2010/main" val="265783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D16B85-9EA7-8F05-D953-A0F93E144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5C681-8A8A-8F47-02EC-7294FC8D3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F6F26-5D3B-16ED-AFC2-F99CED0D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2F020C-149F-6DA5-FE48-00C9F238CB9D}"/>
              </a:ext>
            </a:extLst>
          </p:cNvPr>
          <p:cNvSpPr txBox="1"/>
          <p:nvPr/>
        </p:nvSpPr>
        <p:spPr>
          <a:xfrm>
            <a:off x="333375" y="10184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BF00319-2053-46BA-6953-4035B5D843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543679"/>
              </p:ext>
            </p:extLst>
          </p:nvPr>
        </p:nvGraphicFramePr>
        <p:xfrm>
          <a:off x="487180" y="2117725"/>
          <a:ext cx="8286750" cy="4370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33840" imgH="2387520" progId="Equation.DSMT4">
                  <p:embed/>
                </p:oleObj>
              </mc:Choice>
              <mc:Fallback>
                <p:oleObj name="Equation" r:id="rId2" imgW="4533840" imgH="23875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80" y="2117725"/>
                        <a:ext cx="8286750" cy="4370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0435207-EBE1-F51F-0A80-E3B35C8329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437430"/>
              </p:ext>
            </p:extLst>
          </p:nvPr>
        </p:nvGraphicFramePr>
        <p:xfrm>
          <a:off x="487180" y="1627813"/>
          <a:ext cx="4114800" cy="4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55800" imgH="317160" progId="Equation.DSMT4">
                  <p:embed/>
                </p:oleObj>
              </mc:Choice>
              <mc:Fallback>
                <p:oleObj name="Equation" r:id="rId4" imgW="2755800" imgH="3171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180" y="1627813"/>
                        <a:ext cx="4114800" cy="4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C939B0B-2073-789B-08CF-0FF7555B5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999689"/>
              </p:ext>
            </p:extLst>
          </p:nvPr>
        </p:nvGraphicFramePr>
        <p:xfrm>
          <a:off x="4905375" y="1644650"/>
          <a:ext cx="3905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16120" imgH="317160" progId="Equation.DSMT4">
                  <p:embed/>
                </p:oleObj>
              </mc:Choice>
              <mc:Fallback>
                <p:oleObj name="Equation" r:id="rId6" imgW="2616120" imgH="3171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05375" y="1644650"/>
                        <a:ext cx="39052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6E78684-5D1E-B929-1E64-D1DD8F1BB057}"/>
              </a:ext>
            </a:extLst>
          </p:cNvPr>
          <p:cNvSpPr txBox="1"/>
          <p:nvPr/>
        </p:nvSpPr>
        <p:spPr>
          <a:xfrm>
            <a:off x="2286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Slide from Lecture 15</a:t>
            </a:r>
          </a:p>
        </p:txBody>
      </p:sp>
    </p:spTree>
    <p:extLst>
      <p:ext uri="{BB962C8B-B14F-4D97-AF65-F5344CB8AC3E}">
        <p14:creationId xmlns:p14="http://schemas.microsoft.com/office/powerpoint/2010/main" val="393110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E13BB0-046B-888A-A7C2-BA5621043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AA9F42-7F11-0401-81D4-31A8A28A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D1AF2C-0F2E-62AD-02EC-80E1CAE1F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B9AC688-E3FC-3A81-F443-40F973F102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993455"/>
              </p:ext>
            </p:extLst>
          </p:nvPr>
        </p:nvGraphicFramePr>
        <p:xfrm>
          <a:off x="201987" y="990600"/>
          <a:ext cx="8740025" cy="228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41720" imgH="1523880" progId="Equation.DSMT4">
                  <p:embed/>
                </p:oleObj>
              </mc:Choice>
              <mc:Fallback>
                <p:oleObj name="Equation" r:id="rId2" imgW="5841720" imgH="1523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BF00319-2053-46BA-6953-4035B5D843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87" y="990600"/>
                        <a:ext cx="8740025" cy="228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AB1DF32-D98A-26D2-F92A-36EA2CA826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748122"/>
              </p:ext>
            </p:extLst>
          </p:nvPr>
        </p:nvGraphicFramePr>
        <p:xfrm>
          <a:off x="304800" y="3657600"/>
          <a:ext cx="7677151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63680" imgH="914400" progId="Equation.DSMT4">
                  <p:embed/>
                </p:oleObj>
              </mc:Choice>
              <mc:Fallback>
                <p:oleObj name="Equation" r:id="rId4" imgW="406368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3657600"/>
                        <a:ext cx="7677151" cy="172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923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– Review from previous lecture 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Liénard-Wiechert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253800" progId="Equation.DSMT4">
                  <p:embed/>
                </p:oleObj>
              </mc:Choice>
              <mc:Fallback>
                <p:oleObj name="Equation" r:id="rId2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160547"/>
              </p:ext>
            </p:extLst>
          </p:nvPr>
        </p:nvGraphicFramePr>
        <p:xfrm>
          <a:off x="177800" y="4114800"/>
          <a:ext cx="891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57520" imgH="419040" progId="Equation.DSMT4">
                  <p:embed/>
                </p:oleObj>
              </mc:Choice>
              <mc:Fallback>
                <p:oleObj name="Equation" r:id="rId4" imgW="4457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800" y="4114800"/>
                        <a:ext cx="8915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431640" progId="Equation.DSMT4">
                  <p:embed/>
                </p:oleObj>
              </mc:Choice>
              <mc:Fallback>
                <p:oleObj name="Equation" r:id="rId2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644253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41600" imgH="431640" progId="Equation.DSMT4">
                  <p:embed/>
                </p:oleObj>
              </mc:Choice>
              <mc:Fallback>
                <p:oleObj name="Equation" r:id="rId4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</a:t>
            </a:r>
            <a:r>
              <a:rPr lang="en-US" sz="2400" dirty="0"/>
              <a:t>  and then </a:t>
            </a:r>
            <a:r>
              <a:rPr lang="en-US" sz="2400" i="1" dirty="0" err="1"/>
              <a:t>dt</a:t>
            </a:r>
            <a:r>
              <a:rPr lang="en-US" sz="2400" i="1" dirty="0"/>
              <a:t>’</a:t>
            </a:r>
            <a:endParaRPr lang="en-US" sz="2400" dirty="0"/>
          </a:p>
          <a:p>
            <a:r>
              <a:rPr lang="en-US" sz="2400" dirty="0"/>
              <a:t> making use of the fact that for any function of </a:t>
            </a:r>
            <a:r>
              <a:rPr lang="en-US" sz="2400" i="1" dirty="0"/>
              <a:t>t’</a:t>
            </a:r>
            <a:r>
              <a:rPr lang="en-US" sz="2400" dirty="0"/>
              <a:t>,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656377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24000" imgH="672840" progId="Equation.DSMT4">
                  <p:embed/>
                </p:oleObj>
              </mc:Choice>
              <mc:Fallback>
                <p:oleObj name="Equation" r:id="rId8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be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82680" imgH="419040" progId="Equation.DSMT4">
                  <p:embed/>
                </p:oleObj>
              </mc:Choice>
              <mc:Fallback>
                <p:oleObj name="Equation" r:id="rId10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823158-A7FC-45F7-A727-F771F64E1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6B7FA-1E74-4C80-A250-280A8932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278BE-3FFA-4022-ACB5-FE1A7B31D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EAB381-EB90-4C56-8E46-23C1B25296D4}"/>
              </a:ext>
            </a:extLst>
          </p:cNvPr>
          <p:cNvSpPr txBox="1"/>
          <p:nvPr/>
        </p:nvSpPr>
        <p:spPr>
          <a:xfrm>
            <a:off x="3810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about delta functions   -- See Pg. 26 in </a:t>
            </a:r>
            <a:r>
              <a:rPr lang="en-US" sz="2400" b="1" dirty="0">
                <a:latin typeface="+mj-lt"/>
              </a:rPr>
              <a:t>Jackson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59659D4-2055-47C7-84F3-718F10CAC7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011763"/>
              </p:ext>
            </p:extLst>
          </p:nvPr>
        </p:nvGraphicFramePr>
        <p:xfrm>
          <a:off x="685800" y="1172368"/>
          <a:ext cx="6383216" cy="200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45960" imgH="672840" progId="Equation.DSMT4">
                  <p:embed/>
                </p:oleObj>
              </mc:Choice>
              <mc:Fallback>
                <p:oleObj name="Equation" r:id="rId2" imgW="2145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5800" y="1172368"/>
                        <a:ext cx="6383216" cy="2001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85F44731-480F-49CA-95EA-4D1DAE21D3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6020" y="3429000"/>
            <a:ext cx="9144000" cy="27944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D35B49-15E7-457B-B301-BCFA9061282D}"/>
              </a:ext>
            </a:extLst>
          </p:cNvPr>
          <p:cNvSpPr txBox="1"/>
          <p:nvPr/>
        </p:nvSpPr>
        <p:spPr>
          <a:xfrm>
            <a:off x="6172200" y="4687149"/>
            <a:ext cx="1295400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baseline="-25000" dirty="0">
                <a:latin typeface="+mj-lt"/>
              </a:rPr>
              <a:t>x</a:t>
            </a:r>
            <a:r>
              <a:rPr lang="en-US" sz="3200" b="1" i="1" baseline="-25000" dirty="0">
                <a:latin typeface="+mj-lt"/>
                <a:sym typeface="Wingdings" panose="05000000000000000000" pitchFamily="2" charset="2"/>
              </a:rPr>
              <a:t></a:t>
            </a:r>
            <a:endParaRPr lang="en-US" sz="3200" b="1" i="1" baseline="-250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0430B99-C116-4B88-8C2C-E0BAE3004976}"/>
              </a:ext>
            </a:extLst>
          </p:cNvPr>
          <p:cNvSpPr/>
          <p:nvPr/>
        </p:nvSpPr>
        <p:spPr>
          <a:xfrm>
            <a:off x="1786052" y="4448932"/>
            <a:ext cx="304800" cy="304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ED05AEE-B8BD-4FD8-8B85-38232C827492}"/>
              </a:ext>
            </a:extLst>
          </p:cNvPr>
          <p:cNvSpPr/>
          <p:nvPr/>
        </p:nvSpPr>
        <p:spPr>
          <a:xfrm>
            <a:off x="7061507" y="4393177"/>
            <a:ext cx="304800" cy="304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F0E1B50-B2CE-45F4-92EE-DEB8182610F8}"/>
              </a:ext>
            </a:extLst>
          </p:cNvPr>
          <p:cNvSpPr/>
          <p:nvPr/>
        </p:nvSpPr>
        <p:spPr>
          <a:xfrm>
            <a:off x="5299616" y="4414313"/>
            <a:ext cx="304800" cy="304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2C1359-AEAE-8B4B-4AB3-EEE555ECC2DD}"/>
              </a:ext>
            </a:extLst>
          </p:cNvPr>
          <p:cNvSpPr txBox="1"/>
          <p:nvPr/>
        </p:nvSpPr>
        <p:spPr>
          <a:xfrm rot="16200000">
            <a:off x="3050233" y="274096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f(x) 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6660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B6479F-5AF7-CC27-B6F0-DD54A3D21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07C031-6A8A-303F-099A-534EB1D2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21F9F-1C0A-D59B-2024-78A21EC2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846811B-2006-37CD-9BCB-9F055C0E6C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064660"/>
              </p:ext>
            </p:extLst>
          </p:nvPr>
        </p:nvGraphicFramePr>
        <p:xfrm>
          <a:off x="114300" y="2054679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253800" progId="Equation.DSMT4">
                  <p:embed/>
                </p:oleObj>
              </mc:Choice>
              <mc:Fallback>
                <p:oleObj name="Equation" r:id="rId2" imgW="247644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" y="2054679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9EC936C-7817-D1EA-38B4-BC42457DD9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250046"/>
              </p:ext>
            </p:extLst>
          </p:nvPr>
        </p:nvGraphicFramePr>
        <p:xfrm>
          <a:off x="114300" y="2401153"/>
          <a:ext cx="891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57520" imgH="419040" progId="Equation.DSMT4">
                  <p:embed/>
                </p:oleObj>
              </mc:Choice>
              <mc:Fallback>
                <p:oleObj name="Equation" r:id="rId4" imgW="445752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" y="2401153"/>
                        <a:ext cx="8915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24EA29B-8097-7249-DEF0-0E1F89C693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111595"/>
              </p:ext>
            </p:extLst>
          </p:nvPr>
        </p:nvGraphicFramePr>
        <p:xfrm>
          <a:off x="533400" y="3617913"/>
          <a:ext cx="6853238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30520" imgH="444240" progId="Equation.DSMT4">
                  <p:embed/>
                </p:oleObj>
              </mc:Choice>
              <mc:Fallback>
                <p:oleObj name="Equation" r:id="rId6" imgW="353052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400" y="3617913"/>
                        <a:ext cx="6853238" cy="862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632265C-0E25-6214-47A5-560524EF9F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866218"/>
              </p:ext>
            </p:extLst>
          </p:nvPr>
        </p:nvGraphicFramePr>
        <p:xfrm>
          <a:off x="927100" y="11430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41600" imgH="431640" progId="Equation.DSMT4">
                  <p:embed/>
                </p:oleObj>
              </mc:Choice>
              <mc:Fallback>
                <p:oleObj name="Equation" r:id="rId8" imgW="3441600" imgH="431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27100" y="11430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D985D58-FB14-7537-0D3F-8B96EB985FA4}"/>
              </a:ext>
            </a:extLst>
          </p:cNvPr>
          <p:cNvSpPr txBox="1"/>
          <p:nvPr/>
        </p:nvSpPr>
        <p:spPr>
          <a:xfrm>
            <a:off x="81643" y="320314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614370E-48D0-2D0D-5FFF-8A9697C1BE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596871"/>
              </p:ext>
            </p:extLst>
          </p:nvPr>
        </p:nvGraphicFramePr>
        <p:xfrm>
          <a:off x="948871" y="363723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314520" imgH="431640" progId="Equation.DSMT4">
                  <p:embed/>
                </p:oleObj>
              </mc:Choice>
              <mc:Fallback>
                <p:oleObj name="Equation" r:id="rId10" imgW="331452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48871" y="363723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476D8B3-79A4-EBEC-755F-72368504E0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79204"/>
              </p:ext>
            </p:extLst>
          </p:nvPr>
        </p:nvGraphicFramePr>
        <p:xfrm>
          <a:off x="489857" y="4643438"/>
          <a:ext cx="7442200" cy="167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835080" imgH="863280" progId="Equation.DSMT4">
                  <p:embed/>
                </p:oleObj>
              </mc:Choice>
              <mc:Fallback>
                <p:oleObj name="Equation" r:id="rId12" imgW="383508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89857" y="4643438"/>
                        <a:ext cx="7442200" cy="167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377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15750</TotalTime>
  <Words>813</Words>
  <Application>Microsoft Office PowerPoint</Application>
  <PresentationFormat>On-screen Show (4:3)</PresentationFormat>
  <Paragraphs>161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908</cp:revision>
  <cp:lastPrinted>2020-02-16T08:38:58Z</cp:lastPrinted>
  <dcterms:created xsi:type="dcterms:W3CDTF">2012-01-10T18:32:24Z</dcterms:created>
  <dcterms:modified xsi:type="dcterms:W3CDTF">2025-02-19T04:07:00Z</dcterms:modified>
</cp:coreProperties>
</file>