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96" r:id="rId2"/>
    <p:sldId id="354" r:id="rId3"/>
    <p:sldId id="431" r:id="rId4"/>
    <p:sldId id="434" r:id="rId5"/>
    <p:sldId id="433" r:id="rId6"/>
    <p:sldId id="392" r:id="rId7"/>
    <p:sldId id="393" r:id="rId8"/>
    <p:sldId id="426" r:id="rId9"/>
    <p:sldId id="435" r:id="rId10"/>
    <p:sldId id="436" r:id="rId11"/>
    <p:sldId id="394" r:id="rId12"/>
    <p:sldId id="395" r:id="rId13"/>
    <p:sldId id="423" r:id="rId14"/>
    <p:sldId id="396" r:id="rId15"/>
    <p:sldId id="437" r:id="rId16"/>
    <p:sldId id="401" r:id="rId17"/>
    <p:sldId id="402" r:id="rId18"/>
    <p:sldId id="403" r:id="rId19"/>
    <p:sldId id="404" r:id="rId20"/>
    <p:sldId id="418" r:id="rId21"/>
    <p:sldId id="419" r:id="rId22"/>
    <p:sldId id="405" r:id="rId23"/>
    <p:sldId id="406" r:id="rId24"/>
    <p:sldId id="407" r:id="rId25"/>
    <p:sldId id="409" r:id="rId26"/>
    <p:sldId id="410" r:id="rId27"/>
    <p:sldId id="411" r:id="rId28"/>
    <p:sldId id="412" r:id="rId29"/>
    <p:sldId id="413" r:id="rId30"/>
    <p:sldId id="414" r:id="rId31"/>
    <p:sldId id="415" r:id="rId3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9" d="100"/>
          <a:sy n="79" d="100"/>
        </p:scale>
        <p:origin x="71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1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21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5.wmf"/><Relationship Id="rId3" Type="http://schemas.openxmlformats.org/officeDocument/2006/relationships/image" Target="../media/image21.wmf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3.bin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4.wmf"/><Relationship Id="rId5" Type="http://schemas.openxmlformats.org/officeDocument/2006/relationships/image" Target="../media/image22.wmf"/><Relationship Id="rId15" Type="http://schemas.openxmlformats.org/officeDocument/2006/relationships/image" Target="../media/image26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2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27.wmf"/><Relationship Id="rId7" Type="http://schemas.openxmlformats.org/officeDocument/2006/relationships/image" Target="../media/image29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3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29.wmf"/><Relationship Id="rId3" Type="http://schemas.openxmlformats.org/officeDocument/2006/relationships/image" Target="../media/image31.wmf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7.bin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3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image" Target="../media/image33.wmf"/><Relationship Id="rId7" Type="http://schemas.openxmlformats.org/officeDocument/2006/relationships/image" Target="../media/image35.wmf"/><Relationship Id="rId2" Type="http://schemas.openxmlformats.org/officeDocument/2006/relationships/oleObject" Target="../embeddings/oleObject3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26.wmf"/><Relationship Id="rId3" Type="http://schemas.openxmlformats.org/officeDocument/2006/relationships/image" Target="../media/image35.wmf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4.bin"/><Relationship Id="rId2" Type="http://schemas.openxmlformats.org/officeDocument/2006/relationships/oleObject" Target="../embeddings/oleObject3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5.wmf"/><Relationship Id="rId5" Type="http://schemas.openxmlformats.org/officeDocument/2006/relationships/image" Target="../media/image36.wmf"/><Relationship Id="rId15" Type="http://schemas.openxmlformats.org/officeDocument/2006/relationships/image" Target="../media/image38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3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oleObject" Target="../embeddings/oleObject37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oleObject" Target="../embeddings/oleObject39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.wmf"/><Relationship Id="rId4" Type="http://schemas.openxmlformats.org/officeDocument/2006/relationships/oleObject" Target="../embeddings/oleObject4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oleObject" Target="../embeddings/oleObject41.bin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oleObject" Target="../embeddings/oleObject42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oleObject" Target="../embeddings/oleObject43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6.wmf"/><Relationship Id="rId4" Type="http://schemas.openxmlformats.org/officeDocument/2006/relationships/oleObject" Target="../embeddings/oleObject4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oleObject" Target="../embeddings/oleObject45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7" Type="http://schemas.openxmlformats.org/officeDocument/2006/relationships/image" Target="../media/image51.wmf"/><Relationship Id="rId2" Type="http://schemas.openxmlformats.org/officeDocument/2006/relationships/oleObject" Target="../embeddings/oleObject4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50.wmf"/><Relationship Id="rId4" Type="http://schemas.openxmlformats.org/officeDocument/2006/relationships/oleObject" Target="../embeddings/oleObject4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oleObject" Target="../embeddings/oleObject50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3.wmf"/><Relationship Id="rId4" Type="http://schemas.openxmlformats.org/officeDocument/2006/relationships/oleObject" Target="../embeddings/oleObject5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oleObject" Target="../embeddings/oleObject50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4.wmf"/><Relationship Id="rId4" Type="http://schemas.openxmlformats.org/officeDocument/2006/relationships/oleObject" Target="../embeddings/oleObject5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oleObject" Target="../embeddings/oleObject38.bin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oleObject" Target="../embeddings/oleObject53.bin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7" Type="http://schemas.openxmlformats.org/officeDocument/2006/relationships/image" Target="../media/image58.wmf"/><Relationship Id="rId2" Type="http://schemas.openxmlformats.org/officeDocument/2006/relationships/oleObject" Target="../embeddings/oleObject5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6.bin"/><Relationship Id="rId5" Type="http://schemas.openxmlformats.org/officeDocument/2006/relationships/image" Target="../media/image57.wmf"/><Relationship Id="rId4" Type="http://schemas.openxmlformats.org/officeDocument/2006/relationships/oleObject" Target="../embeddings/oleObject55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oleObject" Target="../embeddings/oleObject57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0.wmf"/><Relationship Id="rId4" Type="http://schemas.openxmlformats.org/officeDocument/2006/relationships/oleObject" Target="../embeddings/oleObject5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oleObject" Target="../embeddings/oleObject59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2.wmf"/><Relationship Id="rId4" Type="http://schemas.openxmlformats.org/officeDocument/2006/relationships/oleObject" Target="../embeddings/oleObject60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7" Type="http://schemas.openxmlformats.org/officeDocument/2006/relationships/image" Target="../media/image65.wmf"/><Relationship Id="rId2" Type="http://schemas.openxmlformats.org/officeDocument/2006/relationships/oleObject" Target="../embeddings/oleObject6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63.bin"/><Relationship Id="rId5" Type="http://schemas.openxmlformats.org/officeDocument/2006/relationships/image" Target="../media/image64.wmf"/><Relationship Id="rId4" Type="http://schemas.openxmlformats.org/officeDocument/2006/relationships/oleObject" Target="../embeddings/oleObject6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oleObject" Target="../embeddings/oleObject6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7.wmf"/><Relationship Id="rId4" Type="http://schemas.openxmlformats.org/officeDocument/2006/relationships/oleObject" Target="../embeddings/oleObject6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8.wmf"/><Relationship Id="rId3" Type="http://schemas.openxmlformats.org/officeDocument/2006/relationships/image" Target="../media/image8.wmf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5.bin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0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" y="518160"/>
            <a:ext cx="89916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Notes for Lecture 16: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2800" b="1" dirty="0">
                <a:solidFill>
                  <a:schemeClr val="folHlink"/>
                </a:solidFill>
              </a:rPr>
              <a:t>Finish reading Chapter 6 (Sec. 6.6-6.10 in JDJ) (some sections covered in less detail)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Some details of </a:t>
            </a:r>
            <a:r>
              <a:rPr lang="en-US" sz="2400" b="1" dirty="0" err="1">
                <a:solidFill>
                  <a:schemeClr val="folHlink"/>
                </a:solidFill>
              </a:rPr>
              <a:t>Li</a:t>
            </a:r>
            <a:r>
              <a:rPr lang="en-US" sz="2400" b="1" dirty="0" err="1">
                <a:solidFill>
                  <a:srgbClr val="7030A0"/>
                </a:solidFill>
              </a:rPr>
              <a:t>é</a:t>
            </a:r>
            <a:r>
              <a:rPr lang="en-US" sz="2400" b="1" dirty="0" err="1">
                <a:solidFill>
                  <a:schemeClr val="folHlink"/>
                </a:solidFill>
              </a:rPr>
              <a:t>nard-Wiechert</a:t>
            </a:r>
            <a:r>
              <a:rPr lang="en-US" sz="2400" b="1" dirty="0">
                <a:solidFill>
                  <a:schemeClr val="folHlink"/>
                </a:solidFill>
              </a:rPr>
              <a:t> results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Energy density and flux associated with electromagnetic fields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Time harmonic fields</a:t>
            </a:r>
          </a:p>
          <a:p>
            <a:pPr marL="514350" indent="-514350" algn="ctr">
              <a:buFont typeface="+mj-lt"/>
              <a:buAutoNum type="arabicPeriod"/>
            </a:pPr>
            <a:endParaRPr lang="en-US" sz="32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2EEC98-3DA9-7C65-5DF4-905DE2C66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0C9483-949A-4338-2B00-9CF9F5088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143A23-7311-27A3-C59B-6D2698F5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4C8767-45ED-B428-49C3-F0366737C134}"/>
              </a:ext>
            </a:extLst>
          </p:cNvPr>
          <p:cNvSpPr txBox="1"/>
          <p:nvPr/>
        </p:nvSpPr>
        <p:spPr>
          <a:xfrm>
            <a:off x="16329" y="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1EF24DC-8C59-4D69-3B01-40521539B7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7159249"/>
              </p:ext>
            </p:extLst>
          </p:nvPr>
        </p:nvGraphicFramePr>
        <p:xfrm>
          <a:off x="781844" y="230832"/>
          <a:ext cx="7099300" cy="354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657600" imgH="1828800" progId="Equation.DSMT4">
                  <p:embed/>
                </p:oleObj>
              </mc:Choice>
              <mc:Fallback>
                <p:oleObj name="Equation" r:id="rId2" imgW="3657600" imgH="1828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D24EA29B-8097-7249-DEF0-0E1F89C693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81844" y="230832"/>
                        <a:ext cx="7099300" cy="354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0D9155D-0139-9734-2079-52A4FE9D80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195329"/>
              </p:ext>
            </p:extLst>
          </p:nvPr>
        </p:nvGraphicFramePr>
        <p:xfrm>
          <a:off x="773576" y="3878681"/>
          <a:ext cx="7886010" cy="2450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495680" imgH="1396800" progId="Equation.DSMT4">
                  <p:embed/>
                </p:oleObj>
              </mc:Choice>
              <mc:Fallback>
                <p:oleObj name="Equation" r:id="rId4" imgW="4495680" imgH="139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3576" y="3878681"/>
                        <a:ext cx="7886010" cy="24504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6062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914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Resulting scalar and vector potentials: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739617"/>
              </p:ext>
            </p:extLst>
          </p:nvPr>
        </p:nvGraphicFramePr>
        <p:xfrm>
          <a:off x="1066800" y="1524000"/>
          <a:ext cx="3351867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87240" imgH="583920" progId="Equation.DSMT4">
                  <p:embed/>
                </p:oleObj>
              </mc:Choice>
              <mc:Fallback>
                <p:oleObj name="Equation" r:id="rId2" imgW="158724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66800" y="1524000"/>
                        <a:ext cx="3351867" cy="123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207123"/>
              </p:ext>
            </p:extLst>
          </p:nvPr>
        </p:nvGraphicFramePr>
        <p:xfrm>
          <a:off x="1131887" y="2881313"/>
          <a:ext cx="3592513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01720" imgH="583920" progId="Equation.DSMT4">
                  <p:embed/>
                </p:oleObj>
              </mc:Choice>
              <mc:Fallback>
                <p:oleObj name="Equation" r:id="rId4" imgW="1701720" imgH="5839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7" y="2881313"/>
                        <a:ext cx="3592513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419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Notation: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467059"/>
              </p:ext>
            </p:extLst>
          </p:nvPr>
        </p:nvGraphicFramePr>
        <p:xfrm>
          <a:off x="5735227" y="4401672"/>
          <a:ext cx="2734495" cy="66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90360" imgH="241200" progId="Equation.DSMT4">
                  <p:embed/>
                </p:oleObj>
              </mc:Choice>
              <mc:Fallback>
                <p:oleObj name="Equation" r:id="rId6" imgW="990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35227" y="4401672"/>
                        <a:ext cx="2734495" cy="66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69272"/>
              </p:ext>
            </p:extLst>
          </p:nvPr>
        </p:nvGraphicFramePr>
        <p:xfrm>
          <a:off x="3663950" y="2320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4120" imgH="177480" progId="Equation.DSMT4">
                  <p:embed/>
                </p:oleObj>
              </mc:Choice>
              <mc:Fallback>
                <p:oleObj name="Equation" r:id="rId8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663950" y="2320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785277"/>
              </p:ext>
            </p:extLst>
          </p:nvPr>
        </p:nvGraphicFramePr>
        <p:xfrm>
          <a:off x="5799905" y="5397500"/>
          <a:ext cx="213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11000" imgH="253800" progId="Equation.DSMT4">
                  <p:embed/>
                </p:oleObj>
              </mc:Choice>
              <mc:Fallback>
                <p:oleObj name="Equation" r:id="rId10" imgW="711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799905" y="5397500"/>
                        <a:ext cx="21336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2944037"/>
              </p:ext>
            </p:extLst>
          </p:nvPr>
        </p:nvGraphicFramePr>
        <p:xfrm>
          <a:off x="2085181" y="4218285"/>
          <a:ext cx="3386138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95280" imgH="419040" progId="Equation.DSMT4">
                  <p:embed/>
                </p:oleObj>
              </mc:Choice>
              <mc:Fallback>
                <p:oleObj name="Equation" r:id="rId12" imgW="1295280" imgH="4190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181" y="4218285"/>
                        <a:ext cx="3386138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DE4BE6F3-A943-4738-2AA3-99A8A33384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46423"/>
              </p:ext>
            </p:extLst>
          </p:nvPr>
        </p:nvGraphicFramePr>
        <p:xfrm>
          <a:off x="2209800" y="5397500"/>
          <a:ext cx="2655817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079280" imgH="279360" progId="Equation.DSMT4">
                  <p:embed/>
                </p:oleObj>
              </mc:Choice>
              <mc:Fallback>
                <p:oleObj name="Equation" r:id="rId14" imgW="10792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209800" y="5397500"/>
                        <a:ext cx="2655817" cy="687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6397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693003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order to find the electric and magnetic fields, we need to evaluate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60618"/>
              </p:ext>
            </p:extLst>
          </p:nvPr>
        </p:nvGraphicFramePr>
        <p:xfrm>
          <a:off x="1600200" y="1108501"/>
          <a:ext cx="4137381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90640" imgH="393480" progId="Equation.DSMT4">
                  <p:embed/>
                </p:oleObj>
              </mc:Choice>
              <mc:Fallback>
                <p:oleObj name="Equation" r:id="rId2" imgW="1790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00200" y="1108501"/>
                        <a:ext cx="4137381" cy="909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650789"/>
              </p:ext>
            </p:extLst>
          </p:nvPr>
        </p:nvGraphicFramePr>
        <p:xfrm>
          <a:off x="1685290" y="2133600"/>
          <a:ext cx="27876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06360" imgH="203040" progId="Equation.DSMT4">
                  <p:embed/>
                </p:oleObj>
              </mc:Choice>
              <mc:Fallback>
                <p:oleObj name="Equation" r:id="rId4" imgW="120636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5290" y="2133600"/>
                        <a:ext cx="278765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3840" y="2819400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trick of evaluating these derivatives is that the retarded time </a:t>
            </a:r>
            <a:r>
              <a:rPr lang="en-US" sz="2400" i="1" dirty="0" err="1"/>
              <a:t>t</a:t>
            </a:r>
            <a:r>
              <a:rPr lang="en-US" sz="2400" i="1" baseline="-25000" dirty="0" err="1"/>
              <a:t>r</a:t>
            </a:r>
            <a:r>
              <a:rPr lang="en-US" sz="2400" i="1" dirty="0"/>
              <a:t> </a:t>
            </a:r>
            <a:r>
              <a:rPr lang="en-US" sz="2400" dirty="0"/>
              <a:t>depends on position </a:t>
            </a:r>
            <a:r>
              <a:rPr lang="en-US" sz="2400" b="1" dirty="0"/>
              <a:t>r </a:t>
            </a:r>
            <a:r>
              <a:rPr lang="en-US" sz="2400" dirty="0"/>
              <a:t>and on itself. We can show the following results using the shorthand notation: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                                         and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530691"/>
              </p:ext>
            </p:extLst>
          </p:nvPr>
        </p:nvGraphicFramePr>
        <p:xfrm>
          <a:off x="914400" y="4267200"/>
          <a:ext cx="2743200" cy="1305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07880" imgH="622080" progId="Equation.DSMT4">
                  <p:embed/>
                </p:oleObj>
              </mc:Choice>
              <mc:Fallback>
                <p:oleObj name="Equation" r:id="rId6" imgW="13078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4400" y="4267200"/>
                        <a:ext cx="2743200" cy="13050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185012"/>
              </p:ext>
            </p:extLst>
          </p:nvPr>
        </p:nvGraphicFramePr>
        <p:xfrm>
          <a:off x="5257800" y="4207371"/>
          <a:ext cx="2422525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55600" imgH="622080" progId="Equation.DSMT4">
                  <p:embed/>
                </p:oleObj>
              </mc:Choice>
              <mc:Fallback>
                <p:oleObj name="Equation" r:id="rId8" imgW="1155600" imgH="6220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207371"/>
                        <a:ext cx="2422525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2762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905144-8FDF-4FFA-BAE4-1EFE59A44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1B597A-9067-40F8-9389-399499FDE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4E5919-875B-4C6F-868A-F26F1D3E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83EF8F-0A67-45B8-997D-53701A225012}"/>
              </a:ext>
            </a:extLst>
          </p:cNvPr>
          <p:cNvSpPr txBox="1"/>
          <p:nvPr/>
        </p:nvSpPr>
        <p:spPr>
          <a:xfrm>
            <a:off x="3048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611F1DF-0F75-4E9B-998C-32A611E516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2624283"/>
              </p:ext>
            </p:extLst>
          </p:nvPr>
        </p:nvGraphicFramePr>
        <p:xfrm>
          <a:off x="2579913" y="313696"/>
          <a:ext cx="4408487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71520" imgH="1143000" progId="Equation.DSMT4">
                  <p:embed/>
                </p:oleObj>
              </mc:Choice>
              <mc:Fallback>
                <p:oleObj name="Equation" r:id="rId2" imgW="217152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79913" y="313696"/>
                        <a:ext cx="4408487" cy="2320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1B8D0F5-C40F-4DA8-97DA-A9BC23072D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816625"/>
              </p:ext>
            </p:extLst>
          </p:nvPr>
        </p:nvGraphicFramePr>
        <p:xfrm>
          <a:off x="2782229" y="3436434"/>
          <a:ext cx="2734495" cy="66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90360" imgH="241200" progId="Equation.DSMT4">
                  <p:embed/>
                </p:oleObj>
              </mc:Choice>
              <mc:Fallback>
                <p:oleObj name="Equation" r:id="rId4" imgW="990360" imgH="2412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82229" y="3436434"/>
                        <a:ext cx="2734495" cy="66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7121DC1-0415-4553-B74F-A4A2A83991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81428"/>
              </p:ext>
            </p:extLst>
          </p:nvPr>
        </p:nvGraphicFramePr>
        <p:xfrm>
          <a:off x="5791200" y="3436434"/>
          <a:ext cx="213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11000" imgH="253800" progId="Equation.DSMT4">
                  <p:embed/>
                </p:oleObj>
              </mc:Choice>
              <mc:Fallback>
                <p:oleObj name="Equation" r:id="rId6" imgW="711000" imgH="2538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91200" y="3436434"/>
                        <a:ext cx="21336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3EC140F-0642-4DCF-90CD-DFA51196164F}"/>
              </a:ext>
            </a:extLst>
          </p:cNvPr>
          <p:cNvSpPr txBox="1"/>
          <p:nvPr/>
        </p:nvSpPr>
        <p:spPr>
          <a:xfrm>
            <a:off x="420029" y="3518613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Using notation: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00CE470D-44DF-4303-8D1D-D333B81480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4691003"/>
              </p:ext>
            </p:extLst>
          </p:nvPr>
        </p:nvGraphicFramePr>
        <p:xfrm>
          <a:off x="685800" y="4841924"/>
          <a:ext cx="2362200" cy="1340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43000" imgH="647640" progId="Equation.DSMT4">
                  <p:embed/>
                </p:oleObj>
              </mc:Choice>
              <mc:Fallback>
                <p:oleObj name="Equation" r:id="rId8" imgW="114300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85800" y="4841924"/>
                        <a:ext cx="2362200" cy="1340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09BA66C-0E2B-4349-8DF7-2110F6C46A04}"/>
              </a:ext>
            </a:extLst>
          </p:cNvPr>
          <p:cNvSpPr txBox="1"/>
          <p:nvPr/>
        </p:nvSpPr>
        <p:spPr>
          <a:xfrm>
            <a:off x="223865" y="5052930"/>
            <a:ext cx="761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0EF2D3D8-22DF-C90E-F16F-F6E446AA66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033653"/>
              </p:ext>
            </p:extLst>
          </p:nvPr>
        </p:nvGraphicFramePr>
        <p:xfrm>
          <a:off x="2754847" y="4015389"/>
          <a:ext cx="2655817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79280" imgH="279360" progId="Equation.DSMT4">
                  <p:embed/>
                </p:oleObj>
              </mc:Choice>
              <mc:Fallback>
                <p:oleObj name="Equation" r:id="rId10" imgW="1079280" imgH="27936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DE4BE6F3-A943-4738-2AA3-99A8A33384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754847" y="4015389"/>
                        <a:ext cx="2655817" cy="687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08741152-463B-3851-3753-A2D184CBFED3}"/>
              </a:ext>
            </a:extLst>
          </p:cNvPr>
          <p:cNvSpPr txBox="1"/>
          <p:nvPr/>
        </p:nvSpPr>
        <p:spPr>
          <a:xfrm>
            <a:off x="3632934" y="4749502"/>
            <a:ext cx="2302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Similarly --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7AD492A5-22C0-BBFC-94F5-9FB35BBBC4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8474598"/>
              </p:ext>
            </p:extLst>
          </p:nvPr>
        </p:nvGraphicFramePr>
        <p:xfrm>
          <a:off x="5257800" y="4652081"/>
          <a:ext cx="2895600" cy="1377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307880" imgH="622080" progId="Equation.DSMT4">
                  <p:embed/>
                </p:oleObj>
              </mc:Choice>
              <mc:Fallback>
                <p:oleObj name="Equation" r:id="rId12" imgW="1307880" imgH="6220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257800" y="4652081"/>
                        <a:ext cx="2895600" cy="13775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1687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After a few steps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272203"/>
              </p:ext>
            </p:extLst>
          </p:nvPr>
        </p:nvGraphicFramePr>
        <p:xfrm>
          <a:off x="598488" y="762000"/>
          <a:ext cx="7281862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41520" imgH="711000" progId="Equation.DSMT4">
                  <p:embed/>
                </p:oleObj>
              </mc:Choice>
              <mc:Fallback>
                <p:oleObj name="Equation" r:id="rId2" imgW="424152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98488" y="762000"/>
                        <a:ext cx="7281862" cy="1220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965824"/>
              </p:ext>
            </p:extLst>
          </p:nvPr>
        </p:nvGraphicFramePr>
        <p:xfrm>
          <a:off x="490538" y="1828800"/>
          <a:ext cx="7891462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597200" imgH="711000" progId="Equation.DSMT4">
                  <p:embed/>
                </p:oleObj>
              </mc:Choice>
              <mc:Fallback>
                <p:oleObj name="Equation" r:id="rId4" imgW="4597200" imgH="711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8" y="1828800"/>
                        <a:ext cx="7891462" cy="1220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747434"/>
              </p:ext>
            </p:extLst>
          </p:nvPr>
        </p:nvGraphicFramePr>
        <p:xfrm>
          <a:off x="392113" y="3124200"/>
          <a:ext cx="8021637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673520" imgH="711000" progId="Equation.DSMT4">
                  <p:embed/>
                </p:oleObj>
              </mc:Choice>
              <mc:Fallback>
                <p:oleObj name="Equation" r:id="rId6" imgW="4673520" imgH="711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3124200"/>
                        <a:ext cx="8021637" cy="12207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169440"/>
              </p:ext>
            </p:extLst>
          </p:nvPr>
        </p:nvGraphicFramePr>
        <p:xfrm>
          <a:off x="512762" y="4405312"/>
          <a:ext cx="8021638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673520" imgH="939600" progId="Equation.DSMT4">
                  <p:embed/>
                </p:oleObj>
              </mc:Choice>
              <mc:Fallback>
                <p:oleObj name="Equation" r:id="rId8" imgW="4673520" imgH="939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2" y="4405312"/>
                        <a:ext cx="8021638" cy="16144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7226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2AE69-7679-68DF-526D-C15E6906A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A76D84-92D8-B098-CC20-E28E3D7E9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47477B-3D27-537F-435B-722D07613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D3D82CC-C08E-1FDD-C716-B80FF22CB7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3985953"/>
              </p:ext>
            </p:extLst>
          </p:nvPr>
        </p:nvGraphicFramePr>
        <p:xfrm>
          <a:off x="449036" y="3620359"/>
          <a:ext cx="8021637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673520" imgH="711000" progId="Equation.DSMT4">
                  <p:embed/>
                </p:oleObj>
              </mc:Choice>
              <mc:Fallback>
                <p:oleObj name="Equation" r:id="rId2" imgW="4673520" imgH="7110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036" y="3620359"/>
                        <a:ext cx="8021637" cy="12207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F72B11C-AAF2-3395-C621-5A0E71FBA2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24845"/>
              </p:ext>
            </p:extLst>
          </p:nvPr>
        </p:nvGraphicFramePr>
        <p:xfrm>
          <a:off x="405833" y="4770891"/>
          <a:ext cx="8021638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673520" imgH="939600" progId="Equation.DSMT4">
                  <p:embed/>
                </p:oleObj>
              </mc:Choice>
              <mc:Fallback>
                <p:oleObj name="Equation" r:id="rId4" imgW="4673520" imgH="9396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833" y="4770891"/>
                        <a:ext cx="8021638" cy="16144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C62DA3D-57D5-1B3C-8731-15F49153CFA6}"/>
              </a:ext>
            </a:extLst>
          </p:cNvPr>
          <p:cNvSpPr txBox="1"/>
          <p:nvPr/>
        </p:nvSpPr>
        <p:spPr>
          <a:xfrm>
            <a:off x="304800" y="252655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Famous result for point charge moving on an arbitrary </a:t>
            </a:r>
          </a:p>
          <a:p>
            <a:r>
              <a:rPr lang="en-US" sz="2400" dirty="0">
                <a:latin typeface="+mj-lt"/>
              </a:rPr>
              <a:t>trajectory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9B7445C-24DA-A990-4E0F-7212A57EA1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65791"/>
              </p:ext>
            </p:extLst>
          </p:nvPr>
        </p:nvGraphicFramePr>
        <p:xfrm>
          <a:off x="3962400" y="1360984"/>
          <a:ext cx="2734495" cy="66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90360" imgH="241200" progId="Equation.DSMT4">
                  <p:embed/>
                </p:oleObj>
              </mc:Choice>
              <mc:Fallback>
                <p:oleObj name="Equation" r:id="rId6" imgW="990360" imgH="2412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62400" y="1360984"/>
                        <a:ext cx="2734495" cy="66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2F1B2BC-9686-D639-76CE-5F20C91B5B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943404"/>
              </p:ext>
            </p:extLst>
          </p:nvPr>
        </p:nvGraphicFramePr>
        <p:xfrm>
          <a:off x="3320441" y="2210904"/>
          <a:ext cx="56388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879560" imgH="482400" progId="Equation.DSMT4">
                  <p:embed/>
                </p:oleObj>
              </mc:Choice>
              <mc:Fallback>
                <p:oleObj name="Equation" r:id="rId8" imgW="1879560" imgH="4824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320441" y="2210904"/>
                        <a:ext cx="5638800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9CBAB8D-58C2-944F-E70E-87E3648CAC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758939"/>
              </p:ext>
            </p:extLst>
          </p:nvPr>
        </p:nvGraphicFramePr>
        <p:xfrm>
          <a:off x="304800" y="1167382"/>
          <a:ext cx="3386138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95280" imgH="419040" progId="Equation.DSMT4">
                  <p:embed/>
                </p:oleObj>
              </mc:Choice>
              <mc:Fallback>
                <p:oleObj name="Equation" r:id="rId10" imgW="1295280" imgH="41904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167382"/>
                        <a:ext cx="3386138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2E3663A7-3D3A-77C7-D70B-B10DA80B7D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721629"/>
              </p:ext>
            </p:extLst>
          </p:nvPr>
        </p:nvGraphicFramePr>
        <p:xfrm>
          <a:off x="348344" y="2680138"/>
          <a:ext cx="2655817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79280" imgH="279360" progId="Equation.DSMT4">
                  <p:embed/>
                </p:oleObj>
              </mc:Choice>
              <mc:Fallback>
                <p:oleObj name="Equation" r:id="rId12" imgW="1079280" imgH="27936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DE4BE6F3-A943-4738-2AA3-99A8A33384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48344" y="2680138"/>
                        <a:ext cx="2655817" cy="687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1121BF4D-E1A5-A01F-6CFB-0DE70F3349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323358"/>
              </p:ext>
            </p:extLst>
          </p:nvPr>
        </p:nvGraphicFramePr>
        <p:xfrm>
          <a:off x="1828800" y="679564"/>
          <a:ext cx="954715" cy="533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431640" imgH="241200" progId="Equation.DSMT4">
                  <p:embed/>
                </p:oleObj>
              </mc:Choice>
              <mc:Fallback>
                <p:oleObj name="Equation" r:id="rId14" imgW="4316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828800" y="679564"/>
                        <a:ext cx="954715" cy="5335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9777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60718"/>
              </p:ext>
            </p:extLst>
          </p:nvPr>
        </p:nvGraphicFramePr>
        <p:xfrm>
          <a:off x="338831" y="3874436"/>
          <a:ext cx="7556500" cy="2602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574960" imgH="1917360" progId="Equation.DSMT4">
                  <p:embed/>
                </p:oleObj>
              </mc:Choice>
              <mc:Fallback>
                <p:oleObj name="Equation" r:id="rId2" imgW="5574960" imgH="1917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831" y="3874436"/>
                        <a:ext cx="7556500" cy="26024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5052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Energy analysis of electromagnetic fields and sources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971800" y="410399"/>
            <a:ext cx="5373116" cy="3094801"/>
            <a:chOff x="2866533" y="1355025"/>
            <a:chExt cx="7618518" cy="4505650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16993769"/>
                </p:ext>
              </p:extLst>
            </p:nvPr>
          </p:nvGraphicFramePr>
          <p:xfrm>
            <a:off x="2866533" y="2355475"/>
            <a:ext cx="7618518" cy="3505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数式" r:id="rId4" imgW="2819160" imgH="1295280" progId="Equation.3">
                    <p:embed/>
                  </p:oleObj>
                </mc:Choice>
                <mc:Fallback>
                  <p:oleObj name="数式" r:id="rId4" imgW="2819160" imgH="1295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6533" y="2355475"/>
                          <a:ext cx="7618518" cy="3505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2900790" y="1355025"/>
              <a:ext cx="6026980" cy="8513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32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FF2B6D9-A808-4770-A480-03083CDFF343}"/>
              </a:ext>
            </a:extLst>
          </p:cNvPr>
          <p:cNvSpPr txBox="1"/>
          <p:nvPr/>
        </p:nvSpPr>
        <p:spPr>
          <a:xfrm>
            <a:off x="0" y="47982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Back to general case --</a:t>
            </a:r>
          </a:p>
        </p:txBody>
      </p:sp>
    </p:spTree>
    <p:extLst>
      <p:ext uri="{BB962C8B-B14F-4D97-AF65-F5344CB8AC3E}">
        <p14:creationId xmlns:p14="http://schemas.microsoft.com/office/powerpoint/2010/main" val="2092962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76200" y="76200"/>
            <a:ext cx="922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Energy analysis of electromagnetic fields and sources 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994864"/>
              </p:ext>
            </p:extLst>
          </p:nvPr>
        </p:nvGraphicFramePr>
        <p:xfrm>
          <a:off x="80962" y="636587"/>
          <a:ext cx="8905875" cy="571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495680" imgH="2882880" progId="Equation.DSMT4">
                  <p:embed/>
                </p:oleObj>
              </mc:Choice>
              <mc:Fallback>
                <p:oleObj name="Equation" r:id="rId2" imgW="4495680" imgH="2882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" y="636587"/>
                        <a:ext cx="8905875" cy="571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38D5A1D-8DC3-40FB-AD68-C5A271ADDE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417220"/>
              </p:ext>
            </p:extLst>
          </p:nvPr>
        </p:nvGraphicFramePr>
        <p:xfrm>
          <a:off x="5791200" y="5241872"/>
          <a:ext cx="3033246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84200" imgH="431640" progId="Equation.DSMT4">
                  <p:embed/>
                </p:oleObj>
              </mc:Choice>
              <mc:Fallback>
                <p:oleObj name="Equation" r:id="rId4" imgW="13842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91200" y="5241872"/>
                        <a:ext cx="3033246" cy="946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86541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8099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Energy analysis of electromagnetic fields and sources 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528949"/>
              </p:ext>
            </p:extLst>
          </p:nvPr>
        </p:nvGraphicFramePr>
        <p:xfrm>
          <a:off x="371475" y="1277203"/>
          <a:ext cx="8529914" cy="5261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257800" imgH="3238200" progId="Equation.DSMT4">
                  <p:embed/>
                </p:oleObj>
              </mc:Choice>
              <mc:Fallback>
                <p:oleObj name="Equation" r:id="rId2" imgW="5257800" imgH="323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" y="1277203"/>
                        <a:ext cx="8529914" cy="52617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9303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50166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Momentum analysis of electromagnetic fields and sources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386228"/>
              </p:ext>
            </p:extLst>
          </p:nvPr>
        </p:nvGraphicFramePr>
        <p:xfrm>
          <a:off x="984250" y="428625"/>
          <a:ext cx="7032625" cy="633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08080" imgH="2616120" progId="Equation.DSMT4">
                  <p:embed/>
                </p:oleObj>
              </mc:Choice>
              <mc:Fallback>
                <p:oleObj name="Equation" r:id="rId2" imgW="2908080" imgH="2616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428625"/>
                        <a:ext cx="7032625" cy="633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042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D81B2D-4331-3E30-73D1-F134DF1E41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845" y="838200"/>
            <a:ext cx="8688888" cy="5334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81220" y="1981200"/>
            <a:ext cx="8880619" cy="304800"/>
          </a:xfrm>
          <a:prstGeom prst="rect">
            <a:avLst/>
          </a:prstGeom>
          <a:solidFill>
            <a:srgbClr val="DA32AA">
              <a:alpha val="1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E4C1B2-A0C1-CBC6-1584-6546B3D29613}"/>
              </a:ext>
            </a:extLst>
          </p:cNvPr>
          <p:cNvSpPr/>
          <p:nvPr/>
        </p:nvSpPr>
        <p:spPr>
          <a:xfrm>
            <a:off x="2040622" y="4098616"/>
            <a:ext cx="685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8D8867-12DD-1B30-599C-BB44E7328FD4}"/>
              </a:ext>
            </a:extLst>
          </p:cNvPr>
          <p:cNvSpPr txBox="1"/>
          <p:nvPr/>
        </p:nvSpPr>
        <p:spPr>
          <a:xfrm>
            <a:off x="1219200" y="304800"/>
            <a:ext cx="6553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Tentative schedule for </a:t>
            </a:r>
            <a:r>
              <a:rPr lang="en-US" sz="2400">
                <a:latin typeface="+mj-lt"/>
              </a:rPr>
              <a:t>next several weeks --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FD8353-D014-45DB-A144-2B175102F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25C8AC-BDF3-41D9-ACFC-55432FC58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A11EF8-5A9D-484D-AC4C-DAE8CF1A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DD9DD3-35CB-44A7-B271-19B667CFD818}"/>
              </a:ext>
            </a:extLst>
          </p:cNvPr>
          <p:cNvSpPr txBox="1"/>
          <p:nvPr/>
        </p:nvSpPr>
        <p:spPr>
          <a:xfrm>
            <a:off x="228600" y="9463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--  By considering a complete system involving self-contained sources and fields,   we examined the energy and force relationships and introduce energy and force equivalents of the electromagnetic fields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914F4E7-A86F-4945-B216-788C270A4C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572638"/>
              </p:ext>
            </p:extLst>
          </p:nvPr>
        </p:nvGraphicFramePr>
        <p:xfrm>
          <a:off x="380651" y="1981200"/>
          <a:ext cx="8281988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105160" imgH="1511280" progId="Equation.DSMT4">
                  <p:embed/>
                </p:oleObj>
              </mc:Choice>
              <mc:Fallback>
                <p:oleObj name="Equation" r:id="rId2" imgW="5105160" imgH="15112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51" y="1981200"/>
                        <a:ext cx="8281988" cy="245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B3B60E7-93AC-4281-8BD2-43627FC91E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290990"/>
              </p:ext>
            </p:extLst>
          </p:nvPr>
        </p:nvGraphicFramePr>
        <p:xfrm>
          <a:off x="380651" y="4693052"/>
          <a:ext cx="6670288" cy="1629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806560" imgH="685800" progId="Equation.DSMT4">
                  <p:embed/>
                </p:oleObj>
              </mc:Choice>
              <mc:Fallback>
                <p:oleObj name="Equation" r:id="rId4" imgW="280656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0651" y="4693052"/>
                        <a:ext cx="6670288" cy="16298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06485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D5F26B-3604-42D8-8047-AA4B2470A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5C604B-482C-47E3-B37B-CF5DD2EE6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A8E3B2-FEFE-4E90-9C5E-164E5298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08D028C-B61C-4CFA-BC18-7DBED9A901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918746"/>
              </p:ext>
            </p:extLst>
          </p:nvPr>
        </p:nvGraphicFramePr>
        <p:xfrm>
          <a:off x="239712" y="304800"/>
          <a:ext cx="8447088" cy="379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206680" imgH="2336760" progId="Equation.DSMT4">
                  <p:embed/>
                </p:oleObj>
              </mc:Choice>
              <mc:Fallback>
                <p:oleObj name="Equation" r:id="rId2" imgW="5206680" imgH="23367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914F4E7-A86F-4945-B216-788C270A4C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2" y="304800"/>
                        <a:ext cx="8447088" cy="379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0F8CF2D-8791-4438-83F7-9688318B24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646012"/>
              </p:ext>
            </p:extLst>
          </p:nvPr>
        </p:nvGraphicFramePr>
        <p:xfrm>
          <a:off x="652462" y="4800600"/>
          <a:ext cx="4943475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44440" imgH="482400" progId="Equation.DSMT4">
                  <p:embed/>
                </p:oleObj>
              </mc:Choice>
              <mc:Fallback>
                <p:oleObj name="Equation" r:id="rId4" imgW="2044440" imgH="4824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2" y="4800600"/>
                        <a:ext cx="4943475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13176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01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treatment of time-harmonic fields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122575"/>
              </p:ext>
            </p:extLst>
          </p:nvPr>
        </p:nvGraphicFramePr>
        <p:xfrm>
          <a:off x="762000" y="533400"/>
          <a:ext cx="5410200" cy="2639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25680" imgH="1180800" progId="Equation.DSMT4">
                  <p:embed/>
                </p:oleObj>
              </mc:Choice>
              <mc:Fallback>
                <p:oleObj name="Equation" r:id="rId2" imgW="2425680" imgH="1180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33400"/>
                        <a:ext cx="5410200" cy="26392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38904"/>
              </p:ext>
            </p:extLst>
          </p:nvPr>
        </p:nvGraphicFramePr>
        <p:xfrm>
          <a:off x="533400" y="3124200"/>
          <a:ext cx="6697662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2768400" imgH="241200" progId="Equation.3">
                  <p:embed/>
                </p:oleObj>
              </mc:Choice>
              <mc:Fallback>
                <p:oleObj name="数式" r:id="rId4" imgW="27684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6697662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5873991"/>
              </p:ext>
            </p:extLst>
          </p:nvPr>
        </p:nvGraphicFramePr>
        <p:xfrm>
          <a:off x="159543" y="4038600"/>
          <a:ext cx="8824913" cy="1905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886200" imgH="838080" progId="Equation.DSMT4">
                  <p:embed/>
                </p:oleObj>
              </mc:Choice>
              <mc:Fallback>
                <p:oleObj name="Equation" r:id="rId6" imgW="388620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543" y="4038600"/>
                        <a:ext cx="8824913" cy="19051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4456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01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treatment of time-harmonic fields --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379796"/>
              </p:ext>
            </p:extLst>
          </p:nvPr>
        </p:nvGraphicFramePr>
        <p:xfrm>
          <a:off x="320040" y="762000"/>
          <a:ext cx="8475663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504960" imgH="609480" progId="Equation.3">
                  <p:embed/>
                </p:oleObj>
              </mc:Choice>
              <mc:Fallback>
                <p:oleObj name="数式" r:id="rId2" imgW="35049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" y="762000"/>
                        <a:ext cx="8475663" cy="147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867054"/>
              </p:ext>
            </p:extLst>
          </p:nvPr>
        </p:nvGraphicFramePr>
        <p:xfrm>
          <a:off x="622300" y="2754312"/>
          <a:ext cx="791210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4152600" imgH="1346040" progId="Equation.3">
                  <p:embed/>
                </p:oleObj>
              </mc:Choice>
              <mc:Fallback>
                <p:oleObj name="数式" r:id="rId4" imgW="41526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2754312"/>
                        <a:ext cx="7912100" cy="250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5481935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--  in all of these, the real part is taken at the end of the calculation.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2300" y="2280206"/>
            <a:ext cx="8521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Equations                  in time domain     in frequency domain</a:t>
            </a:r>
          </a:p>
        </p:txBody>
      </p:sp>
    </p:spTree>
    <p:extLst>
      <p:ext uri="{BB962C8B-B14F-4D97-AF65-F5344CB8AC3E}">
        <p14:creationId xmlns:p14="http://schemas.microsoft.com/office/powerpoint/2010/main" val="27820848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01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treatment of time-harmonic fields --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2485014"/>
              </p:ext>
            </p:extLst>
          </p:nvPr>
        </p:nvGraphicFramePr>
        <p:xfrm>
          <a:off x="320040" y="762000"/>
          <a:ext cx="8475663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504960" imgH="609480" progId="Equation.3">
                  <p:embed/>
                </p:oleObj>
              </mc:Choice>
              <mc:Fallback>
                <p:oleObj name="数式" r:id="rId2" imgW="35049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" y="762000"/>
                        <a:ext cx="8475663" cy="147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6863969"/>
              </p:ext>
            </p:extLst>
          </p:nvPr>
        </p:nvGraphicFramePr>
        <p:xfrm>
          <a:off x="838200" y="2286000"/>
          <a:ext cx="8001000" cy="388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3873240" imgH="1879560" progId="Equation.3">
                  <p:embed/>
                </p:oleObj>
              </mc:Choice>
              <mc:Fallback>
                <p:oleObj name="数式" r:id="rId4" imgW="3873240" imgH="1879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86000"/>
                        <a:ext cx="8001000" cy="3887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32520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14400" y="914400"/>
            <a:ext cx="7419768" cy="4800600"/>
            <a:chOff x="650198" y="757535"/>
            <a:chExt cx="7618518" cy="4881265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60003996"/>
                </p:ext>
              </p:extLst>
            </p:nvPr>
          </p:nvGraphicFramePr>
          <p:xfrm>
            <a:off x="650198" y="2133600"/>
            <a:ext cx="7618518" cy="3505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数式" r:id="rId2" imgW="2819160" imgH="1295280" progId="Equation.3">
                    <p:embed/>
                  </p:oleObj>
                </mc:Choice>
                <mc:Fallback>
                  <p:oleObj name="数式" r:id="rId2" imgW="2819160" imgH="1295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0198" y="2133600"/>
                          <a:ext cx="7618518" cy="3505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65438" y="757535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57200" y="1524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and review</a:t>
            </a:r>
          </a:p>
        </p:txBody>
      </p:sp>
    </p:spTree>
    <p:extLst>
      <p:ext uri="{BB962C8B-B14F-4D97-AF65-F5344CB8AC3E}">
        <p14:creationId xmlns:p14="http://schemas.microsoft.com/office/powerpoint/2010/main" val="20929620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44484" y="304800"/>
            <a:ext cx="7794702" cy="5673725"/>
            <a:chOff x="681086" y="137692"/>
            <a:chExt cx="8003497" cy="5769065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43026472"/>
                </p:ext>
              </p:extLst>
            </p:nvPr>
          </p:nvGraphicFramePr>
          <p:xfrm>
            <a:off x="681086" y="1299899"/>
            <a:ext cx="8003497" cy="46068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数式" r:id="rId2" imgW="2857320" imgH="1701720" progId="Equation.3">
                    <p:embed/>
                  </p:oleObj>
                </mc:Choice>
                <mc:Fallback>
                  <p:oleObj name="数式" r:id="rId2" imgW="2857320" imgH="17017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1086" y="1299899"/>
                          <a:ext cx="8003497" cy="46068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81086" y="137692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52879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113984"/>
              </p:ext>
            </p:extLst>
          </p:nvPr>
        </p:nvGraphicFramePr>
        <p:xfrm>
          <a:off x="762000" y="2895600"/>
          <a:ext cx="5083175" cy="169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628720" imgH="863280" progId="Equation.3">
                  <p:embed/>
                </p:oleObj>
              </mc:Choice>
              <mc:Fallback>
                <p:oleObj name="数式" r:id="rId2" imgW="26287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95600"/>
                        <a:ext cx="5083175" cy="169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73967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703202"/>
              </p:ext>
            </p:extLst>
          </p:nvPr>
        </p:nvGraphicFramePr>
        <p:xfrm>
          <a:off x="762000" y="609600"/>
          <a:ext cx="5162550" cy="232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2793960" imgH="1244520" progId="Equation.3">
                  <p:embed/>
                </p:oleObj>
              </mc:Choice>
              <mc:Fallback>
                <p:oleObj name="数式" r:id="rId4" imgW="279396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5162550" cy="23260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381327"/>
              </p:ext>
            </p:extLst>
          </p:nvPr>
        </p:nvGraphicFramePr>
        <p:xfrm>
          <a:off x="1025525" y="4800600"/>
          <a:ext cx="4433888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2400120" imgH="863280" progId="Equation.3">
                  <p:embed/>
                </p:oleObj>
              </mc:Choice>
              <mc:Fallback>
                <p:oleObj name="数式" r:id="rId6" imgW="24001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4800600"/>
                        <a:ext cx="4433888" cy="161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69970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998856"/>
              </p:ext>
            </p:extLst>
          </p:nvPr>
        </p:nvGraphicFramePr>
        <p:xfrm>
          <a:off x="1479550" y="1006475"/>
          <a:ext cx="4859338" cy="392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638000" imgH="1307880" progId="Equation.3">
                  <p:embed/>
                </p:oleObj>
              </mc:Choice>
              <mc:Fallback>
                <p:oleObj name="数式" r:id="rId2" imgW="163800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1006475"/>
                        <a:ext cx="4859338" cy="3929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2400" y="762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  <a:p>
            <a:r>
              <a:rPr lang="en-US" sz="2400" dirty="0">
                <a:latin typeface="+mj-lt"/>
              </a:rPr>
              <a:t>    Both E and B fields are solutions to a wave equation: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327500"/>
              </p:ext>
            </p:extLst>
          </p:nvPr>
        </p:nvGraphicFramePr>
        <p:xfrm>
          <a:off x="304800" y="4953000"/>
          <a:ext cx="8701088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2933640" imgH="457200" progId="Equation.3">
                  <p:embed/>
                </p:oleObj>
              </mc:Choice>
              <mc:Fallback>
                <p:oleObj name="数式" r:id="rId4" imgW="2933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953000"/>
                        <a:ext cx="8701088" cy="137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6173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684398"/>
              </p:ext>
            </p:extLst>
          </p:nvPr>
        </p:nvGraphicFramePr>
        <p:xfrm>
          <a:off x="290512" y="515092"/>
          <a:ext cx="8167688" cy="2685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933640" imgH="952200" progId="Equation.3">
                  <p:embed/>
                </p:oleObj>
              </mc:Choice>
              <mc:Fallback>
                <p:oleObj name="数式" r:id="rId2" imgW="293364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" y="515092"/>
                        <a:ext cx="8167688" cy="2685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3131403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 </a:t>
            </a:r>
            <a:r>
              <a:rPr lang="en-US" sz="2400" i="1" dirty="0">
                <a:latin typeface="Symbol" pitchFamily="18" charset="2"/>
              </a:rPr>
              <a:t>e, m</a:t>
            </a:r>
            <a:r>
              <a:rPr lang="en-US" sz="2400" i="1" dirty="0">
                <a:latin typeface="+mj-lt"/>
              </a:rPr>
              <a:t>, n, k</a:t>
            </a:r>
            <a:r>
              <a:rPr lang="en-US" sz="2400" dirty="0">
                <a:latin typeface="+mj-lt"/>
              </a:rPr>
              <a:t> can all be complex; for the moment we will assume that they are all real (no dissipation).</a:t>
            </a:r>
            <a:r>
              <a:rPr lang="en-US" sz="2400" i="1" dirty="0">
                <a:latin typeface="+mj-lt"/>
              </a:rPr>
              <a:t>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990852"/>
              </p:ext>
            </p:extLst>
          </p:nvPr>
        </p:nvGraphicFramePr>
        <p:xfrm>
          <a:off x="995363" y="4038600"/>
          <a:ext cx="4694237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2539800" imgH="1346040" progId="Equation.3">
                  <p:embed/>
                </p:oleObj>
              </mc:Choice>
              <mc:Fallback>
                <p:oleObj name="数式" r:id="rId4" imgW="25398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4038600"/>
                        <a:ext cx="4694237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598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7BEABB-CC78-26D2-0945-A2A0668F0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AD3C60-1576-CB01-1DFE-8D668FCBE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5931C9-CD8F-4DDB-7DBB-8ED6169F9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428642-B770-CC18-A0C7-875F06BED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126" y="1066800"/>
            <a:ext cx="8417348" cy="417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9904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447944"/>
              </p:ext>
            </p:extLst>
          </p:nvPr>
        </p:nvGraphicFramePr>
        <p:xfrm>
          <a:off x="595733" y="537865"/>
          <a:ext cx="7329067" cy="2668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390840" imgH="1218960" progId="Equation.3">
                  <p:embed/>
                </p:oleObj>
              </mc:Choice>
              <mc:Fallback>
                <p:oleObj name="数式" r:id="rId2" imgW="339084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733" y="537865"/>
                        <a:ext cx="7329067" cy="26685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488731"/>
              </p:ext>
            </p:extLst>
          </p:nvPr>
        </p:nvGraphicFramePr>
        <p:xfrm>
          <a:off x="533400" y="3124200"/>
          <a:ext cx="7118350" cy="310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3035160" imgH="1307880" progId="Equation.3">
                  <p:embed/>
                </p:oleObj>
              </mc:Choice>
              <mc:Fallback>
                <p:oleObj name="数式" r:id="rId4" imgW="303516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7118350" cy="310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065373"/>
              </p:ext>
            </p:extLst>
          </p:nvPr>
        </p:nvGraphicFramePr>
        <p:xfrm>
          <a:off x="5480221" y="5101216"/>
          <a:ext cx="3765399" cy="1255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438280" imgH="812520" progId="Equation.DSMT4">
                  <p:embed/>
                </p:oleObj>
              </mc:Choice>
              <mc:Fallback>
                <p:oleObj name="Equation" r:id="rId6" imgW="243828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80221" y="5101216"/>
                        <a:ext cx="3765399" cy="12551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40949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309024"/>
              </p:ext>
            </p:extLst>
          </p:nvPr>
        </p:nvGraphicFramePr>
        <p:xfrm>
          <a:off x="613348" y="1036848"/>
          <a:ext cx="6019800" cy="2191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390840" imgH="1218960" progId="Equation.3">
                  <p:embed/>
                </p:oleObj>
              </mc:Choice>
              <mc:Fallback>
                <p:oleObj name="数式" r:id="rId2" imgW="339084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348" y="1036848"/>
                        <a:ext cx="6019800" cy="21917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286938"/>
              </p:ext>
            </p:extLst>
          </p:nvPr>
        </p:nvGraphicFramePr>
        <p:xfrm>
          <a:off x="609600" y="3260793"/>
          <a:ext cx="6802905" cy="3278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3416040" imgH="1625400" progId="Equation.3">
                  <p:embed/>
                </p:oleObj>
              </mc:Choice>
              <mc:Fallback>
                <p:oleObj name="数式" r:id="rId4" imgW="341604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60793"/>
                        <a:ext cx="6802905" cy="3278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617143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Transverse Electric and Magnetic (TEM) waves</a:t>
            </a:r>
          </a:p>
        </p:txBody>
      </p:sp>
    </p:spTree>
    <p:extLst>
      <p:ext uri="{BB962C8B-B14F-4D97-AF65-F5344CB8AC3E}">
        <p14:creationId xmlns:p14="http://schemas.microsoft.com/office/powerpoint/2010/main" val="2657836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D16B85-9EA7-8F05-D953-A0F93E144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75C681-8A8A-8F47-02EC-7294FC8D3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F6F26-5D3B-16ED-AFC2-F99CED0D5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2F020C-149F-6DA5-FE48-00C9F238CB9D}"/>
              </a:ext>
            </a:extLst>
          </p:cNvPr>
          <p:cNvSpPr txBox="1"/>
          <p:nvPr/>
        </p:nvSpPr>
        <p:spPr>
          <a:xfrm>
            <a:off x="333375" y="10184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BF00319-2053-46BA-6953-4035B5D843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543679"/>
              </p:ext>
            </p:extLst>
          </p:nvPr>
        </p:nvGraphicFramePr>
        <p:xfrm>
          <a:off x="487180" y="2117725"/>
          <a:ext cx="8286750" cy="4370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533840" imgH="2387520" progId="Equation.DSMT4">
                  <p:embed/>
                </p:oleObj>
              </mc:Choice>
              <mc:Fallback>
                <p:oleObj name="Equation" r:id="rId2" imgW="4533840" imgH="238752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180" y="2117725"/>
                        <a:ext cx="8286750" cy="43706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0435207-EBE1-F51F-0A80-E3B35C8329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437430"/>
              </p:ext>
            </p:extLst>
          </p:nvPr>
        </p:nvGraphicFramePr>
        <p:xfrm>
          <a:off x="487180" y="1627813"/>
          <a:ext cx="4114800" cy="474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55800" imgH="317160" progId="Equation.DSMT4">
                  <p:embed/>
                </p:oleObj>
              </mc:Choice>
              <mc:Fallback>
                <p:oleObj name="Equation" r:id="rId4" imgW="2755800" imgH="3171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7180" y="1627813"/>
                        <a:ext cx="4114800" cy="474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C939B0B-2073-789B-08CF-0FF7555B51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999689"/>
              </p:ext>
            </p:extLst>
          </p:nvPr>
        </p:nvGraphicFramePr>
        <p:xfrm>
          <a:off x="4905375" y="1644650"/>
          <a:ext cx="390525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616120" imgH="317160" progId="Equation.DSMT4">
                  <p:embed/>
                </p:oleObj>
              </mc:Choice>
              <mc:Fallback>
                <p:oleObj name="Equation" r:id="rId6" imgW="2616120" imgH="3171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05375" y="1644650"/>
                        <a:ext cx="3905250" cy="47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6E78684-5D1E-B929-1E64-D1DD8F1BB057}"/>
              </a:ext>
            </a:extLst>
          </p:cNvPr>
          <p:cNvSpPr txBox="1"/>
          <p:nvPr/>
        </p:nvSpPr>
        <p:spPr>
          <a:xfrm>
            <a:off x="228600" y="304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Slide from Lecture 15</a:t>
            </a:r>
          </a:p>
        </p:txBody>
      </p:sp>
    </p:spTree>
    <p:extLst>
      <p:ext uri="{BB962C8B-B14F-4D97-AF65-F5344CB8AC3E}">
        <p14:creationId xmlns:p14="http://schemas.microsoft.com/office/powerpoint/2010/main" val="3931100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E13BB0-046B-888A-A7C2-BA5621043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AA9F42-7F11-0401-81D4-31A8A28A2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D1AF2C-0F2E-62AD-02EC-80E1CAE1F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B9AC688-E3FC-3A81-F443-40F973F102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993455"/>
              </p:ext>
            </p:extLst>
          </p:nvPr>
        </p:nvGraphicFramePr>
        <p:xfrm>
          <a:off x="201987" y="990600"/>
          <a:ext cx="8740025" cy="228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841720" imgH="1523880" progId="Equation.DSMT4">
                  <p:embed/>
                </p:oleObj>
              </mc:Choice>
              <mc:Fallback>
                <p:oleObj name="Equation" r:id="rId2" imgW="5841720" imgH="15238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CBF00319-2053-46BA-6953-4035B5D843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87" y="990600"/>
                        <a:ext cx="8740025" cy="228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AB1DF32-D98A-26D2-F92A-36EA2CA826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6748122"/>
              </p:ext>
            </p:extLst>
          </p:nvPr>
        </p:nvGraphicFramePr>
        <p:xfrm>
          <a:off x="304800" y="3657600"/>
          <a:ext cx="7677151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063680" imgH="914400" progId="Equation.DSMT4">
                  <p:embed/>
                </p:oleObj>
              </mc:Choice>
              <mc:Fallback>
                <p:oleObj name="Equation" r:id="rId4" imgW="406368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" y="3657600"/>
                        <a:ext cx="7677151" cy="172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9234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– Review from previous lecture --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835967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Liénard-Wiechert</a:t>
            </a:r>
            <a:r>
              <a:rPr lang="en-US" sz="2400" dirty="0"/>
              <a:t> potentials and fields --</a:t>
            </a:r>
          </a:p>
          <a:p>
            <a:r>
              <a:rPr lang="en-US" sz="2400" dirty="0"/>
              <a:t>Determination of the scalar and vector potentials for a moving point  particle  (also see Landau and </a:t>
            </a:r>
            <a:r>
              <a:rPr lang="en-US" sz="2400" dirty="0" err="1"/>
              <a:t>Lifshitz</a:t>
            </a:r>
            <a:r>
              <a:rPr lang="en-US" sz="2400" dirty="0"/>
              <a:t> </a:t>
            </a:r>
            <a:r>
              <a:rPr lang="en-US" sz="2400" b="1" i="1" dirty="0"/>
              <a:t>The Classical Theory of Fields</a:t>
            </a:r>
            <a:r>
              <a:rPr lang="en-US" sz="2400" dirty="0"/>
              <a:t>, Chapter 8.)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/>
              <a:t>Consider the fields produced by the following source: a point charge </a:t>
            </a:r>
            <a:r>
              <a:rPr lang="en-US" sz="2400" i="1" dirty="0"/>
              <a:t>q</a:t>
            </a:r>
            <a:r>
              <a:rPr lang="en-US" sz="2400" dirty="0"/>
              <a:t> moving on a trajectory </a:t>
            </a:r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(t)</a:t>
            </a:r>
            <a:r>
              <a:rPr lang="en-US" sz="2400" dirty="0"/>
              <a:t>.  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013716"/>
              </p:ext>
            </p:extLst>
          </p:nvPr>
        </p:nvGraphicFramePr>
        <p:xfrm>
          <a:off x="152400" y="3657600"/>
          <a:ext cx="52006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76440" imgH="253800" progId="Equation.DSMT4">
                  <p:embed/>
                </p:oleObj>
              </mc:Choice>
              <mc:Fallback>
                <p:oleObj name="Equation" r:id="rId2" imgW="24764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2400" y="3657600"/>
                        <a:ext cx="52006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160547"/>
              </p:ext>
            </p:extLst>
          </p:nvPr>
        </p:nvGraphicFramePr>
        <p:xfrm>
          <a:off x="177800" y="4114800"/>
          <a:ext cx="8915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457520" imgH="419040" progId="Equation.DSMT4">
                  <p:embed/>
                </p:oleObj>
              </mc:Choice>
              <mc:Fallback>
                <p:oleObj name="Equation" r:id="rId4" imgW="44575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7800" y="4114800"/>
                        <a:ext cx="8915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1143000" y="5791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6812" y="57867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+mj-lt"/>
              </a:rPr>
              <a:t>q</a:t>
            </a:r>
          </a:p>
        </p:txBody>
      </p:sp>
      <p:sp>
        <p:nvSpPr>
          <p:cNvPr id="11" name="Freeform 10"/>
          <p:cNvSpPr/>
          <p:nvPr/>
        </p:nvSpPr>
        <p:spPr>
          <a:xfrm>
            <a:off x="1280160" y="5547360"/>
            <a:ext cx="2042160" cy="595642"/>
          </a:xfrm>
          <a:custGeom>
            <a:avLst/>
            <a:gdLst>
              <a:gd name="connsiteX0" fmla="*/ 0 w 2042160"/>
              <a:gd name="connsiteY0" fmla="*/ 274320 h 595642"/>
              <a:gd name="connsiteX1" fmla="*/ 76200 w 2042160"/>
              <a:gd name="connsiteY1" fmla="*/ 243840 h 595642"/>
              <a:gd name="connsiteX2" fmla="*/ 137160 w 2042160"/>
              <a:gd name="connsiteY2" fmla="*/ 182880 h 595642"/>
              <a:gd name="connsiteX3" fmla="*/ 182880 w 2042160"/>
              <a:gd name="connsiteY3" fmla="*/ 152400 h 595642"/>
              <a:gd name="connsiteX4" fmla="*/ 304800 w 2042160"/>
              <a:gd name="connsiteY4" fmla="*/ 106680 h 595642"/>
              <a:gd name="connsiteX5" fmla="*/ 381000 w 2042160"/>
              <a:gd name="connsiteY5" fmla="*/ 91440 h 595642"/>
              <a:gd name="connsiteX6" fmla="*/ 624840 w 2042160"/>
              <a:gd name="connsiteY6" fmla="*/ 106680 h 595642"/>
              <a:gd name="connsiteX7" fmla="*/ 701040 w 2042160"/>
              <a:gd name="connsiteY7" fmla="*/ 121920 h 595642"/>
              <a:gd name="connsiteX8" fmla="*/ 746760 w 2042160"/>
              <a:gd name="connsiteY8" fmla="*/ 167640 h 595642"/>
              <a:gd name="connsiteX9" fmla="*/ 807720 w 2042160"/>
              <a:gd name="connsiteY9" fmla="*/ 259080 h 595642"/>
              <a:gd name="connsiteX10" fmla="*/ 853440 w 2042160"/>
              <a:gd name="connsiteY10" fmla="*/ 274320 h 595642"/>
              <a:gd name="connsiteX11" fmla="*/ 960120 w 2042160"/>
              <a:gd name="connsiteY11" fmla="*/ 350520 h 595642"/>
              <a:gd name="connsiteX12" fmla="*/ 1036320 w 2042160"/>
              <a:gd name="connsiteY12" fmla="*/ 381000 h 595642"/>
              <a:gd name="connsiteX13" fmla="*/ 1082040 w 2042160"/>
              <a:gd name="connsiteY13" fmla="*/ 411480 h 595642"/>
              <a:gd name="connsiteX14" fmla="*/ 1173480 w 2042160"/>
              <a:gd name="connsiteY14" fmla="*/ 441960 h 595642"/>
              <a:gd name="connsiteX15" fmla="*/ 1264920 w 2042160"/>
              <a:gd name="connsiteY15" fmla="*/ 472440 h 595642"/>
              <a:gd name="connsiteX16" fmla="*/ 1310640 w 2042160"/>
              <a:gd name="connsiteY16" fmla="*/ 502920 h 595642"/>
              <a:gd name="connsiteX17" fmla="*/ 1386840 w 2042160"/>
              <a:gd name="connsiteY17" fmla="*/ 533400 h 595642"/>
              <a:gd name="connsiteX18" fmla="*/ 1524000 w 2042160"/>
              <a:gd name="connsiteY18" fmla="*/ 563880 h 595642"/>
              <a:gd name="connsiteX19" fmla="*/ 1584960 w 2042160"/>
              <a:gd name="connsiteY19" fmla="*/ 594360 h 595642"/>
              <a:gd name="connsiteX20" fmla="*/ 1767840 w 2042160"/>
              <a:gd name="connsiteY20" fmla="*/ 548640 h 595642"/>
              <a:gd name="connsiteX21" fmla="*/ 1859280 w 2042160"/>
              <a:gd name="connsiteY21" fmla="*/ 487680 h 595642"/>
              <a:gd name="connsiteX22" fmla="*/ 1965960 w 2042160"/>
              <a:gd name="connsiteY22" fmla="*/ 411480 h 595642"/>
              <a:gd name="connsiteX23" fmla="*/ 2011680 w 2042160"/>
              <a:gd name="connsiteY23" fmla="*/ 320040 h 595642"/>
              <a:gd name="connsiteX24" fmla="*/ 2042160 w 2042160"/>
              <a:gd name="connsiteY24" fmla="*/ 213360 h 595642"/>
              <a:gd name="connsiteX25" fmla="*/ 2026920 w 2042160"/>
              <a:gd name="connsiteY25" fmla="*/ 76200 h 595642"/>
              <a:gd name="connsiteX26" fmla="*/ 1996440 w 2042160"/>
              <a:gd name="connsiteY26" fmla="*/ 0 h 59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042160" h="595642">
                <a:moveTo>
                  <a:pt x="0" y="274320"/>
                </a:moveTo>
                <a:cubicBezTo>
                  <a:pt x="25400" y="264160"/>
                  <a:pt x="55184" y="261353"/>
                  <a:pt x="76200" y="243840"/>
                </a:cubicBezTo>
                <a:cubicBezTo>
                  <a:pt x="184573" y="153529"/>
                  <a:pt x="-11853" y="232551"/>
                  <a:pt x="137160" y="182880"/>
                </a:cubicBezTo>
                <a:cubicBezTo>
                  <a:pt x="152400" y="172720"/>
                  <a:pt x="166497" y="160591"/>
                  <a:pt x="182880" y="152400"/>
                </a:cubicBezTo>
                <a:cubicBezTo>
                  <a:pt x="196864" y="145408"/>
                  <a:pt x="278420" y="113275"/>
                  <a:pt x="304800" y="106680"/>
                </a:cubicBezTo>
                <a:cubicBezTo>
                  <a:pt x="329930" y="100398"/>
                  <a:pt x="355600" y="96520"/>
                  <a:pt x="381000" y="91440"/>
                </a:cubicBezTo>
                <a:cubicBezTo>
                  <a:pt x="462280" y="96520"/>
                  <a:pt x="543768" y="98959"/>
                  <a:pt x="624840" y="106680"/>
                </a:cubicBezTo>
                <a:cubicBezTo>
                  <a:pt x="650626" y="109136"/>
                  <a:pt x="677872" y="110336"/>
                  <a:pt x="701040" y="121920"/>
                </a:cubicBezTo>
                <a:cubicBezTo>
                  <a:pt x="720317" y="131559"/>
                  <a:pt x="733528" y="150627"/>
                  <a:pt x="746760" y="167640"/>
                </a:cubicBezTo>
                <a:cubicBezTo>
                  <a:pt x="769250" y="196556"/>
                  <a:pt x="772967" y="247496"/>
                  <a:pt x="807720" y="259080"/>
                </a:cubicBezTo>
                <a:lnTo>
                  <a:pt x="853440" y="274320"/>
                </a:lnTo>
                <a:cubicBezTo>
                  <a:pt x="867246" y="284675"/>
                  <a:pt x="937835" y="339378"/>
                  <a:pt x="960120" y="350520"/>
                </a:cubicBezTo>
                <a:cubicBezTo>
                  <a:pt x="984589" y="362754"/>
                  <a:pt x="1011851" y="368766"/>
                  <a:pt x="1036320" y="381000"/>
                </a:cubicBezTo>
                <a:cubicBezTo>
                  <a:pt x="1052703" y="389191"/>
                  <a:pt x="1065302" y="404041"/>
                  <a:pt x="1082040" y="411480"/>
                </a:cubicBezTo>
                <a:cubicBezTo>
                  <a:pt x="1111400" y="424529"/>
                  <a:pt x="1143000" y="431800"/>
                  <a:pt x="1173480" y="441960"/>
                </a:cubicBezTo>
                <a:lnTo>
                  <a:pt x="1264920" y="472440"/>
                </a:lnTo>
                <a:cubicBezTo>
                  <a:pt x="1280160" y="482600"/>
                  <a:pt x="1294257" y="494729"/>
                  <a:pt x="1310640" y="502920"/>
                </a:cubicBezTo>
                <a:cubicBezTo>
                  <a:pt x="1335109" y="515154"/>
                  <a:pt x="1360887" y="524749"/>
                  <a:pt x="1386840" y="533400"/>
                </a:cubicBezTo>
                <a:cubicBezTo>
                  <a:pt x="1419124" y="544161"/>
                  <a:pt x="1493803" y="557841"/>
                  <a:pt x="1524000" y="563880"/>
                </a:cubicBezTo>
                <a:cubicBezTo>
                  <a:pt x="1544320" y="574040"/>
                  <a:pt x="1562320" y="592473"/>
                  <a:pt x="1584960" y="594360"/>
                </a:cubicBezTo>
                <a:cubicBezTo>
                  <a:pt x="1659633" y="600583"/>
                  <a:pt x="1708960" y="583968"/>
                  <a:pt x="1767840" y="548640"/>
                </a:cubicBezTo>
                <a:cubicBezTo>
                  <a:pt x="1799252" y="529793"/>
                  <a:pt x="1826515" y="504063"/>
                  <a:pt x="1859280" y="487680"/>
                </a:cubicBezTo>
                <a:cubicBezTo>
                  <a:pt x="1939517" y="447561"/>
                  <a:pt x="1904176" y="473264"/>
                  <a:pt x="1965960" y="411480"/>
                </a:cubicBezTo>
                <a:cubicBezTo>
                  <a:pt x="2004266" y="296562"/>
                  <a:pt x="1952594" y="438213"/>
                  <a:pt x="2011680" y="320040"/>
                </a:cubicBezTo>
                <a:cubicBezTo>
                  <a:pt x="2022612" y="298176"/>
                  <a:pt x="2037277" y="232892"/>
                  <a:pt x="2042160" y="213360"/>
                </a:cubicBezTo>
                <a:cubicBezTo>
                  <a:pt x="2037080" y="167640"/>
                  <a:pt x="2034483" y="121575"/>
                  <a:pt x="2026920" y="76200"/>
                </a:cubicBezTo>
                <a:cubicBezTo>
                  <a:pt x="2022212" y="47952"/>
                  <a:pt x="2008877" y="24874"/>
                  <a:pt x="1996440" y="0"/>
                </a:cubicBezTo>
              </a:path>
            </a:pathLst>
          </a:cu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322320" y="53295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(t)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8252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515949"/>
              </p:ext>
            </p:extLst>
          </p:nvPr>
        </p:nvGraphicFramePr>
        <p:xfrm>
          <a:off x="914400" y="914400"/>
          <a:ext cx="643441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14520" imgH="431640" progId="Equation.DSMT4">
                  <p:embed/>
                </p:oleObj>
              </mc:Choice>
              <mc:Fallback>
                <p:oleObj name="Equation" r:id="rId2" imgW="33145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14400" y="914400"/>
                        <a:ext cx="643441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644253"/>
              </p:ext>
            </p:extLst>
          </p:nvPr>
        </p:nvGraphicFramePr>
        <p:xfrm>
          <a:off x="927100" y="1828800"/>
          <a:ext cx="6680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441600" imgH="431640" progId="Equation.DSMT4">
                  <p:embed/>
                </p:oleObj>
              </mc:Choice>
              <mc:Fallback>
                <p:oleObj name="Equation" r:id="rId4" imgW="3441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7100" y="1828800"/>
                        <a:ext cx="6680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320" y="2693461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performing the integrations over first </a:t>
            </a:r>
            <a:r>
              <a:rPr lang="en-US" sz="2400" i="1" dirty="0"/>
              <a:t> d</a:t>
            </a:r>
            <a:r>
              <a:rPr lang="en-US" sz="2400" i="1" baseline="30000" dirty="0"/>
              <a:t>3</a:t>
            </a:r>
            <a:r>
              <a:rPr lang="en-US" sz="2400" i="1" dirty="0"/>
              <a:t>r’</a:t>
            </a:r>
            <a:r>
              <a:rPr lang="en-US" sz="2400" dirty="0"/>
              <a:t>  and then </a:t>
            </a:r>
            <a:r>
              <a:rPr lang="en-US" sz="2400" i="1" dirty="0" err="1"/>
              <a:t>dt</a:t>
            </a:r>
            <a:r>
              <a:rPr lang="en-US" sz="2400" i="1" dirty="0"/>
              <a:t>’</a:t>
            </a:r>
            <a:endParaRPr lang="en-US" sz="2400" dirty="0"/>
          </a:p>
          <a:p>
            <a:r>
              <a:rPr lang="en-US" sz="2400" dirty="0"/>
              <a:t> making use of the fact that for any function of </a:t>
            </a:r>
            <a:r>
              <a:rPr lang="en-US" sz="2400" i="1" dirty="0"/>
              <a:t>t’</a:t>
            </a:r>
            <a:r>
              <a:rPr lang="en-US" sz="2400" dirty="0"/>
              <a:t>,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368628"/>
              </p:ext>
            </p:extLst>
          </p:nvPr>
        </p:nvGraphicFramePr>
        <p:xfrm>
          <a:off x="3263900" y="23114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14400" imgH="198720" progId="Equation.DSMT4">
                  <p:embed/>
                </p:oleObj>
              </mc:Choice>
              <mc:Fallback>
                <p:oleObj name="Equation" r:id="rId6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63900" y="23114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656377"/>
              </p:ext>
            </p:extLst>
          </p:nvPr>
        </p:nvGraphicFramePr>
        <p:xfrm>
          <a:off x="612907" y="3524458"/>
          <a:ext cx="7552426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924000" imgH="672840" progId="Equation.DSMT4">
                  <p:embed/>
                </p:oleObj>
              </mc:Choice>
              <mc:Fallback>
                <p:oleObj name="Equation" r:id="rId8" imgW="392400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2907" y="3524458"/>
                        <a:ext cx="7552426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9600" y="4800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the ``retarded time'' is defined to be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364235"/>
              </p:ext>
            </p:extLst>
          </p:nvPr>
        </p:nvGraphicFramePr>
        <p:xfrm>
          <a:off x="1981200" y="5181600"/>
          <a:ext cx="3352800" cy="1095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82680" imgH="419040" progId="Equation.DSMT4">
                  <p:embed/>
                </p:oleObj>
              </mc:Choice>
              <mc:Fallback>
                <p:oleObj name="Equation" r:id="rId10" imgW="1282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81200" y="5181600"/>
                        <a:ext cx="3352800" cy="10954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5140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823158-A7FC-45F7-A727-F771F64E1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A6B7FA-1E74-4C80-A250-280A89322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278BE-3FFA-4022-ACB5-FE1A7B31D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EAB381-EB90-4C56-8E46-23C1B25296D4}"/>
              </a:ext>
            </a:extLst>
          </p:cNvPr>
          <p:cNvSpPr txBox="1"/>
          <p:nvPr/>
        </p:nvSpPr>
        <p:spPr>
          <a:xfrm>
            <a:off x="3810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about delta functions   -- See Pg. 26 in </a:t>
            </a:r>
            <a:r>
              <a:rPr lang="en-US" sz="2400" b="1" dirty="0">
                <a:latin typeface="+mj-lt"/>
              </a:rPr>
              <a:t>Jackson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59659D4-2055-47C7-84F3-718F10CAC7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011763"/>
              </p:ext>
            </p:extLst>
          </p:nvPr>
        </p:nvGraphicFramePr>
        <p:xfrm>
          <a:off x="685800" y="1172368"/>
          <a:ext cx="6383216" cy="200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45960" imgH="672840" progId="Equation.DSMT4">
                  <p:embed/>
                </p:oleObj>
              </mc:Choice>
              <mc:Fallback>
                <p:oleObj name="Equation" r:id="rId2" imgW="21459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85800" y="1172368"/>
                        <a:ext cx="6383216" cy="2001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85F44731-480F-49CA-95EA-4D1DAE21D3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6020" y="3429000"/>
            <a:ext cx="9144000" cy="279443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ED35B49-15E7-457B-B301-BCFA9061282D}"/>
              </a:ext>
            </a:extLst>
          </p:cNvPr>
          <p:cNvSpPr txBox="1"/>
          <p:nvPr/>
        </p:nvSpPr>
        <p:spPr>
          <a:xfrm>
            <a:off x="6172200" y="4687149"/>
            <a:ext cx="1295400" cy="789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baseline="-25000" dirty="0">
                <a:latin typeface="+mj-lt"/>
              </a:rPr>
              <a:t>x</a:t>
            </a:r>
            <a:r>
              <a:rPr lang="en-US" sz="3200" b="1" i="1" baseline="-25000" dirty="0">
                <a:latin typeface="+mj-lt"/>
                <a:sym typeface="Wingdings" panose="05000000000000000000" pitchFamily="2" charset="2"/>
              </a:rPr>
              <a:t></a:t>
            </a:r>
            <a:endParaRPr lang="en-US" sz="3200" b="1" i="1" baseline="-25000" dirty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0430B99-C116-4B88-8C2C-E0BAE3004976}"/>
              </a:ext>
            </a:extLst>
          </p:cNvPr>
          <p:cNvSpPr/>
          <p:nvPr/>
        </p:nvSpPr>
        <p:spPr>
          <a:xfrm>
            <a:off x="1786052" y="4448932"/>
            <a:ext cx="304800" cy="304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ED05AEE-B8BD-4FD8-8B85-38232C827492}"/>
              </a:ext>
            </a:extLst>
          </p:cNvPr>
          <p:cNvSpPr/>
          <p:nvPr/>
        </p:nvSpPr>
        <p:spPr>
          <a:xfrm>
            <a:off x="7061507" y="4393177"/>
            <a:ext cx="304800" cy="304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F0E1B50-B2CE-45F4-92EE-DEB8182610F8}"/>
              </a:ext>
            </a:extLst>
          </p:cNvPr>
          <p:cNvSpPr/>
          <p:nvPr/>
        </p:nvSpPr>
        <p:spPr>
          <a:xfrm>
            <a:off x="5299616" y="4414313"/>
            <a:ext cx="304800" cy="304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2C1359-AEAE-8B4B-4AB3-EEE555ECC2DD}"/>
              </a:ext>
            </a:extLst>
          </p:cNvPr>
          <p:cNvSpPr txBox="1"/>
          <p:nvPr/>
        </p:nvSpPr>
        <p:spPr>
          <a:xfrm rot="16200000">
            <a:off x="3050233" y="274096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f(x) </a:t>
            </a:r>
            <a:r>
              <a:rPr lang="en-US" sz="2400" i="1" dirty="0">
                <a:latin typeface="+mj-lt"/>
                <a:sym typeface="Wingdings" panose="05000000000000000000" pitchFamily="2" charset="2"/>
              </a:rPr>
              <a:t>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6660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B6479F-5AF7-CC27-B6F0-DD54A3D21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07C031-6A8A-303F-099A-534EB1D2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21F9F-1C0A-D59B-2024-78A21EC20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846811B-2006-37CD-9BCB-9F055C0E6C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5064660"/>
              </p:ext>
            </p:extLst>
          </p:nvPr>
        </p:nvGraphicFramePr>
        <p:xfrm>
          <a:off x="114300" y="2054679"/>
          <a:ext cx="52006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76440" imgH="253800" progId="Equation.DSMT4">
                  <p:embed/>
                </p:oleObj>
              </mc:Choice>
              <mc:Fallback>
                <p:oleObj name="Equation" r:id="rId2" imgW="2476440" imgH="2538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4300" y="2054679"/>
                        <a:ext cx="52006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9EC936C-7817-D1EA-38B4-BC42457DD9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250046"/>
              </p:ext>
            </p:extLst>
          </p:nvPr>
        </p:nvGraphicFramePr>
        <p:xfrm>
          <a:off x="114300" y="2401153"/>
          <a:ext cx="8915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457520" imgH="419040" progId="Equation.DSMT4">
                  <p:embed/>
                </p:oleObj>
              </mc:Choice>
              <mc:Fallback>
                <p:oleObj name="Equation" r:id="rId4" imgW="4457520" imgH="4190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" y="2401153"/>
                        <a:ext cx="8915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24EA29B-8097-7249-DEF0-0E1F89C693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111595"/>
              </p:ext>
            </p:extLst>
          </p:nvPr>
        </p:nvGraphicFramePr>
        <p:xfrm>
          <a:off x="533400" y="3617913"/>
          <a:ext cx="6853238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530520" imgH="444240" progId="Equation.DSMT4">
                  <p:embed/>
                </p:oleObj>
              </mc:Choice>
              <mc:Fallback>
                <p:oleObj name="Equation" r:id="rId6" imgW="3530520" imgH="4442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33400" y="3617913"/>
                        <a:ext cx="6853238" cy="862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632265C-0E25-6214-47A5-560524EF9F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866218"/>
              </p:ext>
            </p:extLst>
          </p:nvPr>
        </p:nvGraphicFramePr>
        <p:xfrm>
          <a:off x="927100" y="1143000"/>
          <a:ext cx="6680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441600" imgH="431640" progId="Equation.DSMT4">
                  <p:embed/>
                </p:oleObj>
              </mc:Choice>
              <mc:Fallback>
                <p:oleObj name="Equation" r:id="rId8" imgW="3441600" imgH="4316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27100" y="1143000"/>
                        <a:ext cx="6680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D985D58-FB14-7537-0D3F-8B96EB985FA4}"/>
              </a:ext>
            </a:extLst>
          </p:cNvPr>
          <p:cNvSpPr txBox="1"/>
          <p:nvPr/>
        </p:nvSpPr>
        <p:spPr>
          <a:xfrm>
            <a:off x="81643" y="3203149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performing the integrations over first </a:t>
            </a:r>
            <a:r>
              <a:rPr lang="en-US" sz="2400" i="1" dirty="0"/>
              <a:t> d</a:t>
            </a:r>
            <a:r>
              <a:rPr lang="en-US" sz="2400" i="1" baseline="30000" dirty="0"/>
              <a:t>3</a:t>
            </a:r>
            <a:r>
              <a:rPr lang="en-US" sz="2400" i="1" dirty="0"/>
              <a:t>r’: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4614370E-48D0-2D0D-5FFF-8A9697C1BE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596871"/>
              </p:ext>
            </p:extLst>
          </p:nvPr>
        </p:nvGraphicFramePr>
        <p:xfrm>
          <a:off x="948871" y="363723"/>
          <a:ext cx="643441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314520" imgH="431640" progId="Equation.DSMT4">
                  <p:embed/>
                </p:oleObj>
              </mc:Choice>
              <mc:Fallback>
                <p:oleObj name="Equation" r:id="rId10" imgW="3314520" imgH="4316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48871" y="363723"/>
                        <a:ext cx="643441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1476D8B3-79A4-EBEC-755F-72368504E0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79204"/>
              </p:ext>
            </p:extLst>
          </p:nvPr>
        </p:nvGraphicFramePr>
        <p:xfrm>
          <a:off x="489857" y="4643438"/>
          <a:ext cx="7442200" cy="167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835080" imgH="863280" progId="Equation.DSMT4">
                  <p:embed/>
                </p:oleObj>
              </mc:Choice>
              <mc:Fallback>
                <p:oleObj name="Equation" r:id="rId12" imgW="383508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89857" y="4643438"/>
                        <a:ext cx="7442200" cy="1674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0377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15750</TotalTime>
  <Words>813</Words>
  <Application>Microsoft Office PowerPoint</Application>
  <PresentationFormat>On-screen Show (4:3)</PresentationFormat>
  <Paragraphs>161</Paragraphs>
  <Slides>31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908</cp:revision>
  <cp:lastPrinted>2020-02-16T08:38:58Z</cp:lastPrinted>
  <dcterms:created xsi:type="dcterms:W3CDTF">2012-01-10T18:32:24Z</dcterms:created>
  <dcterms:modified xsi:type="dcterms:W3CDTF">2025-02-19T04:07:00Z</dcterms:modified>
</cp:coreProperties>
</file>