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54" r:id="rId3"/>
    <p:sldId id="428" r:id="rId4"/>
    <p:sldId id="429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21" r:id="rId22"/>
    <p:sldId id="422" r:id="rId23"/>
    <p:sldId id="423" r:id="rId24"/>
    <p:sldId id="424" r:id="rId25"/>
    <p:sldId id="425" r:id="rId26"/>
    <p:sldId id="426" r:id="rId27"/>
    <p:sldId id="427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71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.jinr.ru/~kuzemsky/drudbio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g.tfd.com/ggse/d6/gsed_0001_0012_0_img2972.pn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hyperlink" Target="http://img.tfd.com/ggse/d6/gsed_0001_0012_0_img2972.pn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hyperlink" Target="http://img.tfd.com/ggse/d6/gsed_0001_0012_0_img2972.pn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tfd.com/ggse/d6/gsed_0001_0012_0_img2972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7533" y="262374"/>
            <a:ext cx="8991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18: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Continue reading Chapter 7 (Sec. 7.5,7.10 in JDJ)</a:t>
            </a:r>
          </a:p>
          <a:p>
            <a:pPr marL="457200" lvl="2" algn="ctr">
              <a:spcBef>
                <a:spcPct val="50000"/>
              </a:spcBef>
            </a:pPr>
            <a:endParaRPr lang="en-US" sz="1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Real and imaginary contributions to electromagnetic response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Frequency dependence of dielectric  materials; </a:t>
            </a:r>
            <a:r>
              <a:rPr lang="en-US" sz="2800" b="1" dirty="0" err="1">
                <a:solidFill>
                  <a:schemeClr val="folHlink"/>
                </a:solidFill>
              </a:rPr>
              <a:t>Drude</a:t>
            </a:r>
            <a:r>
              <a:rPr lang="en-US" sz="2800" b="1" dirty="0">
                <a:solidFill>
                  <a:schemeClr val="folHlink"/>
                </a:solidFill>
              </a:rPr>
              <a:t> model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err="1">
                <a:solidFill>
                  <a:schemeClr val="folHlink"/>
                </a:solidFill>
              </a:rPr>
              <a:t>Kramers-Kronig</a:t>
            </a:r>
            <a:r>
              <a:rPr lang="en-US" sz="2800" b="1" dirty="0">
                <a:solidFill>
                  <a:schemeClr val="folHlink"/>
                </a:solidFill>
              </a:rPr>
              <a:t>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19040" imgH="431640" progId="Equation.3">
                  <p:embed/>
                </p:oleObj>
              </mc:Choice>
              <mc:Fallback>
                <p:oleObj name="数式" r:id="rId4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06080" imgH="431640" progId="Equation.3">
                  <p:embed/>
                </p:oleObj>
              </mc:Choice>
              <mc:Fallback>
                <p:oleObj name="数式" r:id="rId6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787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some analytic properties: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6555"/>
              </p:ext>
            </p:extLst>
          </p:nvPr>
        </p:nvGraphicFramePr>
        <p:xfrm>
          <a:off x="846138" y="1447800"/>
          <a:ext cx="6230937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882880" imgH="1434960" progId="Equation.3">
                  <p:embed/>
                </p:oleObj>
              </mc:Choice>
              <mc:Fallback>
                <p:oleObj name="数式" r:id="rId2" imgW="288288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447800"/>
                        <a:ext cx="6230937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8E790E37-97D6-4BAE-BCBA-ABB1E61A854B}"/>
              </a:ext>
            </a:extLst>
          </p:cNvPr>
          <p:cNvSpPr/>
          <p:nvPr/>
        </p:nvSpPr>
        <p:spPr>
          <a:xfrm rot="16200000">
            <a:off x="5879306" y="2627471"/>
            <a:ext cx="381000" cy="201453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A3CADF-6128-4C9F-B7CE-E43674408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73704"/>
              </p:ext>
            </p:extLst>
          </p:nvPr>
        </p:nvGraphicFramePr>
        <p:xfrm>
          <a:off x="6069806" y="3634740"/>
          <a:ext cx="635000" cy="4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41200" progId="Equation.DSMT4">
                  <p:embed/>
                </p:oleObj>
              </mc:Choice>
              <mc:Fallback>
                <p:oleObj name="Equation" r:id="rId4" imgW="33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9806" y="3634740"/>
                        <a:ext cx="635000" cy="46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48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793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some analytic properties: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221943"/>
              </p:ext>
            </p:extLst>
          </p:nvPr>
        </p:nvGraphicFramePr>
        <p:xfrm>
          <a:off x="609600" y="444739"/>
          <a:ext cx="7710487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76640" imgH="1676160" progId="Equation.DSMT4">
                  <p:embed/>
                </p:oleObj>
              </mc:Choice>
              <mc:Fallback>
                <p:oleObj name="Equation" r:id="rId2" imgW="407664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4739"/>
                        <a:ext cx="7710487" cy="321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392261"/>
              </p:ext>
            </p:extLst>
          </p:nvPr>
        </p:nvGraphicFramePr>
        <p:xfrm>
          <a:off x="227013" y="3657600"/>
          <a:ext cx="708977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66800" imgH="1371600" progId="Equation.DSMT4">
                  <p:embed/>
                </p:oleObj>
              </mc:Choice>
              <mc:Fallback>
                <p:oleObj name="Equation" r:id="rId4" imgW="34668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3657600"/>
                        <a:ext cx="708977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9C2C7596-1E44-F727-BBD6-559496B5CF5E}"/>
              </a:ext>
            </a:extLst>
          </p:cNvPr>
          <p:cNvSpPr/>
          <p:nvPr/>
        </p:nvSpPr>
        <p:spPr>
          <a:xfrm rot="16200000">
            <a:off x="3619500" y="1028700"/>
            <a:ext cx="457200" cy="37338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3A929FF-42C0-D239-7021-29EAA3F436F5}"/>
              </a:ext>
            </a:extLst>
          </p:cNvPr>
          <p:cNvSpPr/>
          <p:nvPr/>
        </p:nvSpPr>
        <p:spPr>
          <a:xfrm rot="16200000">
            <a:off x="6942138" y="1592262"/>
            <a:ext cx="457200" cy="245427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properties of the dielectric function (in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or from “first principles”  -- </a:t>
            </a:r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02491"/>
              </p:ext>
            </p:extLst>
          </p:nvPr>
        </p:nvGraphicFramePr>
        <p:xfrm>
          <a:off x="711200" y="1211263"/>
          <a:ext cx="81041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160" imgH="660240" progId="Equation.DSMT4">
                  <p:embed/>
                </p:oleObj>
              </mc:Choice>
              <mc:Fallback>
                <p:oleObj name="Equation" r:id="rId2" imgW="39621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11263"/>
                        <a:ext cx="81041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5800" y="2751642"/>
            <a:ext cx="7924800" cy="3657600"/>
            <a:chOff x="685800" y="2751642"/>
            <a:chExt cx="79248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132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40879"/>
              </p:ext>
            </p:extLst>
          </p:nvPr>
        </p:nvGraphicFramePr>
        <p:xfrm>
          <a:off x="461166" y="3544002"/>
          <a:ext cx="8207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482400" progId="Equation.DSMT4">
                  <p:embed/>
                </p:oleObj>
              </mc:Choice>
              <mc:Fallback>
                <p:oleObj name="Equation" r:id="rId2" imgW="4012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6" y="3544002"/>
                        <a:ext cx="8207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04800" y="1071962"/>
            <a:ext cx="5334000" cy="2194560"/>
            <a:chOff x="685800" y="2751642"/>
            <a:chExt cx="88900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3"/>
              <a:ext cx="8890000" cy="3433467"/>
              <a:chOff x="685800" y="2814933"/>
              <a:chExt cx="8890000" cy="343346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21844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2814933"/>
                <a:ext cx="18288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492028" y="3111192"/>
            <a:ext cx="2270972" cy="1190774"/>
            <a:chOff x="6492028" y="3111192"/>
            <a:chExt cx="2270972" cy="1190774"/>
          </a:xfrm>
        </p:grpSpPr>
        <p:sp>
          <p:nvSpPr>
            <p:cNvPr id="9" name="Right Arrow 8"/>
            <p:cNvSpPr/>
            <p:nvPr/>
          </p:nvSpPr>
          <p:spPr>
            <a:xfrm rot="19453415">
              <a:off x="6492028" y="3920966"/>
              <a:ext cx="1828800" cy="381000"/>
            </a:xfrm>
            <a:prstGeom prst="rightArrow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4800" y="311119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=0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11163"/>
              </p:ext>
            </p:extLst>
          </p:nvPr>
        </p:nvGraphicFramePr>
        <p:xfrm>
          <a:off x="882650" y="5083175"/>
          <a:ext cx="72215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530520" imgH="469800" progId="Equation.3">
                  <p:embed/>
                </p:oleObj>
              </mc:Choice>
              <mc:Fallback>
                <p:oleObj name="数式" r:id="rId4" imgW="3530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5083175"/>
                        <a:ext cx="72215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row: Down 21">
            <a:extLst>
              <a:ext uri="{FF2B5EF4-FFF2-40B4-BE49-F238E27FC236}">
                <a16:creationId xmlns:a16="http://schemas.microsoft.com/office/drawing/2014/main" id="{4FC13FD0-284F-4FDB-8430-82CAF7445867}"/>
              </a:ext>
            </a:extLst>
          </p:cNvPr>
          <p:cNvSpPr/>
          <p:nvPr/>
        </p:nvSpPr>
        <p:spPr>
          <a:xfrm rot="17441837">
            <a:off x="4093507" y="1964471"/>
            <a:ext cx="407228" cy="2547364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31B30BE7-83DF-4E39-9498-3C9667BC5F7F}"/>
              </a:ext>
            </a:extLst>
          </p:cNvPr>
          <p:cNvSpPr/>
          <p:nvPr/>
        </p:nvSpPr>
        <p:spPr>
          <a:xfrm rot="1682779">
            <a:off x="2678354" y="1212924"/>
            <a:ext cx="5053957" cy="3296262"/>
          </a:xfrm>
          <a:prstGeom prst="circularArrow">
            <a:avLst>
              <a:gd name="adj1" fmla="val 12500"/>
              <a:gd name="adj2" fmla="val 811563"/>
              <a:gd name="adj3" fmla="val 20457681"/>
              <a:gd name="adj4" fmla="val 10850344"/>
              <a:gd name="adj5" fmla="val 1517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A021D95-3C22-4A32-95F7-1E871BEA4314}"/>
              </a:ext>
            </a:extLst>
          </p:cNvPr>
          <p:cNvSpPr/>
          <p:nvPr/>
        </p:nvSpPr>
        <p:spPr>
          <a:xfrm>
            <a:off x="5704067" y="4632476"/>
            <a:ext cx="258656" cy="539048"/>
          </a:xfrm>
          <a:prstGeom prst="downArrow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47800" y="4038600"/>
            <a:ext cx="3429000" cy="190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47756"/>
              </p:ext>
            </p:extLst>
          </p:nvPr>
        </p:nvGraphicFramePr>
        <p:xfrm>
          <a:off x="1066800" y="1447800"/>
          <a:ext cx="6443663" cy="446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149280" imgH="2158920" progId="Equation.3">
                  <p:embed/>
                </p:oleObj>
              </mc:Choice>
              <mc:Fallback>
                <p:oleObj name="数式" r:id="rId2" imgW="314928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443663" cy="446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5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15690"/>
              </p:ext>
            </p:extLst>
          </p:nvPr>
        </p:nvGraphicFramePr>
        <p:xfrm>
          <a:off x="762000" y="914400"/>
          <a:ext cx="34036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63560" imgH="965160" progId="Equation.3">
                  <p:embed/>
                </p:oleObj>
              </mc:Choice>
              <mc:Fallback>
                <p:oleObj name="数式" r:id="rId2" imgW="16635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34036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7675"/>
              </p:ext>
            </p:extLst>
          </p:nvPr>
        </p:nvGraphicFramePr>
        <p:xfrm>
          <a:off x="346075" y="3349625"/>
          <a:ext cx="84169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14800" imgH="1193760" progId="Equation.DSMT4">
                  <p:embed/>
                </p:oleObj>
              </mc:Choice>
              <mc:Fallback>
                <p:oleObj name="Equation" r:id="rId4" imgW="41148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349625"/>
                        <a:ext cx="84169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81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87098"/>
              </p:ext>
            </p:extLst>
          </p:nvPr>
        </p:nvGraphicFramePr>
        <p:xfrm>
          <a:off x="685800" y="1524000"/>
          <a:ext cx="7870825" cy="472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848040" imgH="2286000" progId="Equation.3">
                  <p:embed/>
                </p:oleObj>
              </mc:Choice>
              <mc:Fallback>
                <p:oleObj name="数式" r:id="rId2" imgW="384804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870825" cy="4727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172200" y="304800"/>
            <a:ext cx="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0" y="1295400"/>
            <a:ext cx="2667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117348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7600" y="117348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200" y="1173480"/>
            <a:ext cx="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29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     u</a:t>
            </a:r>
            <a:r>
              <a:rPr lang="en-US" sz="2400" i="1" baseline="-25000" dirty="0">
                <a:latin typeface="+mj-lt"/>
              </a:rPr>
              <a:t>s</a:t>
            </a:r>
            <a:r>
              <a:rPr lang="en-US" sz="2400" i="1" dirty="0">
                <a:latin typeface="+mj-lt"/>
              </a:rPr>
              <a:t>   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48600" y="1066800"/>
            <a:ext cx="533400" cy="4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9714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730441"/>
              </p:ext>
            </p:extLst>
          </p:nvPr>
        </p:nvGraphicFramePr>
        <p:xfrm>
          <a:off x="304800" y="304800"/>
          <a:ext cx="44196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095200" imgH="1143000" progId="Equation.3">
                  <p:embed/>
                </p:oleObj>
              </mc:Choice>
              <mc:Fallback>
                <p:oleObj name="数式" r:id="rId2" imgW="20952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4419600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574692"/>
              </p:ext>
            </p:extLst>
          </p:nvPr>
        </p:nvGraphicFramePr>
        <p:xfrm>
          <a:off x="782638" y="3173413"/>
          <a:ext cx="769302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4640" imgH="1193760" progId="Equation.DSMT4">
                  <p:embed/>
                </p:oleObj>
              </mc:Choice>
              <mc:Fallback>
                <p:oleObj name="Equation" r:id="rId4" imgW="364464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3173413"/>
                        <a:ext cx="769302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99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87769"/>
              </p:ext>
            </p:extLst>
          </p:nvPr>
        </p:nvGraphicFramePr>
        <p:xfrm>
          <a:off x="817562" y="1573213"/>
          <a:ext cx="741203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429000" imgH="1726920" progId="Equation.3">
                  <p:embed/>
                </p:oleObj>
              </mc:Choice>
              <mc:Fallback>
                <p:oleObj name="数式" r:id="rId2" imgW="34290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" y="1573213"/>
                        <a:ext cx="7412038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41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6D7F8-8B4B-4D00-34A3-01393AB8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" y="228600"/>
            <a:ext cx="8957561" cy="35267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288" y="533400"/>
            <a:ext cx="8991600" cy="304800"/>
          </a:xfrm>
          <a:prstGeom prst="rect">
            <a:avLst/>
          </a:prstGeom>
          <a:solidFill>
            <a:srgbClr val="DA32A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5B8DC-A523-ACDF-E5A1-462E8E0B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962400"/>
            <a:ext cx="916124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4267200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27576"/>
              </p:ext>
            </p:extLst>
          </p:nvPr>
        </p:nvGraphicFramePr>
        <p:xfrm>
          <a:off x="287338" y="1524000"/>
          <a:ext cx="7659687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1498320" progId="Equation.DSMT4">
                  <p:embed/>
                </p:oleObj>
              </mc:Choice>
              <mc:Fallback>
                <p:oleObj name="Equation" r:id="rId2" imgW="354312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24000"/>
                        <a:ext cx="7659687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09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7EFB-F57B-4C71-BBD2-2DAC80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B9ACA-A108-4986-B124-0DC01907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62F53-70C9-4D1C-8C78-3DCF3D79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6CD18-2035-4B50-9A4C-7F2CD6E4BF87}"/>
              </a:ext>
            </a:extLst>
          </p:cNvPr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3704DC-2BE5-4CC2-9A9D-665590E33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4594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14520" imgH="1473120" progId="Equation.3">
                  <p:embed/>
                </p:oleObj>
              </mc:Choice>
              <mc:Fallback>
                <p:oleObj name="数式" r:id="rId2" imgW="3314520" imgH="14731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03EE2-C073-4571-B5AB-03584392D137}"/>
              </a:ext>
            </a:extLst>
          </p:cNvPr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DB574-FEF6-46E5-B99C-72A10639BFA8}"/>
              </a:ext>
            </a:extLst>
          </p:cNvPr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91CEC1-95E3-4007-BFBF-204E79DEA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55342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17160" progId="Equation.DSMT4">
                  <p:embed/>
                </p:oleObj>
              </mc:Choice>
              <mc:Fallback>
                <p:oleObj name="Equation" r:id="rId4" imgW="596880" imgH="317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E4B3A2-1E39-4E2A-93CA-83DBBBBF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53655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317160" progId="Equation.DSMT4">
                  <p:embed/>
                </p:oleObj>
              </mc:Choice>
              <mc:Fallback>
                <p:oleObj name="Equation" r:id="rId6" imgW="571320" imgH="3171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6F7B5DE-69D5-4EB6-996A-302F66C2D1D3}"/>
              </a:ext>
            </a:extLst>
          </p:cNvPr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21517-EBC1-4CE5-A33A-D2A9B22ABDAD}"/>
              </a:ext>
            </a:extLst>
          </p:cNvPr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EFD9EE-25A6-4F3C-A46A-A35D39A2B9E3}"/>
              </a:ext>
            </a:extLst>
          </p:cNvPr>
          <p:cNvSpPr/>
          <p:nvPr/>
        </p:nvSpPr>
        <p:spPr>
          <a:xfrm>
            <a:off x="1746200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1303DA-F09F-4C50-B82A-925FFEFE726B}"/>
              </a:ext>
            </a:extLst>
          </p:cNvPr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7392C2-551F-466D-AADF-8B9BB01A8C1D}"/>
              </a:ext>
            </a:extLst>
          </p:cNvPr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FC7ED-A4F9-4A32-88AA-4E1885720075}"/>
              </a:ext>
            </a:extLst>
          </p:cNvPr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97ABE5-1D21-4D35-8F80-B7B5AEADF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52554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66400" progId="Equation.DSMT4">
                  <p:embed/>
                </p:oleObj>
              </mc:Choice>
              <mc:Fallback>
                <p:oleObj name="Equation" r:id="rId8" imgW="1257120" imgH="266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7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6845-A96F-4E86-865F-024E596F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0B705-745F-4905-AE56-26C0F838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FE44-88EA-4C3B-86C1-AFF80A73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09270-4F35-498B-8582-21EED2CA3BE0}"/>
              </a:ext>
            </a:extLst>
          </p:cNvPr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6E326E-2566-4009-A1CA-AA66D07C6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21262"/>
              </p:ext>
            </p:extLst>
          </p:nvPr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16120" imgH="1193760" progId="Equation.3">
                  <p:embed/>
                </p:oleObj>
              </mc:Choice>
              <mc:Fallback>
                <p:oleObj name="数式" r:id="rId2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34AA13-4394-4A74-A725-B27AAE60E07B}"/>
              </a:ext>
            </a:extLst>
          </p:cNvPr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of these analytic properties, Cauchy’s integral theorem results in: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7DBAC-2A5E-5BFA-CA23-A7EA2BDE83CD}"/>
              </a:ext>
            </a:extLst>
          </p:cNvPr>
          <p:cNvSpPr txBox="1"/>
          <p:nvPr/>
        </p:nvSpPr>
        <p:spPr>
          <a:xfrm>
            <a:off x="5334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Is </a:t>
            </a:r>
            <a:r>
              <a:rPr lang="en-US" sz="2400">
                <a:latin typeface="+mj-lt"/>
              </a:rPr>
              <a:t>this useful???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00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8AD54-9118-4871-B728-D1691BCA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42D9-BCDC-4043-BB36-EEAE729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A0DD9-E102-44E3-B2D4-38F1D58A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C4A23-ED2E-4850-A5D2-2B634F88BC61}"/>
              </a:ext>
            </a:extLst>
          </p:cNvPr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74BC1B-7FCD-4B8A-A355-46E0D2A2E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37936"/>
              </p:ext>
            </p:extLst>
          </p:nvPr>
        </p:nvGraphicFramePr>
        <p:xfrm>
          <a:off x="495300" y="627063"/>
          <a:ext cx="5794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1193760" progId="Equation.DSMT4">
                  <p:embed/>
                </p:oleObj>
              </mc:Choice>
              <mc:Fallback>
                <p:oleObj name="Equation" r:id="rId2" imgW="283176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27063"/>
                        <a:ext cx="5794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EA71F4-4DDA-46E4-83A4-130A4557B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09363"/>
              </p:ext>
            </p:extLst>
          </p:nvPr>
        </p:nvGraphicFramePr>
        <p:xfrm>
          <a:off x="533400" y="3284538"/>
          <a:ext cx="74088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320" imgH="1650960" progId="Equation.DSMT4">
                  <p:embed/>
                </p:oleObj>
              </mc:Choice>
              <mc:Fallback>
                <p:oleObj name="Equation" r:id="rId4" imgW="4000320" imgH="1650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284538"/>
                        <a:ext cx="74088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6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E9908-5CF6-4297-A13F-F46D845D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A62D3-5956-4FFC-885B-677E386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5A8-715C-44A3-AF0A-29CF1F3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6610-AB5B-4C70-B43C-1E93DB2BAA59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F36A00-85AF-4815-872F-6B657C6D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4757"/>
              </p:ext>
            </p:extLst>
          </p:nvPr>
        </p:nvGraphicFramePr>
        <p:xfrm>
          <a:off x="458788" y="1176338"/>
          <a:ext cx="80740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0000" imgH="1790640" progId="Equation.DSMT4">
                  <p:embed/>
                </p:oleObj>
              </mc:Choice>
              <mc:Fallback>
                <p:oleObj name="Equation" r:id="rId2" imgW="6210000" imgH="1790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176338"/>
                        <a:ext cx="80740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C4910C-6827-481F-A272-3F055E4EA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02360"/>
              </p:ext>
            </p:extLst>
          </p:nvPr>
        </p:nvGraphicFramePr>
        <p:xfrm>
          <a:off x="870200" y="3664848"/>
          <a:ext cx="532923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76640" imgH="1828800" progId="Equation.DSMT4">
                  <p:embed/>
                </p:oleObj>
              </mc:Choice>
              <mc:Fallback>
                <p:oleObj name="Equation" r:id="rId4" imgW="4076640" imgH="1828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0" y="3664848"/>
                        <a:ext cx="532923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8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3BD8D-F247-4E2E-9283-2BDA580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44BA-5229-4CD9-A80E-8A5E63D0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840B-DA79-4B02-A0BC-A08235E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19C2D-7D15-4B14-8EA1-2AB6223D9F7C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76B32F-1B4C-4BA1-AF43-250876CF4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4987"/>
              </p:ext>
            </p:extLst>
          </p:nvPr>
        </p:nvGraphicFramePr>
        <p:xfrm>
          <a:off x="525462" y="915045"/>
          <a:ext cx="602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360" imgH="698400" progId="Equation.DSMT4">
                  <p:embed/>
                </p:oleObj>
              </mc:Choice>
              <mc:Fallback>
                <p:oleObj name="Equation" r:id="rId2" imgW="4635360" imgH="698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" y="915045"/>
                        <a:ext cx="60277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EF7214-31CF-4D2C-9D61-1AA92F220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94064"/>
              </p:ext>
            </p:extLst>
          </p:nvPr>
        </p:nvGraphicFramePr>
        <p:xfrm>
          <a:off x="393116" y="2057400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94160" imgH="1333440" progId="Equation.DSMT4">
                  <p:embed/>
                </p:oleObj>
              </mc:Choice>
              <mc:Fallback>
                <p:oleObj name="Equation" r:id="rId4" imgW="4394160" imgH="13334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16" y="2057400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4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705C4-D878-4D2C-AD81-35621E36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7E6-D89D-439E-B5AE-A4606806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F60A-27F9-437D-8011-726D8F8A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03D2C0E-F3AB-4507-A5A1-C9C53CA21B9F}"/>
              </a:ext>
            </a:extLst>
          </p:cNvPr>
          <p:cNvSpPr/>
          <p:nvPr/>
        </p:nvSpPr>
        <p:spPr>
          <a:xfrm rot="5887145">
            <a:off x="851182" y="1182161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AD344D0E-FA06-47B4-897F-38D54CB07B26}"/>
              </a:ext>
            </a:extLst>
          </p:cNvPr>
          <p:cNvSpPr/>
          <p:nvPr/>
        </p:nvSpPr>
        <p:spPr>
          <a:xfrm rot="16627018">
            <a:off x="828974" y="1735592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F02F01-0585-468E-AB70-DDDE9E8355F9}"/>
              </a:ext>
            </a:extLst>
          </p:cNvPr>
          <p:cNvCxnSpPr/>
          <p:nvPr/>
        </p:nvCxnSpPr>
        <p:spPr>
          <a:xfrm>
            <a:off x="2171700" y="3425947"/>
            <a:ext cx="8382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29D83-6A07-417B-BAB5-203B4401C4E9}"/>
              </a:ext>
            </a:extLst>
          </p:cNvPr>
          <p:cNvCxnSpPr/>
          <p:nvPr/>
        </p:nvCxnSpPr>
        <p:spPr>
          <a:xfrm>
            <a:off x="2209800" y="3654547"/>
            <a:ext cx="8382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40DC24-E3DE-426F-8EA3-23346EB323CB}"/>
              </a:ext>
            </a:extLst>
          </p:cNvPr>
          <p:cNvCxnSpPr/>
          <p:nvPr/>
        </p:nvCxnSpPr>
        <p:spPr>
          <a:xfrm flipH="1">
            <a:off x="4114800" y="4187947"/>
            <a:ext cx="381000" cy="6096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BDC97-8C35-48D2-8697-837803E646DD}"/>
              </a:ext>
            </a:extLst>
          </p:cNvPr>
          <p:cNvCxnSpPr/>
          <p:nvPr/>
        </p:nvCxnSpPr>
        <p:spPr>
          <a:xfrm flipH="1" flipV="1">
            <a:off x="4114800" y="2435347"/>
            <a:ext cx="381000" cy="5167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DCB08EE-7DF4-4A0D-985A-DFA0A557D698}"/>
              </a:ext>
            </a:extLst>
          </p:cNvPr>
          <p:cNvSpPr/>
          <p:nvPr/>
        </p:nvSpPr>
        <p:spPr>
          <a:xfrm>
            <a:off x="1676400" y="40355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C8E4F-1F4D-40A9-8682-62E84C654C2A}"/>
              </a:ext>
            </a:extLst>
          </p:cNvPr>
          <p:cNvSpPr/>
          <p:nvPr/>
        </p:nvSpPr>
        <p:spPr>
          <a:xfrm>
            <a:off x="1219200" y="4645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8FF73-42AE-4B24-9510-091126C5B385}"/>
              </a:ext>
            </a:extLst>
          </p:cNvPr>
          <p:cNvSpPr/>
          <p:nvPr/>
        </p:nvSpPr>
        <p:spPr>
          <a:xfrm>
            <a:off x="2933700" y="4873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60AE6C-1FDF-469B-8737-FA161C35219F}"/>
              </a:ext>
            </a:extLst>
          </p:cNvPr>
          <p:cNvSpPr/>
          <p:nvPr/>
        </p:nvSpPr>
        <p:spPr>
          <a:xfrm>
            <a:off x="3276600" y="3970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905568-44A0-44E9-A9F6-465D557C210B}"/>
              </a:ext>
            </a:extLst>
          </p:cNvPr>
          <p:cNvSpPr/>
          <p:nvPr/>
        </p:nvSpPr>
        <p:spPr>
          <a:xfrm>
            <a:off x="2362200" y="3883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1ACB-09B7-488E-8D98-D03CB472FD00}"/>
              </a:ext>
            </a:extLst>
          </p:cNvPr>
          <p:cNvSpPr txBox="1"/>
          <p:nvPr/>
        </p:nvSpPr>
        <p:spPr>
          <a:xfrm>
            <a:off x="2286000" y="424702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z</a:t>
            </a:r>
            <a:r>
              <a:rPr lang="en-US" sz="2400" i="1" baseline="-25000" dirty="0" err="1">
                <a:solidFill>
                  <a:srgbClr val="0070C0"/>
                </a:solidFill>
                <a:latin typeface="+mj-lt"/>
              </a:rPr>
              <a:t>P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FCAC04-B0D0-4928-B267-10C86BF0B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29274"/>
              </p:ext>
            </p:extLst>
          </p:nvPr>
        </p:nvGraphicFramePr>
        <p:xfrm>
          <a:off x="234705" y="-53982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609480" progId="Equation.DSMT4">
                  <p:embed/>
                </p:oleObj>
              </mc:Choice>
              <mc:Fallback>
                <p:oleObj name="Equation" r:id="rId2" imgW="3543120" imgH="609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05" y="-53982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CD69D04-F87D-4326-A79B-8CD12B0B8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74021"/>
              </p:ext>
            </p:extLst>
          </p:nvPr>
        </p:nvGraphicFramePr>
        <p:xfrm>
          <a:off x="3429000" y="905988"/>
          <a:ext cx="49403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03040" progId="Equation.DSMT4">
                  <p:embed/>
                </p:oleObj>
              </mc:Choice>
              <mc:Fallback>
                <p:oleObj name="Equation" r:id="rId4" imgW="1600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905988"/>
                        <a:ext cx="49403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BD19E9D-ACDD-4CA6-A6EC-E179BA22D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82431"/>
              </p:ext>
            </p:extLst>
          </p:nvPr>
        </p:nvGraphicFramePr>
        <p:xfrm>
          <a:off x="4675258" y="2126588"/>
          <a:ext cx="3803141" cy="113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258" y="2126588"/>
                        <a:ext cx="3803141" cy="113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B611019-0F58-4A36-B2F2-3F4167E96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37996"/>
              </p:ext>
            </p:extLst>
          </p:nvPr>
        </p:nvGraphicFramePr>
        <p:xfrm>
          <a:off x="4908234" y="3642704"/>
          <a:ext cx="35877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914400" progId="Equation.DSMT4">
                  <p:embed/>
                </p:oleObj>
              </mc:Choice>
              <mc:Fallback>
                <p:oleObj name="Equation" r:id="rId8" imgW="1663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8234" y="3642704"/>
                        <a:ext cx="35877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3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9358-1AC7-47A6-B836-41BFB62C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E483-2CE4-47C4-87E1-5E34CAB7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24ED5-A933-4936-8A10-101150F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12AE9B-A8B7-486A-9642-D9B11BA38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84191"/>
              </p:ext>
            </p:extLst>
          </p:nvPr>
        </p:nvGraphicFramePr>
        <p:xfrm>
          <a:off x="826252" y="3950243"/>
          <a:ext cx="72882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74960" imgH="1104840" progId="Equation.DSMT4">
                  <p:embed/>
                </p:oleObj>
              </mc:Choice>
              <mc:Fallback>
                <p:oleObj name="Equation" r:id="rId2" imgW="5574960" imgH="1104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52" y="3950243"/>
                        <a:ext cx="72882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0A0B04-28B7-400E-BE08-52F79B233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03104"/>
              </p:ext>
            </p:extLst>
          </p:nvPr>
        </p:nvGraphicFramePr>
        <p:xfrm>
          <a:off x="515937" y="103188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43120" imgH="609480" progId="Equation.DSMT4">
                  <p:embed/>
                </p:oleObj>
              </mc:Choice>
              <mc:Fallback>
                <p:oleObj name="Equation" r:id="rId4" imgW="3543120" imgH="609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" y="103188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AACBB8-23DD-4944-A549-372C98B97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59536"/>
              </p:ext>
            </p:extLst>
          </p:nvPr>
        </p:nvGraphicFramePr>
        <p:xfrm>
          <a:off x="754063" y="1103981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4160" imgH="1333440" progId="Equation.DSMT4">
                  <p:embed/>
                </p:oleObj>
              </mc:Choice>
              <mc:Fallback>
                <p:oleObj name="Equation" r:id="rId6" imgW="4394160" imgH="13334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03981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6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C9B48-40C3-F8C6-6A24-02327E75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F26A3-CB29-8219-7F9C-200A6AEF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2DFFB-E4D5-F75C-3807-69EC9BFE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FDCA6-1C81-5AB6-167A-83A0DAB0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6525"/>
            <a:ext cx="6943886" cy="61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82282-DE83-CC25-A800-1735D905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72E0E-7756-876F-0ECF-E5ECF12B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47B9A-1DB1-899B-7642-0A36B0C0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D4971-9654-8820-15C4-AB8CEE8C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7" y="1066800"/>
            <a:ext cx="7527786" cy="416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22A61-C530-75F8-713F-7E9AE41F7601}"/>
              </a:ext>
            </a:extLst>
          </p:cNvPr>
          <p:cNvSpPr txBox="1"/>
          <p:nvPr/>
        </p:nvSpPr>
        <p:spPr>
          <a:xfrm>
            <a:off x="685800" y="5562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http://theor.jinr.ru/~kuzemsky/drudbio.html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396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930106"/>
              </p:ext>
            </p:extLst>
          </p:nvPr>
        </p:nvGraphicFramePr>
        <p:xfrm>
          <a:off x="3748087" y="2133600"/>
          <a:ext cx="455771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08160" imgH="241200" progId="Equation.3">
                  <p:embed/>
                </p:oleObj>
              </mc:Choice>
              <mc:Fallback>
                <p:oleObj name="数式" r:id="rId2" imgW="2108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7" y="2133600"/>
                        <a:ext cx="455771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" y="76200"/>
            <a:ext cx="847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model:  </a:t>
            </a:r>
          </a:p>
          <a:p>
            <a:pPr lvl="2"/>
            <a:r>
              <a:rPr lang="en-US" sz="2400" dirty="0">
                <a:latin typeface="+mj-lt"/>
              </a:rPr>
              <a:t>Vibration of  particle of charge</a:t>
            </a:r>
            <a:r>
              <a:rPr lang="en-US" sz="2400" i="1" dirty="0">
                <a:latin typeface="+mj-lt"/>
              </a:rPr>
              <a:t> q </a:t>
            </a:r>
            <a:r>
              <a:rPr lang="en-US" sz="2400" dirty="0">
                <a:latin typeface="+mj-lt"/>
              </a:rPr>
              <a:t>and mass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near equilibrium: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143000"/>
            <a:ext cx="3217126" cy="2463492"/>
            <a:chOff x="5621750" y="4038600"/>
            <a:chExt cx="3217126" cy="2463492"/>
          </a:xfrm>
        </p:grpSpPr>
        <p:grpSp>
          <p:nvGrpSpPr>
            <p:cNvPr id="8" name="Group 7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71682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800" y="17526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5"/>
              </a:rPr>
              <a:t>http://img.tfd.com/ggse/d6/gsed_0001_0012_0_img2972.png</a:t>
            </a:r>
            <a:endParaRPr lang="en-US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0480" y="3135868"/>
            <a:ext cx="5151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Note that: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>
                <a:latin typeface="+mj-lt"/>
              </a:rPr>
              <a:t> &gt; 0 represents dissipation of energy.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-25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 represents the natural frequency of the vibration;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baseline="-25000" dirty="0"/>
              <a:t>0</a:t>
            </a:r>
            <a:r>
              <a:rPr lang="en-US" sz="2000" dirty="0"/>
              <a:t>=0 would represent a free (unbound) particle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BF8FD-5B36-5186-4EC2-0950932F66A8}"/>
              </a:ext>
            </a:extLst>
          </p:cNvPr>
          <p:cNvSpPr txBox="1"/>
          <p:nvPr/>
        </p:nvSpPr>
        <p:spPr>
          <a:xfrm>
            <a:off x="304800" y="5410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version of the model does not include consideration of any spatial variation.</a:t>
            </a:r>
          </a:p>
        </p:txBody>
      </p:sp>
    </p:spTree>
    <p:extLst>
      <p:ext uri="{BB962C8B-B14F-4D97-AF65-F5344CB8AC3E}">
        <p14:creationId xmlns:p14="http://schemas.microsoft.com/office/powerpoint/2010/main" val="338224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99944"/>
              </p:ext>
            </p:extLst>
          </p:nvPr>
        </p:nvGraphicFramePr>
        <p:xfrm>
          <a:off x="3748087" y="2133600"/>
          <a:ext cx="455771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08160" imgH="241200" progId="Equation.3">
                  <p:embed/>
                </p:oleObj>
              </mc:Choice>
              <mc:Fallback>
                <p:oleObj name="数式" r:id="rId2" imgW="2108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7" y="2133600"/>
                        <a:ext cx="455771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" y="76200"/>
            <a:ext cx="847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model:  </a:t>
            </a:r>
          </a:p>
          <a:p>
            <a:pPr lvl="2"/>
            <a:r>
              <a:rPr lang="en-US" sz="2400" dirty="0">
                <a:latin typeface="+mj-lt"/>
              </a:rPr>
              <a:t>Vibration of  particle of charge</a:t>
            </a:r>
            <a:r>
              <a:rPr lang="en-US" sz="2400" i="1" dirty="0">
                <a:latin typeface="+mj-lt"/>
              </a:rPr>
              <a:t> q </a:t>
            </a:r>
            <a:r>
              <a:rPr lang="en-US" sz="2400" dirty="0">
                <a:latin typeface="+mj-lt"/>
              </a:rPr>
              <a:t>and mass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near equilibrium: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143000"/>
            <a:ext cx="3217126" cy="2463492"/>
            <a:chOff x="5621750" y="4038600"/>
            <a:chExt cx="3217126" cy="2463492"/>
          </a:xfrm>
        </p:grpSpPr>
        <p:grpSp>
          <p:nvGrpSpPr>
            <p:cNvPr id="8" name="Group 7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71682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800" y="17526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5"/>
              </a:rPr>
              <a:t>http://img.tfd.com/ggse/d6/gsed_0001_0012_0_img2972.png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104178"/>
              </p:ext>
            </p:extLst>
          </p:nvPr>
        </p:nvGraphicFramePr>
        <p:xfrm>
          <a:off x="2152650" y="3505200"/>
          <a:ext cx="65341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022560" imgH="1193760" progId="Equation.3">
                  <p:embed/>
                </p:oleObj>
              </mc:Choice>
              <mc:Fallback>
                <p:oleObj name="数式" r:id="rId6" imgW="30225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505200"/>
                        <a:ext cx="653415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19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62860"/>
              </p:ext>
            </p:extLst>
          </p:nvPr>
        </p:nvGraphicFramePr>
        <p:xfrm>
          <a:off x="3748087" y="2133600"/>
          <a:ext cx="455771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08160" imgH="241200" progId="Equation.3">
                  <p:embed/>
                </p:oleObj>
              </mc:Choice>
              <mc:Fallback>
                <p:oleObj name="数式" r:id="rId2" imgW="2108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7" y="2133600"/>
                        <a:ext cx="455771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" y="76200"/>
            <a:ext cx="847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model:  </a:t>
            </a:r>
          </a:p>
          <a:p>
            <a:pPr lvl="2"/>
            <a:r>
              <a:rPr lang="en-US" sz="2400" dirty="0">
                <a:latin typeface="+mj-lt"/>
              </a:rPr>
              <a:t>Vibration of  particle of charge</a:t>
            </a:r>
            <a:r>
              <a:rPr lang="en-US" sz="2400" i="1" dirty="0">
                <a:latin typeface="+mj-lt"/>
              </a:rPr>
              <a:t> q </a:t>
            </a:r>
            <a:r>
              <a:rPr lang="en-US" sz="2400" dirty="0">
                <a:latin typeface="+mj-lt"/>
              </a:rPr>
              <a:t>and mass</a:t>
            </a:r>
            <a:r>
              <a:rPr lang="en-US" sz="2400" i="1" dirty="0">
                <a:latin typeface="+mj-lt"/>
              </a:rPr>
              <a:t> m </a:t>
            </a:r>
            <a:r>
              <a:rPr lang="en-US" sz="2400" dirty="0">
                <a:latin typeface="+mj-lt"/>
              </a:rPr>
              <a:t>near equilibrium: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143000"/>
            <a:ext cx="3217126" cy="2463492"/>
            <a:chOff x="5621750" y="4038600"/>
            <a:chExt cx="3217126" cy="2463492"/>
          </a:xfrm>
        </p:grpSpPr>
        <p:grpSp>
          <p:nvGrpSpPr>
            <p:cNvPr id="8" name="Group 7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71682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800" y="17526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5"/>
              </a:rPr>
              <a:t>http://img.tfd.com/ggse/d6/gsed_0001_0012_0_img2972.png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37781"/>
              </p:ext>
            </p:extLst>
          </p:nvPr>
        </p:nvGraphicFramePr>
        <p:xfrm>
          <a:off x="2714625" y="3649663"/>
          <a:ext cx="6205538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69920" imgH="1257120" progId="Equation.DSMT4">
                  <p:embed/>
                </p:oleObj>
              </mc:Choice>
              <mc:Fallback>
                <p:oleObj name="Equation" r:id="rId6" imgW="286992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3649663"/>
                        <a:ext cx="6205538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52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3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model:  </a:t>
            </a:r>
          </a:p>
          <a:p>
            <a:pPr lvl="1"/>
            <a:r>
              <a:rPr lang="en-US" sz="2400" dirty="0">
                <a:latin typeface="+mj-lt"/>
              </a:rPr>
              <a:t>Vibration of  particle of charge</a:t>
            </a:r>
            <a:r>
              <a:rPr lang="en-US" sz="2400" i="1" dirty="0">
                <a:latin typeface="+mj-lt"/>
              </a:rPr>
              <a:t> q </a:t>
            </a:r>
            <a:r>
              <a:rPr lang="en-US" sz="2400" dirty="0">
                <a:latin typeface="+mj-lt"/>
              </a:rPr>
              <a:t>and mass</a:t>
            </a:r>
            <a:r>
              <a:rPr lang="en-US" sz="2400" i="1" dirty="0">
                <a:latin typeface="+mj-lt"/>
              </a:rPr>
              <a:t> m </a:t>
            </a:r>
            <a:r>
              <a:rPr lang="en-US" sz="2400" dirty="0">
                <a:latin typeface="+mj-lt"/>
              </a:rPr>
              <a:t>near equilibrium: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914400"/>
            <a:ext cx="3217126" cy="2463492"/>
            <a:chOff x="5621750" y="4038600"/>
            <a:chExt cx="3217126" cy="2463492"/>
          </a:xfrm>
        </p:grpSpPr>
        <p:grpSp>
          <p:nvGrpSpPr>
            <p:cNvPr id="8" name="Group 7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71682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800" y="17526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3"/>
              </a:rPr>
              <a:t>http://img.tfd.com/ggse/d6/gsed_0001_0012_0_img2972.png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026289"/>
              </p:ext>
            </p:extLst>
          </p:nvPr>
        </p:nvGraphicFramePr>
        <p:xfrm>
          <a:off x="2141538" y="3282950"/>
          <a:ext cx="7027862" cy="333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1160" imgH="1523880" progId="Equation.DSMT4">
                  <p:embed/>
                </p:oleObj>
              </mc:Choice>
              <mc:Fallback>
                <p:oleObj name="Equation" r:id="rId4" imgW="325116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282950"/>
                        <a:ext cx="7027862" cy="333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89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2025 --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54280" imgH="1981080" progId="Equation.3">
                  <p:embed/>
                </p:oleObj>
              </mc:Choice>
              <mc:Fallback>
                <p:oleObj name="数式" r:id="rId2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15275</TotalTime>
  <Words>630</Words>
  <Application>Microsoft Office PowerPoint</Application>
  <PresentationFormat>On-screen Show (4:3)</PresentationFormat>
  <Paragraphs>140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901</cp:revision>
  <cp:lastPrinted>2020-02-21T02:49:13Z</cp:lastPrinted>
  <dcterms:created xsi:type="dcterms:W3CDTF">2012-01-10T18:32:24Z</dcterms:created>
  <dcterms:modified xsi:type="dcterms:W3CDTF">2025-02-24T01:04:33Z</dcterms:modified>
</cp:coreProperties>
</file>