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96" r:id="rId3"/>
    <p:sldId id="487" r:id="rId4"/>
    <p:sldId id="488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49" r:id="rId15"/>
    <p:sldId id="441" r:id="rId16"/>
    <p:sldId id="442" r:id="rId17"/>
    <p:sldId id="450" r:id="rId18"/>
    <p:sldId id="443" r:id="rId19"/>
    <p:sldId id="427" r:id="rId20"/>
    <p:sldId id="444" r:id="rId21"/>
    <p:sldId id="445" r:id="rId22"/>
    <p:sldId id="484" r:id="rId23"/>
    <p:sldId id="448" r:id="rId24"/>
    <p:sldId id="425" r:id="rId25"/>
    <p:sldId id="451" r:id="rId26"/>
    <p:sldId id="452" r:id="rId27"/>
    <p:sldId id="453" r:id="rId28"/>
    <p:sldId id="454" r:id="rId29"/>
    <p:sldId id="428" r:id="rId30"/>
    <p:sldId id="407" r:id="rId31"/>
    <p:sldId id="408" r:id="rId32"/>
    <p:sldId id="455" r:id="rId33"/>
    <p:sldId id="485" r:id="rId34"/>
    <p:sldId id="479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86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716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26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48" y="-152400"/>
            <a:ext cx="8991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Complete reading of  Chapter 7 (Sec. 7.1-7.5, 7.10)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Additional results of </a:t>
            </a:r>
            <a:r>
              <a:rPr lang="en-US" sz="2800" b="1" dirty="0" err="1">
                <a:solidFill>
                  <a:schemeClr val="folHlink"/>
                </a:solidFill>
              </a:rPr>
              <a:t>Drude</a:t>
            </a:r>
            <a:r>
              <a:rPr lang="en-US" sz="2800" b="1" dirty="0">
                <a:solidFill>
                  <a:schemeClr val="folHlink"/>
                </a:solidFill>
              </a:rPr>
              <a:t> model of permittivity in materials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D8D-F247-4E2E-9283-2BDA580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44BA-5229-4CD9-A80E-8A5E63D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840B-DA79-4B02-A0BC-A08235E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19C2D-7D15-4B14-8EA1-2AB6223D9F7C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76B32F-1B4C-4BA1-AF43-250876CF4B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62" y="915045"/>
          <a:ext cx="602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698400" progId="Equation.DSMT4">
                  <p:embed/>
                </p:oleObj>
              </mc:Choice>
              <mc:Fallback>
                <p:oleObj name="Equation" r:id="rId2" imgW="4635360" imgH="69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76B32F-1B4C-4BA1-AF43-250876CF4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15045"/>
                        <a:ext cx="60277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EF7214-31CF-4D2C-9D61-1AA92F220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116" y="2057400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94160" imgH="1333440" progId="Equation.DSMT4">
                  <p:embed/>
                </p:oleObj>
              </mc:Choice>
              <mc:Fallback>
                <p:oleObj name="Equation" r:id="rId4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EF7214-31CF-4D2C-9D61-1AA92F220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6" y="2057400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4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05C4-D878-4D2C-AD81-35621E36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7E6-D89D-439E-B5AE-A4606806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F60A-27F9-437D-8011-726D8F8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03D2C0E-F3AB-4507-A5A1-C9C53CA21B9F}"/>
              </a:ext>
            </a:extLst>
          </p:cNvPr>
          <p:cNvSpPr/>
          <p:nvPr/>
        </p:nvSpPr>
        <p:spPr>
          <a:xfrm rot="5887145">
            <a:off x="851182" y="1182161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AD344D0E-FA06-47B4-897F-38D54CB07B26}"/>
              </a:ext>
            </a:extLst>
          </p:cNvPr>
          <p:cNvSpPr/>
          <p:nvPr/>
        </p:nvSpPr>
        <p:spPr>
          <a:xfrm rot="16627018">
            <a:off x="828974" y="1735592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02F01-0585-468E-AB70-DDDE9E8355F9}"/>
              </a:ext>
            </a:extLst>
          </p:cNvPr>
          <p:cNvCxnSpPr/>
          <p:nvPr/>
        </p:nvCxnSpPr>
        <p:spPr>
          <a:xfrm>
            <a:off x="2171700" y="3425947"/>
            <a:ext cx="838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29D83-6A07-417B-BAB5-203B4401C4E9}"/>
              </a:ext>
            </a:extLst>
          </p:cNvPr>
          <p:cNvCxnSpPr/>
          <p:nvPr/>
        </p:nvCxnSpPr>
        <p:spPr>
          <a:xfrm>
            <a:off x="2209800" y="3654547"/>
            <a:ext cx="8382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0DC24-E3DE-426F-8EA3-23346EB323CB}"/>
              </a:ext>
            </a:extLst>
          </p:cNvPr>
          <p:cNvCxnSpPr/>
          <p:nvPr/>
        </p:nvCxnSpPr>
        <p:spPr>
          <a:xfrm flipH="1">
            <a:off x="4114800" y="4187947"/>
            <a:ext cx="381000" cy="6096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BDC97-8C35-48D2-8697-837803E646DD}"/>
              </a:ext>
            </a:extLst>
          </p:cNvPr>
          <p:cNvCxnSpPr/>
          <p:nvPr/>
        </p:nvCxnSpPr>
        <p:spPr>
          <a:xfrm flipH="1" flipV="1">
            <a:off x="4114800" y="2435347"/>
            <a:ext cx="381000" cy="5167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CB08EE-7DF4-4A0D-985A-DFA0A557D698}"/>
              </a:ext>
            </a:extLst>
          </p:cNvPr>
          <p:cNvSpPr/>
          <p:nvPr/>
        </p:nvSpPr>
        <p:spPr>
          <a:xfrm>
            <a:off x="1676400" y="4035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C8E4F-1F4D-40A9-8682-62E84C654C2A}"/>
              </a:ext>
            </a:extLst>
          </p:cNvPr>
          <p:cNvSpPr/>
          <p:nvPr/>
        </p:nvSpPr>
        <p:spPr>
          <a:xfrm>
            <a:off x="1219200" y="4645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FF73-42AE-4B24-9510-091126C5B385}"/>
              </a:ext>
            </a:extLst>
          </p:cNvPr>
          <p:cNvSpPr/>
          <p:nvPr/>
        </p:nvSpPr>
        <p:spPr>
          <a:xfrm>
            <a:off x="2933700" y="4873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0AE6C-1FDF-469B-8737-FA161C35219F}"/>
              </a:ext>
            </a:extLst>
          </p:cNvPr>
          <p:cNvSpPr/>
          <p:nvPr/>
        </p:nvSpPr>
        <p:spPr>
          <a:xfrm>
            <a:off x="3276600" y="3970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905568-44A0-44E9-A9F6-465D557C210B}"/>
              </a:ext>
            </a:extLst>
          </p:cNvPr>
          <p:cNvSpPr/>
          <p:nvPr/>
        </p:nvSpPr>
        <p:spPr>
          <a:xfrm>
            <a:off x="2362200" y="3883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1ACB-09B7-488E-8D98-D03CB472FD00}"/>
              </a:ext>
            </a:extLst>
          </p:cNvPr>
          <p:cNvSpPr txBox="1"/>
          <p:nvPr/>
        </p:nvSpPr>
        <p:spPr>
          <a:xfrm>
            <a:off x="2286000" y="424702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i="1" baseline="-25000" dirty="0" err="1">
                <a:solidFill>
                  <a:srgbClr val="0070C0"/>
                </a:solidFill>
                <a:latin typeface="+mj-lt"/>
              </a:rPr>
              <a:t>P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FCAC04-B0D0-4928-B267-10C86BF0B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05" y="-53982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609480" progId="Equation.DSMT4">
                  <p:embed/>
                </p:oleObj>
              </mc:Choice>
              <mc:Fallback>
                <p:oleObj name="Equation" r:id="rId2" imgW="3543120" imgH="609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FCAC04-B0D0-4928-B267-10C86BF0B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5" y="-53982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D69D04-F87D-4326-A79B-8CD12B0B87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905988"/>
          <a:ext cx="4940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CD69D04-F87D-4326-A79B-8CD12B0B8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905988"/>
                        <a:ext cx="49403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BD19E9D-ACDD-4CA6-A6EC-E179BA22D7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258" y="2126588"/>
          <a:ext cx="3803141" cy="113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BD19E9D-ACDD-4CA6-A6EC-E179BA22D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258" y="2126588"/>
                        <a:ext cx="3803141" cy="113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B611019-0F58-4A36-B2F2-3F4167E96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8234" y="3642704"/>
          <a:ext cx="3587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914400" progId="Equation.DSMT4">
                  <p:embed/>
                </p:oleObj>
              </mc:Choice>
              <mc:Fallback>
                <p:oleObj name="Equation" r:id="rId8" imgW="1663560" imgH="914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B611019-0F58-4A36-B2F2-3F4167E96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8234" y="3642704"/>
                        <a:ext cx="35877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3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9358-1AC7-47A6-B836-41BFB62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E483-2CE4-47C4-87E1-5E34CAB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24ED5-A933-4936-8A10-101150F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12AE9B-A8B7-486A-9642-D9B11BA38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252" y="3950243"/>
          <a:ext cx="72882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74960" imgH="1104840" progId="Equation.DSMT4">
                  <p:embed/>
                </p:oleObj>
              </mc:Choice>
              <mc:Fallback>
                <p:oleObj name="Equation" r:id="rId2" imgW="5574960" imgH="1104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12AE9B-A8B7-486A-9642-D9B11BA38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52" y="3950243"/>
                        <a:ext cx="72882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0A0B04-28B7-400E-BE08-52F79B233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7" y="103188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43120" imgH="609480" progId="Equation.DSMT4">
                  <p:embed/>
                </p:oleObj>
              </mc:Choice>
              <mc:Fallback>
                <p:oleObj name="Equation" r:id="rId4" imgW="354312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0A0B04-28B7-400E-BE08-52F79B233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03188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ACBB8-23DD-4944-A549-372C98B972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063" y="1103981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4160" imgH="1333440" progId="Equation.DSMT4">
                  <p:embed/>
                </p:oleObj>
              </mc:Choice>
              <mc:Fallback>
                <p:oleObj name="Equation" r:id="rId6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AACBB8-23DD-4944-A549-372C98B97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03981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1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Fresnel equations --</a:t>
            </a:r>
          </a:p>
          <a:p>
            <a:r>
              <a:rPr lang="en-US" sz="2400" dirty="0">
                <a:latin typeface="+mj-lt"/>
              </a:rPr>
              <a:t>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27200" imgH="685800" progId="Equation.3">
                  <p:embed/>
                </p:oleObj>
              </mc:Choice>
              <mc:Fallback>
                <p:oleObj name="数式" r:id="rId2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035160" imgH="711000" progId="Equation.3">
                  <p:embed/>
                </p:oleObj>
              </mc:Choice>
              <mc:Fallback>
                <p:oleObj name="数式" r:id="rId4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984400" imgH="609480" progId="Equation.3">
                  <p:embed/>
                </p:oleObj>
              </mc:Choice>
              <mc:Fallback>
                <p:oleObj name="数式" r:id="rId6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4E8862-6F92-09EC-40C1-79513A6DE498}"/>
              </a:ext>
            </a:extLst>
          </p:cNvPr>
          <p:cNvSpPr txBox="1"/>
          <p:nvPr/>
        </p:nvSpPr>
        <p:spPr>
          <a:xfrm>
            <a:off x="6400800" y="1557605"/>
            <a:ext cx="2794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Note that special care is needed when these quantities are complex.</a:t>
            </a:r>
          </a:p>
        </p:txBody>
      </p:sp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97649"/>
              </p:ext>
            </p:extLst>
          </p:nvPr>
        </p:nvGraphicFramePr>
        <p:xfrm>
          <a:off x="5641975" y="1801116"/>
          <a:ext cx="2816225" cy="457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3340080" progId="Equation.DSMT4">
                  <p:embed/>
                </p:oleObj>
              </mc:Choice>
              <mc:Fallback>
                <p:oleObj name="Equation" r:id="rId2" imgW="2057400" imgH="3340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1975" y="1801116"/>
                        <a:ext cx="2816225" cy="457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238200" imgH="927000" progId="Equation.3">
                  <p:embed/>
                </p:oleObj>
              </mc:Choice>
              <mc:Fallback>
                <p:oleObj name="数式" r:id="rId6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066680" progId="Equation.3">
                  <p:embed/>
                </p:oleObj>
              </mc:Choice>
              <mc:Fallback>
                <p:oleObj name="数式" r:id="rId2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1079280" progId="Equation.DSMT4">
                  <p:embed/>
                </p:oleObj>
              </mc:Choice>
              <mc:Fallback>
                <p:oleObj name="Equation" r:id="rId4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42920" imgH="812520" progId="Equation.3">
                  <p:embed/>
                </p:oleObj>
              </mc:Choice>
              <mc:Fallback>
                <p:oleObj name="数式" r:id="rId2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93680" imgH="1981080" progId="Equation.3">
                  <p:embed/>
                </p:oleObj>
              </mc:Choice>
              <mc:Fallback>
                <p:oleObj name="数式" r:id="rId4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2AA55-797A-C80B-BEBF-D44A7EB2B3F9}"/>
              </a:ext>
            </a:extLst>
          </p:cNvPr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Fresnel equations for reflectivity in general --</a:t>
            </a:r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AC61E-84F8-4918-6DC4-C513DEBE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6525"/>
            <a:ext cx="5562600" cy="63112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41F65-4A68-25C9-D1E3-8549222B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A67F4-691F-C5D7-3D01-15F3879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AB8B-870C-465D-FDEB-7149209D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5D335-1258-F51C-D98B-A47C9BA57FFC}"/>
              </a:ext>
            </a:extLst>
          </p:cNvPr>
          <p:cNvSpPr txBox="1"/>
          <p:nvPr/>
        </p:nvSpPr>
        <p:spPr>
          <a:xfrm>
            <a:off x="5029200" y="60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4 PM Olin 101</a:t>
            </a:r>
          </a:p>
        </p:txBody>
      </p:sp>
    </p:spTree>
    <p:extLst>
      <p:ext uri="{BB962C8B-B14F-4D97-AF65-F5344CB8AC3E}">
        <p14:creationId xmlns:p14="http://schemas.microsoft.com/office/powerpoint/2010/main" val="184614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F9EF56-594B-6EF0-43C8-3120D47F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8577"/>
          <a:stretch/>
        </p:blipFill>
        <p:spPr>
          <a:xfrm>
            <a:off x="783073" y="1640900"/>
            <a:ext cx="7677150" cy="450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494520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8897" y="4290502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279360" progId="Equation.DSMT4">
                  <p:embed/>
                </p:oleObj>
              </mc:Choice>
              <mc:Fallback>
                <p:oleObj name="Equation" r:id="rId3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2125" y="5358825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265FF-AE49-E685-E2E0-8B846FCF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E3FDD-CDF9-80BA-F441-E8CCB97A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7420-36E9-A8A6-025C-93E5F876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346681-CB5C-4F49-4CA9-1F2CD18F5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71251"/>
              </p:ext>
            </p:extLst>
          </p:nvPr>
        </p:nvGraphicFramePr>
        <p:xfrm>
          <a:off x="78828" y="1234478"/>
          <a:ext cx="5133488" cy="174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8" y="1234478"/>
                        <a:ext cx="5133488" cy="1748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36640B-6C4B-7D11-C50E-52EF932A1118}"/>
              </a:ext>
            </a:extLst>
          </p:cNvPr>
          <p:cNvSpPr txBox="1"/>
          <p:nvPr/>
        </p:nvSpPr>
        <p:spPr>
          <a:xfrm>
            <a:off x="0" y="626095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95FB-288E-8EAA-4F41-C5761EAA33CF}"/>
              </a:ext>
            </a:extLst>
          </p:cNvPr>
          <p:cNvSpPr txBox="1"/>
          <p:nvPr/>
        </p:nvSpPr>
        <p:spPr>
          <a:xfrm>
            <a:off x="59577" y="3046743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047C8B-9B43-776B-C3CF-8AB4FDD53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97496"/>
              </p:ext>
            </p:extLst>
          </p:nvPr>
        </p:nvGraphicFramePr>
        <p:xfrm>
          <a:off x="42734" y="4081550"/>
          <a:ext cx="5367466" cy="166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4" y="4081550"/>
                        <a:ext cx="5367466" cy="166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98868B-2CBC-432F-4306-E574CA6738DF}"/>
              </a:ext>
            </a:extLst>
          </p:cNvPr>
          <p:cNvSpPr txBox="1"/>
          <p:nvPr/>
        </p:nvSpPr>
        <p:spPr>
          <a:xfrm>
            <a:off x="78828" y="17967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4E6321-FDB3-3195-94EC-EB43C0C72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88174"/>
              </p:ext>
            </p:extLst>
          </p:nvPr>
        </p:nvGraphicFramePr>
        <p:xfrm>
          <a:off x="5322273" y="1877799"/>
          <a:ext cx="3742899" cy="46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228600" progId="Equation.DSMT4">
                  <p:embed/>
                </p:oleObj>
              </mc:Choice>
              <mc:Fallback>
                <p:oleObj name="Equation" r:id="rId6" imgW="1854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2273" y="1877799"/>
                        <a:ext cx="3742899" cy="461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FA7BB44-CAEE-2DD7-A26E-CE2179A4A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48225"/>
              </p:ext>
            </p:extLst>
          </p:nvPr>
        </p:nvGraphicFramePr>
        <p:xfrm>
          <a:off x="5472113" y="3741738"/>
          <a:ext cx="3135312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876240" progId="Equation.DSMT4">
                  <p:embed/>
                </p:oleObj>
              </mc:Choice>
              <mc:Fallback>
                <p:oleObj name="Equation" r:id="rId8" imgW="13842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2113" y="3741738"/>
                        <a:ext cx="3135312" cy="198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87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663560" progId="Equation.DSMT4">
                  <p:embed/>
                </p:oleObj>
              </mc:Choice>
              <mc:Fallback>
                <p:oleObj name="Equation" r:id="rId3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622080" progId="Equation.DSMT4">
                  <p:embed/>
                </p:oleObj>
              </mc:Choice>
              <mc:Fallback>
                <p:oleObj name="Equation" r:id="rId5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7338"/>
              </p:ext>
            </p:extLst>
          </p:nvPr>
        </p:nvGraphicFramePr>
        <p:xfrm>
          <a:off x="3100387" y="2697847"/>
          <a:ext cx="6043613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1879560" progId="Equation.DSMT4">
                  <p:embed/>
                </p:oleObj>
              </mc:Choice>
              <mc:Fallback>
                <p:oleObj name="Equation" r:id="rId6" imgW="320040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7" y="2697847"/>
                        <a:ext cx="6043613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2527200" imgH="901440" progId="Equation.3">
                  <p:embed/>
                </p:oleObj>
              </mc:Choice>
              <mc:Fallback>
                <p:oleObj name="数式" r:id="rId8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323800" imgH="444240" progId="Equation.3">
                  <p:embed/>
                </p:oleObj>
              </mc:Choice>
              <mc:Fallback>
                <p:oleObj name="数式" r:id="rId10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59BF4-2231-4260-88FF-D3E5DC365992}"/>
              </a:ext>
            </a:extLst>
          </p:cNvPr>
          <p:cNvSpPr txBox="1"/>
          <p:nvPr/>
        </p:nvSpPr>
        <p:spPr>
          <a:xfrm>
            <a:off x="2026476" y="4901037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&gt; 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73A504-F7E9-521F-CF26-6A305BAD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31"/>
          <a:stretch/>
        </p:blipFill>
        <p:spPr>
          <a:xfrm>
            <a:off x="1447800" y="1447502"/>
            <a:ext cx="6576225" cy="38102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(1/1.5)=41.8103148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1E115-2D2A-9827-43E3-512A7D44A75F}"/>
              </a:ext>
            </a:extLst>
          </p:cNvPr>
          <p:cNvSpPr txBox="1"/>
          <p:nvPr/>
        </p:nvSpPr>
        <p:spPr>
          <a:xfrm>
            <a:off x="5334000" y="1519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52400" imgH="1790640" progId="Equation.3">
                  <p:embed/>
                </p:oleObj>
              </mc:Choice>
              <mc:Fallback>
                <p:oleObj name="数式" r:id="rId2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3AC9FC-BC95-82B8-99AA-FAF2CB53C856}"/>
              </a:ext>
            </a:extLst>
          </p:cNvPr>
          <p:cNvSpPr txBox="1"/>
          <p:nvPr/>
        </p:nvSpPr>
        <p:spPr>
          <a:xfrm>
            <a:off x="8382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general Fresnel equations can be similarly adapted for complex refractive indices.</a:t>
            </a:r>
          </a:p>
        </p:txBody>
      </p:sp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1981080" progId="Equation.3">
                  <p:embed/>
                </p:oleObj>
              </mc:Choice>
              <mc:Fallback>
                <p:oleObj name="数式" r:id="rId2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29FCA5-70AC-B24E-5311-0219F14F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37874"/>
            <a:ext cx="8960761" cy="397692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4241A-7E91-B9FA-39C2-1E88DE06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2E5BE-77B1-0A36-66CA-FE12C4B3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4CEA-32C4-0C6B-B92E-13E7E02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D6C4F-B030-1A29-14F8-236A8044BAB1}"/>
              </a:ext>
            </a:extLst>
          </p:cNvPr>
          <p:cNvSpPr/>
          <p:nvPr/>
        </p:nvSpPr>
        <p:spPr>
          <a:xfrm>
            <a:off x="174652" y="1219200"/>
            <a:ext cx="8991600" cy="3048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6D42D-9557-8F5A-3169-F943F23E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" y="4284289"/>
            <a:ext cx="9030164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19040" imgH="431640" progId="Equation.3">
                  <p:embed/>
                </p:oleObj>
              </mc:Choice>
              <mc:Fallback>
                <p:oleObj name="数式" r:id="rId4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06080" imgH="431640" progId="Equation.3">
                  <p:embed/>
                </p:oleObj>
              </mc:Choice>
              <mc:Fallback>
                <p:oleObj name="数式" r:id="rId6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84800" imgH="1447560" progId="Equation.DSMT4">
                  <p:embed/>
                </p:oleObj>
              </mc:Choice>
              <mc:Fallback>
                <p:oleObj name="Equation" r:id="rId3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692EF-4E65-F3B6-93FF-E25633B6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6F0C2-3360-BF6D-02ED-77733AD2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A0412-6A12-4F4C-5CAF-4FE97E12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0AD5-40BE-1A40-09EB-2C949DDF47C1}"/>
              </a:ext>
            </a:extLst>
          </p:cNvPr>
          <p:cNvSpPr txBox="1"/>
          <p:nvPr/>
        </p:nvSpPr>
        <p:spPr>
          <a:xfrm>
            <a:off x="2286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terms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form: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CEBFF0-99D8-F8A9-B57D-690BD164F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3969"/>
              </p:ext>
            </p:extLst>
          </p:nvPr>
        </p:nvGraphicFramePr>
        <p:xfrm>
          <a:off x="339725" y="1219200"/>
          <a:ext cx="8347075" cy="380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2336760" progId="Equation.DSMT4">
                  <p:embed/>
                </p:oleObj>
              </mc:Choice>
              <mc:Fallback>
                <p:oleObj name="Equation" r:id="rId2" imgW="5181480" imgH="2336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19200"/>
                        <a:ext cx="8347075" cy="380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CEEAA5A-0201-DBC7-F129-4E470AC036FB}"/>
              </a:ext>
            </a:extLst>
          </p:cNvPr>
          <p:cNvSpPr/>
          <p:nvPr/>
        </p:nvSpPr>
        <p:spPr>
          <a:xfrm>
            <a:off x="1752600" y="3505200"/>
            <a:ext cx="3200400" cy="27432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D877F-EDAC-8EB1-FB2B-9AACE52A2D56}"/>
              </a:ext>
            </a:extLst>
          </p:cNvPr>
          <p:cNvSpPr/>
          <p:nvPr/>
        </p:nvSpPr>
        <p:spPr>
          <a:xfrm>
            <a:off x="5143500" y="3505200"/>
            <a:ext cx="3200400" cy="2743200"/>
          </a:xfrm>
          <a:prstGeom prst="rect">
            <a:avLst/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AFD1E3-FBCC-95CE-81C8-2834C3E81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40175"/>
              </p:ext>
            </p:extLst>
          </p:nvPr>
        </p:nvGraphicFramePr>
        <p:xfrm>
          <a:off x="2362200" y="5036664"/>
          <a:ext cx="1651000" cy="10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5036664"/>
                        <a:ext cx="1651000" cy="108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897C69-71B1-B91B-D904-A358D1DE2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82685"/>
              </p:ext>
            </p:extLst>
          </p:nvPr>
        </p:nvGraphicFramePr>
        <p:xfrm>
          <a:off x="5869781" y="5162181"/>
          <a:ext cx="1366837" cy="8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82400" progId="Equation.DSMT4">
                  <p:embed/>
                </p:oleObj>
              </mc:Choice>
              <mc:Fallback>
                <p:oleObj name="Equation" r:id="rId6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9781" y="5162181"/>
                        <a:ext cx="1366837" cy="895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41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16120" imgH="1193760" progId="Equation.3">
                  <p:embed/>
                </p:oleObj>
              </mc:Choice>
              <mc:Fallback>
                <p:oleObj name="数式" r:id="rId2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Comment:   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allows us to “derive”: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35A9-DD1D-4A2A-92B2-AB3C6DFCD81D}"/>
              </a:ext>
            </a:extLst>
          </p:cNvPr>
          <p:cNvSpPr txBox="1"/>
          <p:nvPr/>
        </p:nvSpPr>
        <p:spPr>
          <a:xfrm>
            <a:off x="4572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Practical applications --  It is often possible/more convenient to calculate the imaginary response and use KK to deduce the real response or visa versa.</a:t>
            </a: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1117440" progId="Equation.DSMT4">
                  <p:embed/>
                </p:oleObj>
              </mc:Choice>
              <mc:Fallback>
                <p:oleObj name="Equation" r:id="rId4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70400" imgH="1485720" progId="Equation.DSMT4">
                  <p:embed/>
                </p:oleObj>
              </mc:Choice>
              <mc:Fallback>
                <p:oleObj name="Equation" r:id="rId2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2565360" progId="Equation.DSMT4">
                  <p:embed/>
                </p:oleObj>
              </mc:Choice>
              <mc:Fallback>
                <p:oleObj name="Equation" r:id="rId2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2273040" progId="Equation.DSMT4">
                  <p:embed/>
                </p:oleObj>
              </mc:Choice>
              <mc:Fallback>
                <p:oleObj name="Equation" r:id="rId2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14600" imgH="2006280" progId="Equation.3">
                  <p:embed/>
                </p:oleObj>
              </mc:Choice>
              <mc:Fallback>
                <p:oleObj name="数式" r:id="rId2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761760" progId="Equation.DSMT4">
                  <p:embed/>
                </p:oleObj>
              </mc:Choice>
              <mc:Fallback>
                <p:oleObj name="Equation" r:id="rId4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634680" progId="Equation.DSMT4">
                  <p:embed/>
                </p:oleObj>
              </mc:Choice>
              <mc:Fallback>
                <p:oleObj name="Equation" r:id="rId2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6832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results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17562" y="1573213"/>
          <a:ext cx="74120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429000" imgH="1726920" progId="Equation.3">
                  <p:embed/>
                </p:oleObj>
              </mc:Choice>
              <mc:Fallback>
                <p:oleObj name="数式" r:id="rId2" imgW="3429000" imgH="1726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" y="1573213"/>
                        <a:ext cx="7412038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14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9560" imgH="4254480" progId="Equation.DSMT4">
                  <p:embed/>
                </p:oleObj>
              </mc:Choice>
              <mc:Fallback>
                <p:oleObj name="Equation" r:id="rId2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609480" progId="Equation.DSMT4">
                  <p:embed/>
                </p:oleObj>
              </mc:Choice>
              <mc:Fallback>
                <p:oleObj name="Equation" r:id="rId4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C9BBB-F16E-44DB-1B4B-DD5E216F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BFFDE-A594-8CF9-28E1-33DA15A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E17E-4B0C-FD4D-930F-F534F925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801386-6DA6-7FBE-4C1D-F96C462C4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32949"/>
              </p:ext>
            </p:extLst>
          </p:nvPr>
        </p:nvGraphicFramePr>
        <p:xfrm>
          <a:off x="607972" y="1167447"/>
          <a:ext cx="7864553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1777680" progId="Equation.DSMT4">
                  <p:embed/>
                </p:oleObj>
              </mc:Choice>
              <mc:Fallback>
                <p:oleObj name="Equation" r:id="rId2" imgW="38480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972" y="1167447"/>
                        <a:ext cx="7864553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36A23-B1C8-430A-6755-46125C7ED209}"/>
              </a:ext>
            </a:extLst>
          </p:cNvPr>
          <p:cNvSpPr txBox="1"/>
          <p:nvPr/>
        </p:nvSpPr>
        <p:spPr>
          <a:xfrm>
            <a:off x="466023" y="33742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6505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267200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7338" y="1524000"/>
          <a:ext cx="7659687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1498320" progId="Equation.DSMT4">
                  <p:embed/>
                </p:oleObj>
              </mc:Choice>
              <mc:Fallback>
                <p:oleObj name="Equation" r:id="rId2" imgW="3543120" imgH="1498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4000"/>
                        <a:ext cx="7659687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7EFB-F57B-4C71-BBD2-2DAC80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ACA-A108-4986-B124-0DC0190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2F53-70C9-4D1C-8C78-3DCF3D7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CD18-2035-4B50-9A4C-7F2CD6E4BF87}"/>
              </a:ext>
            </a:extLst>
          </p:cNvPr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3704DC-2BE5-4CC2-9A9D-665590E334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14520" imgH="1473120" progId="Equation.3">
                  <p:embed/>
                </p:oleObj>
              </mc:Choice>
              <mc:Fallback>
                <p:oleObj name="数式" r:id="rId2" imgW="3314520" imgH="147312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3704DC-2BE5-4CC2-9A9D-665590E33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03EE2-C073-4571-B5AB-03584392D137}"/>
              </a:ext>
            </a:extLst>
          </p:cNvPr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DB574-FEF6-46E5-B99C-72A10639BFA8}"/>
              </a:ext>
            </a:extLst>
          </p:cNvPr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1CEC1-95E3-4007-BFBF-204E79DEA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17160" progId="Equation.DSMT4">
                  <p:embed/>
                </p:oleObj>
              </mc:Choice>
              <mc:Fallback>
                <p:oleObj name="Equation" r:id="rId4" imgW="59688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91CEC1-95E3-4007-BFBF-204E79DEA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4B3A2-1E39-4E2A-93CA-83DBBBBF8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317160" progId="Equation.DSMT4">
                  <p:embed/>
                </p:oleObj>
              </mc:Choice>
              <mc:Fallback>
                <p:oleObj name="Equation" r:id="rId6" imgW="57132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3E4B3A2-1E39-4E2A-93CA-83DBBBBF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6F7B5DE-69D5-4EB6-996A-302F66C2D1D3}"/>
              </a:ext>
            </a:extLst>
          </p:cNvPr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21517-EBC1-4CE5-A33A-D2A9B22ABDAD}"/>
              </a:ext>
            </a:extLst>
          </p:cNvPr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EFD9EE-25A6-4F3C-A46A-A35D39A2B9E3}"/>
              </a:ext>
            </a:extLst>
          </p:cNvPr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303DA-F09F-4C50-B82A-925FFEFE726B}"/>
              </a:ext>
            </a:extLst>
          </p:cNvPr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7392C2-551F-466D-AADF-8B9BB01A8C1D}"/>
              </a:ext>
            </a:extLst>
          </p:cNvPr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FC7ED-A4F9-4A32-88AA-4E1885720075}"/>
              </a:ext>
            </a:extLst>
          </p:cNvPr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97ABE5-1D21-4D35-8F80-B7B5AEAD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66400" progId="Equation.DSMT4">
                  <p:embed/>
                </p:oleObj>
              </mc:Choice>
              <mc:Fallback>
                <p:oleObj name="Equation" r:id="rId8" imgW="125712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97ABE5-1D21-4D35-8F80-B7B5AEADF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6845-A96F-4E86-865F-024E596F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0B705-745F-4905-AE56-26C0F838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FE44-88EA-4C3B-86C1-AFF80A73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09270-4F35-498B-8582-21EED2CA3BE0}"/>
              </a:ext>
            </a:extLst>
          </p:cNvPr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6E326E-2566-4009-A1CA-AA66D07C6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16120" imgH="1193760" progId="Equation.3">
                  <p:embed/>
                </p:oleObj>
              </mc:Choice>
              <mc:Fallback>
                <p:oleObj name="数式" r:id="rId2" imgW="2616120" imgH="119376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26E326E-2566-4009-A1CA-AA66D07C6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34AA13-4394-4A74-A725-B27AAE60E07B}"/>
              </a:ext>
            </a:extLst>
          </p:cNvPr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these analytic properties, Cauchy’s integral theorem results in:</a:t>
            </a:r>
          </a:p>
        </p:txBody>
      </p:sp>
    </p:spTree>
    <p:extLst>
      <p:ext uri="{BB962C8B-B14F-4D97-AF65-F5344CB8AC3E}">
        <p14:creationId xmlns:p14="http://schemas.microsoft.com/office/powerpoint/2010/main" val="29930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D54-9118-4871-B728-D1691BC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42D9-BCDC-4043-BB36-EEAE729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0DD9-E102-44E3-B2D4-38F1D58A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C4A23-ED2E-4850-A5D2-2B634F88BC61}"/>
              </a:ext>
            </a:extLst>
          </p:cNvPr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4BC1B-7FCD-4B8A-A355-46E0D2A2E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" y="627063"/>
          <a:ext cx="5794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1193760" progId="Equation.DSMT4">
                  <p:embed/>
                </p:oleObj>
              </mc:Choice>
              <mc:Fallback>
                <p:oleObj name="Equation" r:id="rId2" imgW="283176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74BC1B-7FCD-4B8A-A355-46E0D2A2E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7063"/>
                        <a:ext cx="5794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A71F4-4DDA-46E4-83A4-130A4557B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284538"/>
          <a:ext cx="74088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320" imgH="1650960" progId="Equation.DSMT4">
                  <p:embed/>
                </p:oleObj>
              </mc:Choice>
              <mc:Fallback>
                <p:oleObj name="Equation" r:id="rId4" imgW="400032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EA71F4-4DDA-46E4-83A4-130A4557B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284538"/>
                        <a:ext cx="74088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6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E9908-5CF6-4297-A13F-F46D845D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02/26/2025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A62D3-5956-4FFC-885B-677E386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5A8-715C-44A3-AF0A-29CF1F3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6610-AB5B-4C70-B43C-1E93DB2BAA59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F36A00-85AF-4815-872F-6B657C6DBB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176338"/>
          <a:ext cx="80740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0000" imgH="1790640" progId="Equation.DSMT4">
                  <p:embed/>
                </p:oleObj>
              </mc:Choice>
              <mc:Fallback>
                <p:oleObj name="Equation" r:id="rId2" imgW="6210000" imgH="1790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F36A00-85AF-4815-872F-6B657C6DB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76338"/>
                        <a:ext cx="80740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4910C-6827-481F-A272-3F055E4EA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76640" imgH="1828800" progId="Equation.DSMT4">
                  <p:embed/>
                </p:oleObj>
              </mc:Choice>
              <mc:Fallback>
                <p:oleObj name="Equation" r:id="rId4" imgW="4076640" imgH="1828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C4910C-6827-481F-A272-3F055E4EA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8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16227</TotalTime>
  <Words>1101</Words>
  <Application>Microsoft Office PowerPoint</Application>
  <PresentationFormat>On-screen Show (4:3)</PresentationFormat>
  <Paragraphs>279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Symbol</vt:lpstr>
      <vt:lpstr>Office Theme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956</cp:revision>
  <cp:lastPrinted>2020-02-24T17:49:02Z</cp:lastPrinted>
  <dcterms:created xsi:type="dcterms:W3CDTF">2012-01-10T18:32:24Z</dcterms:created>
  <dcterms:modified xsi:type="dcterms:W3CDTF">2025-02-25T04:47:54Z</dcterms:modified>
</cp:coreProperties>
</file>