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6" r:id="rId2"/>
    <p:sldId id="336" r:id="rId3"/>
    <p:sldId id="333" r:id="rId4"/>
    <p:sldId id="329" r:id="rId5"/>
    <p:sldId id="297" r:id="rId6"/>
    <p:sldId id="316" r:id="rId7"/>
    <p:sldId id="324" r:id="rId8"/>
    <p:sldId id="326" r:id="rId9"/>
    <p:sldId id="338" r:id="rId10"/>
    <p:sldId id="300" r:id="rId11"/>
    <p:sldId id="299" r:id="rId12"/>
    <p:sldId id="317" r:id="rId13"/>
    <p:sldId id="334" r:id="rId14"/>
    <p:sldId id="337" r:id="rId15"/>
    <p:sldId id="323" r:id="rId16"/>
    <p:sldId id="322" r:id="rId17"/>
    <p:sldId id="301" r:id="rId18"/>
    <p:sldId id="331" r:id="rId19"/>
    <p:sldId id="302" r:id="rId20"/>
    <p:sldId id="303" r:id="rId21"/>
    <p:sldId id="304" r:id="rId22"/>
    <p:sldId id="328" r:id="rId23"/>
    <p:sldId id="305" r:id="rId24"/>
    <p:sldId id="306" r:id="rId25"/>
    <p:sldId id="307" r:id="rId26"/>
    <p:sldId id="308" r:id="rId27"/>
    <p:sldId id="309" r:id="rId28"/>
    <p:sldId id="318" r:id="rId29"/>
    <p:sldId id="310" r:id="rId30"/>
    <p:sldId id="311" r:id="rId31"/>
    <p:sldId id="312" r:id="rId32"/>
    <p:sldId id="335"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0013" autoAdjust="0"/>
  </p:normalViewPr>
  <p:slideViewPr>
    <p:cSldViewPr>
      <p:cViewPr varScale="1">
        <p:scale>
          <a:sx n="75" d="100"/>
          <a:sy n="75" d="100"/>
        </p:scale>
        <p:origin x="936" y="56"/>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1/13/2025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1/13/2025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Electrodynamics.    In this lecture we will discuss the course structure and jump right into Chapters I (introduction) and 1 (electrostatics).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18560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some of your homework will need to use algebraic manipulation software such as Maple or Mathematica which are available at the website mentioned above.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04454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 discussion of our favorite topic.     First we need to be clear about units.     In general, the standard unit system is “SI”.    The appendix discusses alternative unit systems found in the literature and IN THE SECOND HALF OF THIS TEXTBOOK!!!!!    While for mechanics this is not such a big deal, for E &amp; M it causes great pain and suffering.</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25285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relationships between the two unit systems used in this text.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11311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56248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999981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7129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Maxwell’s equations and other relationships that we will see during this course in the two different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27728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review of electrostatics both for a discrete collection of charges and for a continuous distribution of charge.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3392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can use a Dirac delta function to express discrete charges in terms of a distribution.      The digression lists some useful  relationships for various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66428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393372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integral relationships, electrostatics can also be expressed in terms of differential forms.      Mathematically, the electrostatic potential is a convenient form in which to analyze electrostatic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83112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differential and integral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246186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identity of the differential and integral forms follows from the singular behavior of the Coulomb kernel expressed on the top line.   We need to “prove” this identity.</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227462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using the limit of an expression for a</a:t>
            </a:r>
            <a:r>
              <a:rPr lang="en-US" dirty="0">
                <a:sym typeface="Wingdings" panose="05000000000000000000" pitchFamily="2" charset="2"/>
              </a:rPr>
              <a:t>0.</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6397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results for finite a.</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714210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analytic result,   evaluate for fixed R and a</a:t>
            </a:r>
            <a:r>
              <a:rPr lang="en-US" dirty="0">
                <a:sym typeface="Wingdings" panose="05000000000000000000" pitchFamily="2" charset="2"/>
              </a:rPr>
              <a:t>0.   Find that the result is independent of R and the identity is found to be justified.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20741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regularly scheduled program.    Our webpage is set up and is the source of all information about the course.</a:t>
            </a:r>
          </a:p>
        </p:txBody>
      </p:sp>
      <p:sp>
        <p:nvSpPr>
          <p:cNvPr id="4" name="Slide Number Placeholder 3"/>
          <p:cNvSpPr>
            <a:spLocks noGrp="1"/>
          </p:cNvSpPr>
          <p:nvPr>
            <p:ph type="sldNum" sz="quarter" idx="10"/>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276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book is the 3</a:t>
            </a:r>
            <a:r>
              <a:rPr lang="en-US" baseline="30000" dirty="0"/>
              <a:t>rd</a:t>
            </a:r>
            <a:r>
              <a:rPr lang="en-US" dirty="0"/>
              <a:t> addition of the classic textbook by John David Jackson.    (Please note that you will need the 3</a:t>
            </a:r>
            <a:r>
              <a:rPr lang="en-US" baseline="30000" dirty="0"/>
              <a:t>rd</a:t>
            </a:r>
            <a:r>
              <a:rPr lang="en-US" dirty="0"/>
              <a:t> edition in order to follow the lectures.)   Some of you may want another (perhaps less mathematically focused) and will find that the textbook by Andrew Zangwill to be helpful.     Personally,   I find that Jackson’s text has served me well to understand the basics of electrodynamics.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40296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course structure is on our web page.    The structure of the course is very much like the structure we used last semester for PHY 711.      We want to focus class time on discussing your questions.      Please prepare at least one question 3 hours before (preferably the night before) each class.    We will use your questions as well as spontaneous questions to form the basis of the class discussions.     Again, there will typically be one homework per class, nominally due the day of the next class meeting.   </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23936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expected grade distribution.    Last semester the weekly one-on-one meetings seemed to be mostly productive, particularly for improving the completely online format.    We will try to continue this during the spring semester.   I need information from you to set up the appropriate timing.</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3169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will also have individual projects due at the end of the semester.   Here is a list from last year.    During the course, please keep your eye out for topics that interest you worthy of your extra attention.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15156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schedule is available on the webpage and except for today’s lecture topic, subject to change.   (The schedule is based on the topics we covered last year.)</a:t>
            </a:r>
          </a:p>
        </p:txBody>
      </p:sp>
      <p:sp>
        <p:nvSpPr>
          <p:cNvPr id="4" name="Slide Number Placeholder 3"/>
          <p:cNvSpPr>
            <a:spLocks noGrp="1"/>
          </p:cNvSpPr>
          <p:nvPr>
            <p:ph type="sldNum" sz="quarter" idx="10"/>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“warm up” problem to review energy units  for an electrostatic interaction.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6062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1/13/2025</a:t>
            </a:r>
            <a:endParaRPr lang="en-US" dirty="0"/>
          </a:p>
        </p:txBody>
      </p:sp>
      <p:sp>
        <p:nvSpPr>
          <p:cNvPr id="5" name="Footer Placeholder 4"/>
          <p:cNvSpPr>
            <a:spLocks noGrp="1"/>
          </p:cNvSpPr>
          <p:nvPr>
            <p:ph type="ftr" sz="quarter" idx="11"/>
          </p:nvPr>
        </p:nvSpPr>
        <p:spPr/>
        <p:txBody>
          <a:bodyPr/>
          <a:lstStyle/>
          <a:p>
            <a:r>
              <a:rPr lang="en-US"/>
              <a:t>PHY 712  Spring 2025 --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1/13/2025</a:t>
            </a:r>
            <a:endParaRPr lang="en-US" dirty="0"/>
          </a:p>
        </p:txBody>
      </p:sp>
      <p:sp>
        <p:nvSpPr>
          <p:cNvPr id="5" name="Footer Placeholder 4"/>
          <p:cNvSpPr>
            <a:spLocks noGrp="1"/>
          </p:cNvSpPr>
          <p:nvPr>
            <p:ph type="ftr" sz="quarter" idx="11"/>
          </p:nvPr>
        </p:nvSpPr>
        <p:spPr/>
        <p:txBody>
          <a:bodyPr/>
          <a:lstStyle/>
          <a:p>
            <a:r>
              <a:rPr lang="en-US"/>
              <a:t>PHY 712  Spring 2025 --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1/13/2025</a:t>
            </a:r>
            <a:endParaRPr lang="en-US" dirty="0"/>
          </a:p>
        </p:txBody>
      </p:sp>
      <p:sp>
        <p:nvSpPr>
          <p:cNvPr id="5" name="Footer Placeholder 4"/>
          <p:cNvSpPr>
            <a:spLocks noGrp="1"/>
          </p:cNvSpPr>
          <p:nvPr>
            <p:ph type="ftr" sz="quarter" idx="11"/>
          </p:nvPr>
        </p:nvSpPr>
        <p:spPr/>
        <p:txBody>
          <a:bodyPr/>
          <a:lstStyle/>
          <a:p>
            <a:r>
              <a:rPr lang="en-US"/>
              <a:t>PHY 712  Spring 2025 --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1/13/2025</a:t>
            </a:r>
            <a:endParaRPr lang="en-US" dirty="0"/>
          </a:p>
        </p:txBody>
      </p:sp>
      <p:sp>
        <p:nvSpPr>
          <p:cNvPr id="5" name="Footer Placeholder 4"/>
          <p:cNvSpPr>
            <a:spLocks noGrp="1"/>
          </p:cNvSpPr>
          <p:nvPr>
            <p:ph type="ftr" sz="quarter" idx="11"/>
          </p:nvPr>
        </p:nvSpPr>
        <p:spPr/>
        <p:txBody>
          <a:bodyPr/>
          <a:lstStyle/>
          <a:p>
            <a:r>
              <a:rPr lang="en-US"/>
              <a:t>PHY 712  Spring 2025 --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1/13/2025</a:t>
            </a:r>
            <a:endParaRPr lang="en-US" dirty="0"/>
          </a:p>
        </p:txBody>
      </p:sp>
      <p:sp>
        <p:nvSpPr>
          <p:cNvPr id="5" name="Footer Placeholder 4"/>
          <p:cNvSpPr>
            <a:spLocks noGrp="1"/>
          </p:cNvSpPr>
          <p:nvPr>
            <p:ph type="ftr" sz="quarter" idx="11"/>
          </p:nvPr>
        </p:nvSpPr>
        <p:spPr/>
        <p:txBody>
          <a:bodyPr/>
          <a:lstStyle/>
          <a:p>
            <a:r>
              <a:rPr lang="en-US"/>
              <a:t>PHY 712  Spring 2025 --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1/13/2025</a:t>
            </a:r>
            <a:endParaRPr lang="en-US" dirty="0"/>
          </a:p>
        </p:txBody>
      </p:sp>
      <p:sp>
        <p:nvSpPr>
          <p:cNvPr id="6" name="Footer Placeholder 5"/>
          <p:cNvSpPr>
            <a:spLocks noGrp="1"/>
          </p:cNvSpPr>
          <p:nvPr>
            <p:ph type="ftr" sz="quarter" idx="11"/>
          </p:nvPr>
        </p:nvSpPr>
        <p:spPr/>
        <p:txBody>
          <a:bodyPr/>
          <a:lstStyle/>
          <a:p>
            <a:r>
              <a:rPr lang="en-US"/>
              <a:t>PHY 712  Spring 2025 --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1/13/2025</a:t>
            </a:r>
            <a:endParaRPr lang="en-US" dirty="0"/>
          </a:p>
        </p:txBody>
      </p:sp>
      <p:sp>
        <p:nvSpPr>
          <p:cNvPr id="8" name="Footer Placeholder 7"/>
          <p:cNvSpPr>
            <a:spLocks noGrp="1"/>
          </p:cNvSpPr>
          <p:nvPr>
            <p:ph type="ftr" sz="quarter" idx="11"/>
          </p:nvPr>
        </p:nvSpPr>
        <p:spPr/>
        <p:txBody>
          <a:bodyPr/>
          <a:lstStyle/>
          <a:p>
            <a:r>
              <a:rPr lang="en-US"/>
              <a:t>PHY 712  Spring 2025 -- Lecture 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1/13/2025</a:t>
            </a:r>
            <a:endParaRPr lang="en-US" dirty="0"/>
          </a:p>
        </p:txBody>
      </p:sp>
      <p:sp>
        <p:nvSpPr>
          <p:cNvPr id="4" name="Footer Placeholder 3"/>
          <p:cNvSpPr>
            <a:spLocks noGrp="1"/>
          </p:cNvSpPr>
          <p:nvPr>
            <p:ph type="ftr" sz="quarter" idx="11"/>
          </p:nvPr>
        </p:nvSpPr>
        <p:spPr/>
        <p:txBody>
          <a:bodyPr/>
          <a:lstStyle/>
          <a:p>
            <a:r>
              <a:rPr lang="en-US"/>
              <a:t>PHY 712  Spring 2025 -- Lecture 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1/13/2025</a:t>
            </a:r>
            <a:endParaRPr lang="en-US" dirty="0"/>
          </a:p>
        </p:txBody>
      </p:sp>
      <p:sp>
        <p:nvSpPr>
          <p:cNvPr id="6" name="Footer Placeholder 5"/>
          <p:cNvSpPr>
            <a:spLocks noGrp="1"/>
          </p:cNvSpPr>
          <p:nvPr>
            <p:ph type="ftr" sz="quarter" idx="11"/>
          </p:nvPr>
        </p:nvSpPr>
        <p:spPr/>
        <p:txBody>
          <a:bodyPr/>
          <a:lstStyle/>
          <a:p>
            <a:r>
              <a:rPr lang="en-US"/>
              <a:t>PHY 712  Spring 2025 --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1/13/2025</a:t>
            </a:r>
            <a:endParaRPr lang="en-US" dirty="0"/>
          </a:p>
        </p:txBody>
      </p:sp>
      <p:sp>
        <p:nvSpPr>
          <p:cNvPr id="6" name="Footer Placeholder 5"/>
          <p:cNvSpPr>
            <a:spLocks noGrp="1"/>
          </p:cNvSpPr>
          <p:nvPr>
            <p:ph type="ftr" sz="quarter" idx="11"/>
          </p:nvPr>
        </p:nvSpPr>
        <p:spPr/>
        <p:txBody>
          <a:bodyPr/>
          <a:lstStyle/>
          <a:p>
            <a:r>
              <a:rPr lang="en-US"/>
              <a:t>PHY 712  Spring 2025 --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1/13/2025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users.wfu.edu/natalie/s24phy712/homewor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hysics.nist.gov/cuu/Constant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software.wfu.edu/audience/student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ysics.wfu.edu/wfu-phy-news/colloquium/seminar-spring-202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8.bin"/><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10.bin"/><Relationship Id="rId4" Type="http://schemas.openxmlformats.org/officeDocument/2006/relationships/image" Target="../media/image35.png"/><Relationship Id="rId9" Type="http://schemas.openxmlformats.org/officeDocument/2006/relationships/image" Target="../media/image38.wmf"/></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natalie@wfu.edu"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sers.wfu.edu/natalie/s25phy71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wiley.com/en-us/Classical+Electrodynamics%2C+3rd+Edition-p-9780471309321" TargetMode="External"/><Relationship Id="rId7" Type="http://schemas.openxmlformats.org/officeDocument/2006/relationships/hyperlink" Target="https://press.princeton.edu/books/hardcover/9780691220390/advanced-classical-electromagnetis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cambridge.org/highereducation/books/modern-electrodynamics/E5448C70CBF3651B2056F28EBF859AE9#overview"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users.wfu.edu/natalie/s25phy712/info"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016758"/>
          </a:xfrm>
          <a:prstGeom prst="rect">
            <a:avLst/>
          </a:prstGeom>
          <a:noFill/>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1:</a:t>
            </a:r>
            <a:endParaRPr lang="en-US" sz="3200" b="1" dirty="0">
              <a:solidFill>
                <a:schemeClr val="folHlink"/>
              </a:solidFill>
            </a:endParaRPr>
          </a:p>
          <a:p>
            <a:pPr marL="457200" lvl="2">
              <a:spcBef>
                <a:spcPct val="50000"/>
              </a:spcBef>
            </a:pPr>
            <a:r>
              <a:rPr lang="en-US" sz="3200" b="1" dirty="0">
                <a:solidFill>
                  <a:schemeClr val="folHlink"/>
                </a:solidFill>
              </a:rPr>
              <a:t>Reading: Appendix 1 and Chapters I&amp;1</a:t>
            </a:r>
          </a:p>
          <a:p>
            <a:pPr marL="1428750" lvl="3" indent="-514350">
              <a:spcBef>
                <a:spcPct val="50000"/>
              </a:spcBef>
              <a:buFont typeface="+mj-lt"/>
              <a:buAutoNum type="arabicPeriod"/>
            </a:pPr>
            <a:r>
              <a:rPr lang="en-US" sz="3200" b="1" dirty="0">
                <a:solidFill>
                  <a:schemeClr val="folHlink"/>
                </a:solidFill>
              </a:rPr>
              <a:t>Course structure and expectations</a:t>
            </a:r>
          </a:p>
          <a:p>
            <a:pPr marL="1428750" lvl="3" indent="-514350">
              <a:spcBef>
                <a:spcPct val="50000"/>
              </a:spcBef>
              <a:buFont typeface="+mj-lt"/>
              <a:buAutoNum type="arabicPeriod"/>
            </a:pPr>
            <a:r>
              <a:rPr lang="en-US" sz="3200" b="1" dirty="0">
                <a:solidFill>
                  <a:schemeClr val="folHlink"/>
                </a:solidFill>
              </a:rPr>
              <a:t>Units – SI vs Gaussian</a:t>
            </a:r>
          </a:p>
          <a:p>
            <a:pPr marL="1428750" lvl="3" indent="-514350">
              <a:spcBef>
                <a:spcPct val="50000"/>
              </a:spcBef>
              <a:buFont typeface="+mj-lt"/>
              <a:buAutoNum type="arabicPeriod"/>
            </a:pPr>
            <a:r>
              <a:rPr lang="en-US" sz="3200" b="1" dirty="0">
                <a:solidFill>
                  <a:schemeClr val="folHlink"/>
                </a:solidFill>
              </a:rPr>
              <a:t>Electrostatics – Poisson equation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5" name="Picture 4"/>
          <p:cNvPicPr>
            <a:picLocks noChangeAspect="1"/>
          </p:cNvPicPr>
          <p:nvPr/>
        </p:nvPicPr>
        <p:blipFill>
          <a:blip r:embed="rId3"/>
          <a:stretch>
            <a:fillRect/>
          </a:stretch>
        </p:blipFill>
        <p:spPr>
          <a:xfrm>
            <a:off x="353470" y="838200"/>
            <a:ext cx="8437059" cy="4672012"/>
          </a:xfrm>
          <a:prstGeom prst="rect">
            <a:avLst/>
          </a:prstGeom>
        </p:spPr>
      </p:pic>
    </p:spTree>
    <p:extLst>
      <p:ext uri="{BB962C8B-B14F-4D97-AF65-F5344CB8AC3E}">
        <p14:creationId xmlns:p14="http://schemas.microsoft.com/office/powerpoint/2010/main" val="46308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D068F-C452-5CE9-9B72-6A222BA39341}"/>
              </a:ext>
            </a:extLst>
          </p:cNvPr>
          <p:cNvPicPr>
            <a:picLocks noChangeAspect="1"/>
          </p:cNvPicPr>
          <p:nvPr/>
        </p:nvPicPr>
        <p:blipFill>
          <a:blip r:embed="rId3"/>
          <a:stretch>
            <a:fillRect/>
          </a:stretch>
        </p:blipFill>
        <p:spPr>
          <a:xfrm>
            <a:off x="0" y="1456270"/>
            <a:ext cx="9016304" cy="2810930"/>
          </a:xfrm>
          <a:prstGeom prst="rect">
            <a:avLst/>
          </a:prstGeom>
        </p:spPr>
      </p:pic>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7" name="TextBox 6">
            <a:extLst>
              <a:ext uri="{FF2B5EF4-FFF2-40B4-BE49-F238E27FC236}">
                <a16:creationId xmlns:a16="http://schemas.microsoft.com/office/drawing/2014/main" id="{FE09634F-ADCB-4A2D-88F8-D54D801F88DD}"/>
              </a:ext>
            </a:extLst>
          </p:cNvPr>
          <p:cNvSpPr txBox="1"/>
          <p:nvPr/>
        </p:nvSpPr>
        <p:spPr>
          <a:xfrm>
            <a:off x="0" y="136525"/>
            <a:ext cx="8534400" cy="461665"/>
          </a:xfrm>
          <a:prstGeom prst="rect">
            <a:avLst/>
          </a:prstGeom>
          <a:noFill/>
        </p:spPr>
        <p:txBody>
          <a:bodyPr wrap="square" rtlCol="0">
            <a:spAutoFit/>
          </a:bodyPr>
          <a:lstStyle/>
          <a:p>
            <a:r>
              <a:rPr lang="en-US" sz="2400" dirty="0">
                <a:latin typeface="+mj-lt"/>
                <a:hlinkClick r:id="rId4"/>
              </a:rPr>
              <a:t>http://users.wfu.edu/natalie/s25phy712/homework/</a:t>
            </a:r>
            <a:endParaRPr lang="en-US" sz="2400" dirty="0">
              <a:latin typeface="+mj-lt"/>
            </a:endParaRPr>
          </a:p>
        </p:txBody>
      </p:sp>
      <p:sp>
        <p:nvSpPr>
          <p:cNvPr id="8" name="Oval 7">
            <a:extLst>
              <a:ext uri="{FF2B5EF4-FFF2-40B4-BE49-F238E27FC236}">
                <a16:creationId xmlns:a16="http://schemas.microsoft.com/office/drawing/2014/main" id="{BE3A6529-3946-40D9-BD02-E02D7954FC51}"/>
              </a:ext>
            </a:extLst>
          </p:cNvPr>
          <p:cNvSpPr/>
          <p:nvPr/>
        </p:nvSpPr>
        <p:spPr>
          <a:xfrm>
            <a:off x="7517704" y="2611140"/>
            <a:ext cx="1524000" cy="1656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0" name="TextBox 9">
            <a:extLst>
              <a:ext uri="{FF2B5EF4-FFF2-40B4-BE49-F238E27FC236}">
                <a16:creationId xmlns:a16="http://schemas.microsoft.com/office/drawing/2014/main" id="{79F3C584-4B06-74DB-EE67-91D5332D92E8}"/>
              </a:ext>
            </a:extLst>
          </p:cNvPr>
          <p:cNvSpPr txBox="1"/>
          <p:nvPr/>
        </p:nvSpPr>
        <p:spPr>
          <a:xfrm>
            <a:off x="102296" y="4800600"/>
            <a:ext cx="8432104" cy="461665"/>
          </a:xfrm>
          <a:prstGeom prst="rect">
            <a:avLst/>
          </a:prstGeom>
          <a:noFill/>
        </p:spPr>
        <p:txBody>
          <a:bodyPr wrap="square" rtlCol="0">
            <a:spAutoFit/>
          </a:bodyPr>
          <a:lstStyle/>
          <a:p>
            <a:r>
              <a:rPr lang="en-US" sz="2400" dirty="0">
                <a:latin typeface="+mj-lt"/>
              </a:rPr>
              <a:t>There will be a grade penalty for late homework</a:t>
            </a:r>
          </a:p>
        </p:txBody>
      </p:sp>
    </p:spTree>
    <p:extLst>
      <p:ext uri="{BB962C8B-B14F-4D97-AF65-F5344CB8AC3E}">
        <p14:creationId xmlns:p14="http://schemas.microsoft.com/office/powerpoint/2010/main" val="395918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6" name="Picture 5" descr="A paper with text and numbers&#10;&#10;Description automatically generated">
            <a:extLst>
              <a:ext uri="{FF2B5EF4-FFF2-40B4-BE49-F238E27FC236}">
                <a16:creationId xmlns:a16="http://schemas.microsoft.com/office/drawing/2014/main" id="{2B76E6E3-C9DB-FB2C-9C43-8A523C6F0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90" y="495149"/>
            <a:ext cx="8179220" cy="5867702"/>
          </a:xfrm>
          <a:prstGeom prst="rect">
            <a:avLst/>
          </a:prstGeom>
        </p:spPr>
      </p:pic>
    </p:spTree>
    <p:extLst>
      <p:ext uri="{BB962C8B-B14F-4D97-AF65-F5344CB8AC3E}">
        <p14:creationId xmlns:p14="http://schemas.microsoft.com/office/powerpoint/2010/main" val="319809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27011-709C-D73E-A34A-B8BFECB5AF78}"/>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6DB5380A-AE70-5E6E-350E-0AC012FCCF3E}"/>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49F6D982-32AE-8DB8-3C28-137D263CE95F}"/>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E591F4D5-7B5D-9851-61C8-7901C6C31A43}"/>
              </a:ext>
            </a:extLst>
          </p:cNvPr>
          <p:cNvSpPr txBox="1"/>
          <p:nvPr/>
        </p:nvSpPr>
        <p:spPr>
          <a:xfrm>
            <a:off x="762000" y="457200"/>
            <a:ext cx="6705600" cy="461665"/>
          </a:xfrm>
          <a:prstGeom prst="rect">
            <a:avLst/>
          </a:prstGeom>
          <a:noFill/>
        </p:spPr>
        <p:txBody>
          <a:bodyPr wrap="square" rtlCol="0">
            <a:spAutoFit/>
          </a:bodyPr>
          <a:lstStyle/>
          <a:p>
            <a:r>
              <a:rPr lang="en-US" sz="2400" dirty="0">
                <a:latin typeface="+mj-lt"/>
                <a:hlinkClick r:id="rId2"/>
              </a:rPr>
              <a:t>https://physics.nist.gov/cuu/Constants/</a:t>
            </a:r>
            <a:endParaRPr lang="en-US" sz="2400" dirty="0">
              <a:latin typeface="+mj-lt"/>
            </a:endParaRPr>
          </a:p>
        </p:txBody>
      </p:sp>
      <p:pic>
        <p:nvPicPr>
          <p:cNvPr id="7" name="Picture 6">
            <a:extLst>
              <a:ext uri="{FF2B5EF4-FFF2-40B4-BE49-F238E27FC236}">
                <a16:creationId xmlns:a16="http://schemas.microsoft.com/office/drawing/2014/main" id="{3DF01B8F-5CCD-90B7-03C4-C7CDCBB255F5}"/>
              </a:ext>
            </a:extLst>
          </p:cNvPr>
          <p:cNvPicPr>
            <a:picLocks noChangeAspect="1"/>
          </p:cNvPicPr>
          <p:nvPr/>
        </p:nvPicPr>
        <p:blipFill>
          <a:blip r:embed="rId3"/>
          <a:stretch>
            <a:fillRect/>
          </a:stretch>
        </p:blipFill>
        <p:spPr>
          <a:xfrm>
            <a:off x="354874" y="1140785"/>
            <a:ext cx="8434252" cy="4761271"/>
          </a:xfrm>
          <a:prstGeom prst="rect">
            <a:avLst/>
          </a:prstGeom>
        </p:spPr>
      </p:pic>
    </p:spTree>
    <p:extLst>
      <p:ext uri="{BB962C8B-B14F-4D97-AF65-F5344CB8AC3E}">
        <p14:creationId xmlns:p14="http://schemas.microsoft.com/office/powerpoint/2010/main" val="325809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F9EFA-BC30-1CA2-059C-F238094F57D5}"/>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8A937088-EFCA-2543-08A1-896511CA5905}"/>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95803DEC-374C-2002-CAB7-2BE3DA0BBC34}"/>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A90D6E08-B850-EEC7-12E9-A305DC734DE9}"/>
              </a:ext>
            </a:extLst>
          </p:cNvPr>
          <p:cNvPicPr>
            <a:picLocks noChangeAspect="1"/>
          </p:cNvPicPr>
          <p:nvPr/>
        </p:nvPicPr>
        <p:blipFill>
          <a:blip r:embed="rId2"/>
          <a:stretch>
            <a:fillRect/>
          </a:stretch>
        </p:blipFill>
        <p:spPr>
          <a:xfrm>
            <a:off x="757157" y="533400"/>
            <a:ext cx="7629686" cy="5357013"/>
          </a:xfrm>
          <a:prstGeom prst="rect">
            <a:avLst/>
          </a:prstGeom>
        </p:spPr>
      </p:pic>
    </p:spTree>
    <p:extLst>
      <p:ext uri="{BB962C8B-B14F-4D97-AF65-F5344CB8AC3E}">
        <p14:creationId xmlns:p14="http://schemas.microsoft.com/office/powerpoint/2010/main" val="325964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213D-BBCE-48BD-994F-3008C6D2CEA7}"/>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89ECD30F-A038-4040-892E-F3A9A7173517}"/>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49DE9007-5198-4D55-8D74-612B251FD6B7}"/>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17A107C4-4063-42A7-9A85-28C7EE6F4AE5}"/>
              </a:ext>
            </a:extLst>
          </p:cNvPr>
          <p:cNvSpPr txBox="1"/>
          <p:nvPr/>
        </p:nvSpPr>
        <p:spPr>
          <a:xfrm>
            <a:off x="304800" y="1132399"/>
            <a:ext cx="8001000" cy="3046988"/>
          </a:xfrm>
          <a:prstGeom prst="rect">
            <a:avLst/>
          </a:prstGeom>
          <a:noFill/>
        </p:spPr>
        <p:txBody>
          <a:bodyPr wrap="square" rtlCol="0">
            <a:spAutoFit/>
          </a:bodyPr>
          <a:lstStyle/>
          <a:p>
            <a:r>
              <a:rPr lang="en-US" sz="2400" dirty="0">
                <a:latin typeface="+mj-lt"/>
              </a:rPr>
              <a:t>Tentative additional information –</a:t>
            </a:r>
          </a:p>
          <a:p>
            <a:pPr algn="just"/>
            <a:r>
              <a:rPr lang="en-US" sz="2400" dirty="0">
                <a:latin typeface="+mj-lt"/>
              </a:rPr>
              <a:t>     </a:t>
            </a:r>
          </a:p>
          <a:p>
            <a:r>
              <a:rPr lang="en-US" sz="2400" dirty="0">
                <a:latin typeface="+mj-lt"/>
              </a:rPr>
              <a:t>     Spring break  March 10-14</a:t>
            </a:r>
          </a:p>
          <a:p>
            <a:r>
              <a:rPr lang="en-US" sz="2400" dirty="0">
                <a:latin typeface="+mj-lt"/>
              </a:rPr>
              <a:t>     Mid term grades due March 10  (based on HW only)</a:t>
            </a:r>
          </a:p>
          <a:p>
            <a:r>
              <a:rPr lang="en-US" sz="2400" dirty="0">
                <a:latin typeface="+mj-lt"/>
              </a:rPr>
              <a:t>     Take-home mid-term exam March 17-21 (no class)</a:t>
            </a:r>
          </a:p>
          <a:p>
            <a:pPr lvl="1"/>
            <a:r>
              <a:rPr lang="en-US" sz="2400" dirty="0">
                <a:latin typeface="+mj-lt"/>
              </a:rPr>
              <a:t>Mon Apr 28  – Last day of class </a:t>
            </a:r>
          </a:p>
          <a:p>
            <a:pPr lvl="1"/>
            <a:r>
              <a:rPr lang="en-US" sz="2400" dirty="0">
                <a:latin typeface="+mj-lt"/>
              </a:rPr>
              <a:t>May 1-7 – Final exams</a:t>
            </a:r>
          </a:p>
          <a:p>
            <a:endParaRPr lang="en-US" sz="2400" dirty="0">
              <a:latin typeface="+mj-lt"/>
            </a:endParaRPr>
          </a:p>
        </p:txBody>
      </p:sp>
    </p:spTree>
    <p:extLst>
      <p:ext uri="{BB962C8B-B14F-4D97-AF65-F5344CB8AC3E}">
        <p14:creationId xmlns:p14="http://schemas.microsoft.com/office/powerpoint/2010/main" val="260362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CD634-F634-4ED6-9B55-29FC738927E0}"/>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2C0E7A90-A806-4573-86E4-C1C0FBFA041E}"/>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9172B5EE-6702-48E1-A9DC-882C991EEC48}"/>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0260402B-AE76-4173-AA3F-34A8E06EC103}"/>
              </a:ext>
            </a:extLst>
          </p:cNvPr>
          <p:cNvSpPr txBox="1"/>
          <p:nvPr/>
        </p:nvSpPr>
        <p:spPr>
          <a:xfrm>
            <a:off x="228600" y="685800"/>
            <a:ext cx="8458200" cy="461665"/>
          </a:xfrm>
          <a:prstGeom prst="rect">
            <a:avLst/>
          </a:prstGeom>
          <a:noFill/>
        </p:spPr>
        <p:txBody>
          <a:bodyPr wrap="square" rtlCol="0">
            <a:spAutoFit/>
          </a:bodyPr>
          <a:lstStyle/>
          <a:p>
            <a:r>
              <a:rPr lang="en-US" sz="2400" dirty="0">
                <a:latin typeface="+mj-lt"/>
              </a:rPr>
              <a:t>Remember to check your algebraic manipulation software --</a:t>
            </a:r>
          </a:p>
        </p:txBody>
      </p:sp>
      <p:sp>
        <p:nvSpPr>
          <p:cNvPr id="6" name="TextBox 5">
            <a:extLst>
              <a:ext uri="{FF2B5EF4-FFF2-40B4-BE49-F238E27FC236}">
                <a16:creationId xmlns:a16="http://schemas.microsoft.com/office/drawing/2014/main" id="{9BCC6366-A75F-4D9D-BA41-8C797DA6E040}"/>
              </a:ext>
            </a:extLst>
          </p:cNvPr>
          <p:cNvSpPr txBox="1"/>
          <p:nvPr/>
        </p:nvSpPr>
        <p:spPr>
          <a:xfrm>
            <a:off x="457200" y="1447800"/>
            <a:ext cx="7924800" cy="461665"/>
          </a:xfrm>
          <a:prstGeom prst="rect">
            <a:avLst/>
          </a:prstGeom>
          <a:noFill/>
        </p:spPr>
        <p:txBody>
          <a:bodyPr wrap="square" rtlCol="0">
            <a:spAutoFit/>
          </a:bodyPr>
          <a:lstStyle/>
          <a:p>
            <a:r>
              <a:rPr lang="en-US" sz="2400" dirty="0">
                <a:latin typeface="+mj-lt"/>
                <a:hlinkClick r:id="rId3"/>
              </a:rPr>
              <a:t>https://software.wfu.edu/audience/students/</a:t>
            </a:r>
            <a:endParaRPr lang="en-US" sz="2400" dirty="0">
              <a:latin typeface="+mj-lt"/>
            </a:endParaRPr>
          </a:p>
        </p:txBody>
      </p:sp>
      <p:pic>
        <p:nvPicPr>
          <p:cNvPr id="7" name="Picture 6">
            <a:extLst>
              <a:ext uri="{FF2B5EF4-FFF2-40B4-BE49-F238E27FC236}">
                <a16:creationId xmlns:a16="http://schemas.microsoft.com/office/drawing/2014/main" id="{C473C988-34DC-4E67-AF83-7D41AB109F40}"/>
              </a:ext>
            </a:extLst>
          </p:cNvPr>
          <p:cNvPicPr>
            <a:picLocks noChangeAspect="1"/>
          </p:cNvPicPr>
          <p:nvPr/>
        </p:nvPicPr>
        <p:blipFill>
          <a:blip r:embed="rId4"/>
          <a:stretch>
            <a:fillRect/>
          </a:stretch>
        </p:blipFill>
        <p:spPr>
          <a:xfrm>
            <a:off x="838200" y="2225675"/>
            <a:ext cx="7162800" cy="3593540"/>
          </a:xfrm>
          <a:prstGeom prst="rect">
            <a:avLst/>
          </a:prstGeom>
        </p:spPr>
      </p:pic>
    </p:spTree>
    <p:extLst>
      <p:ext uri="{BB962C8B-B14F-4D97-AF65-F5344CB8AC3E}">
        <p14:creationId xmlns:p14="http://schemas.microsoft.com/office/powerpoint/2010/main" val="345894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p:cNvPicPr>
            <a:picLocks noChangeAspect="1"/>
          </p:cNvPicPr>
          <p:nvPr/>
        </p:nvPicPr>
        <p:blipFill>
          <a:blip r:embed="rId3"/>
          <a:stretch>
            <a:fillRect/>
          </a:stretch>
        </p:blipFill>
        <p:spPr>
          <a:xfrm>
            <a:off x="-22644" y="228600"/>
            <a:ext cx="9166644" cy="6024562"/>
          </a:xfrm>
          <a:prstGeom prst="rect">
            <a:avLst/>
          </a:prstGeom>
        </p:spPr>
      </p:pic>
      <p:sp>
        <p:nvSpPr>
          <p:cNvPr id="6" name="TextBox 5"/>
          <p:cNvSpPr txBox="1"/>
          <p:nvPr/>
        </p:nvSpPr>
        <p:spPr>
          <a:xfrm>
            <a:off x="46512" y="125412"/>
            <a:ext cx="7924800" cy="457200"/>
          </a:xfrm>
          <a:prstGeom prst="rect">
            <a:avLst/>
          </a:prstGeom>
          <a:noFill/>
        </p:spPr>
        <p:txBody>
          <a:bodyPr wrap="square" rtlCol="0">
            <a:spAutoFit/>
          </a:bodyPr>
          <a:lstStyle/>
          <a:p>
            <a:r>
              <a:rPr lang="en-US" sz="2400" dirty="0">
                <a:latin typeface="+mj-lt"/>
              </a:rPr>
              <a:t>Material discussed in Appendix of textbook --</a:t>
            </a:r>
          </a:p>
        </p:txBody>
      </p:sp>
    </p:spTree>
    <p:extLst>
      <p:ext uri="{BB962C8B-B14F-4D97-AF65-F5344CB8AC3E}">
        <p14:creationId xmlns:p14="http://schemas.microsoft.com/office/powerpoint/2010/main" val="77651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C2512-E5B6-4E4A-9220-1FDFEB4A938B}"/>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8B29ABA7-AF89-4F9B-814B-AA6CFA7E8EF7}"/>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13DB099E-248F-49C9-8E5B-FD97208C9FB2}"/>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a:extLst>
              <a:ext uri="{FF2B5EF4-FFF2-40B4-BE49-F238E27FC236}">
                <a16:creationId xmlns:a16="http://schemas.microsoft.com/office/drawing/2014/main" id="{A659F8AC-103D-46E1-84D8-B1DE00A73C3F}"/>
              </a:ext>
            </a:extLst>
          </p:cNvPr>
          <p:cNvPicPr>
            <a:picLocks noChangeAspect="1"/>
          </p:cNvPicPr>
          <p:nvPr/>
        </p:nvPicPr>
        <p:blipFill>
          <a:blip r:embed="rId2"/>
          <a:stretch>
            <a:fillRect/>
          </a:stretch>
        </p:blipFill>
        <p:spPr>
          <a:xfrm>
            <a:off x="195262" y="1790700"/>
            <a:ext cx="8753475" cy="3276600"/>
          </a:xfrm>
          <a:prstGeom prst="rect">
            <a:avLst/>
          </a:prstGeom>
        </p:spPr>
      </p:pic>
    </p:spTree>
    <p:extLst>
      <p:ext uri="{BB962C8B-B14F-4D97-AF65-F5344CB8AC3E}">
        <p14:creationId xmlns:p14="http://schemas.microsoft.com/office/powerpoint/2010/main" val="328378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3"/>
          <a:stretch>
            <a:fillRect/>
          </a:stretch>
        </p:blipFill>
        <p:spPr>
          <a:xfrm>
            <a:off x="4762" y="304800"/>
            <a:ext cx="9134475" cy="5895975"/>
          </a:xfrm>
          <a:prstGeom prst="rect">
            <a:avLst/>
          </a:prstGeom>
        </p:spPr>
      </p:pic>
    </p:spTree>
    <p:extLst>
      <p:ext uri="{BB962C8B-B14F-4D97-AF65-F5344CB8AC3E}">
        <p14:creationId xmlns:p14="http://schemas.microsoft.com/office/powerpoint/2010/main" val="250616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0ADBEC-5B88-7884-5974-5E3F84D9DB0C}"/>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F713F151-5673-5067-A861-9270146A1979}"/>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73ADD01D-6461-37A1-4730-F158966FDF45}"/>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6" name="TextBox 5">
            <a:extLst>
              <a:ext uri="{FF2B5EF4-FFF2-40B4-BE49-F238E27FC236}">
                <a16:creationId xmlns:a16="http://schemas.microsoft.com/office/drawing/2014/main" id="{F4CBBEB0-562B-4DC1-070B-2ACD0534726D}"/>
              </a:ext>
            </a:extLst>
          </p:cNvPr>
          <p:cNvSpPr txBox="1"/>
          <p:nvPr/>
        </p:nvSpPr>
        <p:spPr>
          <a:xfrm>
            <a:off x="228600" y="381000"/>
            <a:ext cx="8763000" cy="738664"/>
          </a:xfrm>
          <a:prstGeom prst="rect">
            <a:avLst/>
          </a:prstGeom>
          <a:noFill/>
        </p:spPr>
        <p:txBody>
          <a:bodyPr wrap="square" rtlCol="0">
            <a:spAutoFit/>
          </a:bodyPr>
          <a:lstStyle/>
          <a:p>
            <a:r>
              <a:rPr lang="en-US" sz="2400" dirty="0">
                <a:latin typeface="+mj-lt"/>
              </a:rPr>
              <a:t>Comment on upcoming physics colloquia –</a:t>
            </a:r>
          </a:p>
          <a:p>
            <a:r>
              <a:rPr lang="en-US" dirty="0">
                <a:latin typeface="+mj-lt"/>
                <a:hlinkClick r:id="rId2"/>
              </a:rPr>
              <a:t>https://physics.wfu.edu/wfu-phy-news/colloquium/seminar-spring-2025/</a:t>
            </a:r>
            <a:endParaRPr lang="en-US" dirty="0">
              <a:latin typeface="+mj-lt"/>
            </a:endParaRPr>
          </a:p>
        </p:txBody>
      </p:sp>
      <p:pic>
        <p:nvPicPr>
          <p:cNvPr id="8" name="Picture 7">
            <a:extLst>
              <a:ext uri="{FF2B5EF4-FFF2-40B4-BE49-F238E27FC236}">
                <a16:creationId xmlns:a16="http://schemas.microsoft.com/office/drawing/2014/main" id="{8370EEE1-9931-DB41-1900-44B65C857A07}"/>
              </a:ext>
            </a:extLst>
          </p:cNvPr>
          <p:cNvPicPr>
            <a:picLocks noChangeAspect="1"/>
          </p:cNvPicPr>
          <p:nvPr/>
        </p:nvPicPr>
        <p:blipFill>
          <a:blip r:embed="rId3"/>
          <a:stretch>
            <a:fillRect/>
          </a:stretch>
        </p:blipFill>
        <p:spPr>
          <a:xfrm>
            <a:off x="38100" y="1267256"/>
            <a:ext cx="9144000" cy="4941502"/>
          </a:xfrm>
          <a:prstGeom prst="rect">
            <a:avLst/>
          </a:prstGeom>
        </p:spPr>
      </p:pic>
    </p:spTree>
    <p:extLst>
      <p:ext uri="{BB962C8B-B14F-4D97-AF65-F5344CB8AC3E}">
        <p14:creationId xmlns:p14="http://schemas.microsoft.com/office/powerpoint/2010/main" val="415395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062" y="14287"/>
            <a:ext cx="8905875" cy="6829425"/>
          </a:xfrm>
          <a:prstGeom prst="rect">
            <a:avLst/>
          </a:prstGeom>
        </p:spPr>
      </p:pic>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7" name="TextBox 6">
            <a:extLst>
              <a:ext uri="{FF2B5EF4-FFF2-40B4-BE49-F238E27FC236}">
                <a16:creationId xmlns:a16="http://schemas.microsoft.com/office/drawing/2014/main" id="{8552B81F-6C92-4E75-6506-7A2CACC4D0EF}"/>
              </a:ext>
            </a:extLst>
          </p:cNvPr>
          <p:cNvSpPr txBox="1"/>
          <p:nvPr/>
        </p:nvSpPr>
        <p:spPr>
          <a:xfrm>
            <a:off x="2631440" y="4358640"/>
            <a:ext cx="609600" cy="461665"/>
          </a:xfrm>
          <a:prstGeom prst="rect">
            <a:avLst/>
          </a:prstGeom>
          <a:solidFill>
            <a:schemeClr val="bg1"/>
          </a:solidFill>
        </p:spPr>
        <p:txBody>
          <a:bodyPr wrap="square" rtlCol="0">
            <a:spAutoFit/>
          </a:bodyPr>
          <a:lstStyle/>
          <a:p>
            <a:r>
              <a:rPr lang="en-US" i="1" dirty="0">
                <a:latin typeface="Times New Roman" panose="02020603050405020304" pitchFamily="18" charset="0"/>
                <a:cs typeface="Times New Roman" panose="02020603050405020304" pitchFamily="18" charset="0"/>
              </a:rPr>
              <a:t>m/s</a:t>
            </a:r>
            <a:r>
              <a:rPr lang="en-US" sz="2400" i="1" baseline="30000" dirty="0">
                <a:latin typeface="Times New Roman" panose="02020603050405020304" pitchFamily="18" charset="0"/>
                <a:cs typeface="Times New Roman" panose="02020603050405020304" pitchFamily="18" charset="0"/>
              </a:rPr>
              <a:t>2</a:t>
            </a:r>
            <a:endParaRPr lang="en-US" sz="24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83D16C0-B184-E97C-059B-D3B80477557C}"/>
              </a:ext>
            </a:extLst>
          </p:cNvPr>
          <p:cNvSpPr txBox="1"/>
          <p:nvPr/>
        </p:nvSpPr>
        <p:spPr>
          <a:xfrm>
            <a:off x="5715000" y="4343400"/>
            <a:ext cx="762000" cy="461665"/>
          </a:xfrm>
          <a:prstGeom prst="rect">
            <a:avLst/>
          </a:prstGeom>
          <a:solidFill>
            <a:schemeClr val="bg1"/>
          </a:solidFill>
        </p:spPr>
        <p:txBody>
          <a:bodyPr wrap="square" rtlCol="0">
            <a:spAutoFit/>
          </a:bodyPr>
          <a:lstStyle/>
          <a:p>
            <a:r>
              <a:rPr lang="en-US" i="1" dirty="0">
                <a:latin typeface="Times New Roman" panose="02020603050405020304" pitchFamily="18" charset="0"/>
                <a:cs typeface="Times New Roman" panose="02020603050405020304" pitchFamily="18" charset="0"/>
              </a:rPr>
              <a:t>cm/s</a:t>
            </a:r>
            <a:r>
              <a:rPr lang="en-US" sz="2400" i="1" baseline="30000" dirty="0">
                <a:latin typeface="Times New Roman" panose="02020603050405020304" pitchFamily="18" charset="0"/>
                <a:cs typeface="Times New Roman" panose="02020603050405020304" pitchFamily="18" charset="0"/>
              </a:rPr>
              <a:t>2</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54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graphicFrame>
        <p:nvGraphicFramePr>
          <p:cNvPr id="6" name="Object 5">
            <a:extLst>
              <a:ext uri="{FF2B5EF4-FFF2-40B4-BE49-F238E27FC236}">
                <a16:creationId xmlns:a16="http://schemas.microsoft.com/office/drawing/2014/main" id="{B31F3D9B-E983-F5DB-CC72-2BCCB1553829}"/>
              </a:ext>
            </a:extLst>
          </p:cNvPr>
          <p:cNvGraphicFramePr>
            <a:graphicFrameLocks noChangeAspect="1"/>
          </p:cNvGraphicFramePr>
          <p:nvPr>
            <p:extLst>
              <p:ext uri="{D42A27DB-BD31-4B8C-83A1-F6EECF244321}">
                <p14:modId xmlns:p14="http://schemas.microsoft.com/office/powerpoint/2010/main" val="2110428168"/>
              </p:ext>
            </p:extLst>
          </p:nvPr>
        </p:nvGraphicFramePr>
        <p:xfrm>
          <a:off x="304800" y="3276600"/>
          <a:ext cx="8534400" cy="1184762"/>
        </p:xfrm>
        <a:graphic>
          <a:graphicData uri="http://schemas.openxmlformats.org/presentationml/2006/ole">
            <mc:AlternateContent xmlns:mc="http://schemas.openxmlformats.org/markup-compatibility/2006">
              <mc:Choice xmlns:v="urn:schemas-microsoft-com:vml" Requires="v">
                <p:oleObj name="Equation" r:id="rId4" imgW="4965480" imgH="672840" progId="Equation.DSMT4">
                  <p:embed/>
                </p:oleObj>
              </mc:Choice>
              <mc:Fallback>
                <p:oleObj name="Equation" r:id="rId4" imgW="4965480" imgH="672840" progId="Equation.DSMT4">
                  <p:embed/>
                  <p:pic>
                    <p:nvPicPr>
                      <p:cNvPr id="0" name=""/>
                      <p:cNvPicPr/>
                      <p:nvPr/>
                    </p:nvPicPr>
                    <p:blipFill>
                      <a:blip r:embed="rId5"/>
                      <a:stretch>
                        <a:fillRect/>
                      </a:stretch>
                    </p:blipFill>
                    <p:spPr>
                      <a:xfrm>
                        <a:off x="304800" y="3276600"/>
                        <a:ext cx="8534400" cy="1184762"/>
                      </a:xfrm>
                      <a:prstGeom prst="rect">
                        <a:avLst/>
                      </a:prstGeom>
                    </p:spPr>
                  </p:pic>
                </p:oleObj>
              </mc:Fallback>
            </mc:AlternateContent>
          </a:graphicData>
        </a:graphic>
      </p:graphicFrame>
    </p:spTree>
    <p:extLst>
      <p:ext uri="{BB962C8B-B14F-4D97-AF65-F5344CB8AC3E}">
        <p14:creationId xmlns:p14="http://schemas.microsoft.com/office/powerpoint/2010/main" val="31241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
        <p:nvSpPr>
          <p:cNvPr id="6" name="TextBox 5">
            <a:extLst>
              <a:ext uri="{FF2B5EF4-FFF2-40B4-BE49-F238E27FC236}">
                <a16:creationId xmlns:a16="http://schemas.microsoft.com/office/drawing/2014/main" id="{DEB6AA5B-C6C6-4AB3-A466-6D924239D9A8}"/>
              </a:ext>
            </a:extLst>
          </p:cNvPr>
          <p:cNvSpPr txBox="1"/>
          <p:nvPr/>
        </p:nvSpPr>
        <p:spPr>
          <a:xfrm>
            <a:off x="118847" y="3886200"/>
            <a:ext cx="8906305" cy="1569660"/>
          </a:xfrm>
          <a:prstGeom prst="rect">
            <a:avLst/>
          </a:prstGeom>
          <a:noFill/>
        </p:spPr>
        <p:txBody>
          <a:bodyPr wrap="square" rtlCol="0">
            <a:spAutoFit/>
          </a:bodyPr>
          <a:lstStyle/>
          <a:p>
            <a:endParaRPr lang="en-US" sz="2400" dirty="0">
              <a:latin typeface="+mj-lt"/>
            </a:endParaRPr>
          </a:p>
          <a:p>
            <a:r>
              <a:rPr lang="en-US" sz="2400" dirty="0">
                <a:latin typeface="+mj-lt"/>
              </a:rPr>
              <a:t>As we will see throughout the course, the E and B fields represent the basic electric and magnetic fields while the other fields include electric and magnetic effects of matter.</a:t>
            </a:r>
          </a:p>
        </p:txBody>
      </p:sp>
    </p:spTree>
    <p:extLst>
      <p:ext uri="{BB962C8B-B14F-4D97-AF65-F5344CB8AC3E}">
        <p14:creationId xmlns:p14="http://schemas.microsoft.com/office/powerpoint/2010/main" val="539335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42862"/>
            <a:ext cx="5943600" cy="6772275"/>
          </a:xfrm>
          <a:prstGeom prst="rect">
            <a:avLst/>
          </a:prstGeom>
        </p:spPr>
      </p:pic>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Tree>
    <p:extLst>
      <p:ext uri="{BB962C8B-B14F-4D97-AF65-F5344CB8AC3E}">
        <p14:creationId xmlns:p14="http://schemas.microsoft.com/office/powerpoint/2010/main" val="3147111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0" y="533400"/>
            <a:ext cx="7620000" cy="1200329"/>
          </a:xfrm>
          <a:prstGeom prst="rect">
            <a:avLst/>
          </a:prstGeom>
          <a:noFill/>
        </p:spPr>
        <p:txBody>
          <a:bodyPr wrap="square" rtlCol="0">
            <a:spAutoFit/>
          </a:bodyPr>
          <a:lstStyle/>
          <a:p>
            <a:r>
              <a:rPr lang="en-US" sz="2400" dirty="0">
                <a:latin typeface="+mj-lt"/>
              </a:rPr>
              <a:t>Units choice for this course:</a:t>
            </a:r>
          </a:p>
          <a:p>
            <a:r>
              <a:rPr lang="en-US" sz="2400" dirty="0">
                <a:latin typeface="+mj-lt"/>
              </a:rPr>
              <a:t>           SI units for Jackson in Chapters 1-10</a:t>
            </a:r>
          </a:p>
          <a:p>
            <a:r>
              <a:rPr lang="en-US" sz="2400" dirty="0">
                <a:latin typeface="+mj-lt"/>
              </a:rPr>
              <a:t>           Gaussian units for Jackson in Chapters 11-16</a:t>
            </a:r>
          </a:p>
        </p:txBody>
      </p:sp>
      <p:sp>
        <p:nvSpPr>
          <p:cNvPr id="7" name="Rectangle 6"/>
          <p:cNvSpPr/>
          <p:nvPr/>
        </p:nvSpPr>
        <p:spPr>
          <a:xfrm>
            <a:off x="2133630" y="20574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cxnSp>
        <p:nvCxnSpPr>
          <p:cNvPr id="9" name="Straight Arrow Connector 8"/>
          <p:cNvCxnSpPr/>
          <p:nvPr/>
        </p:nvCxnSpPr>
        <p:spPr>
          <a:xfrm flipV="1">
            <a:off x="381000" y="3725258"/>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 y="5782658"/>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1000" y="5096858"/>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66800" y="416721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69566" y="454945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71600" y="447201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93397" y="398306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1676400" y="4287869"/>
            <a:ext cx="914400" cy="885189"/>
          </a:xfrm>
          <a:prstGeom prst="cloud">
            <a:avLst/>
          </a:prstGeom>
          <a:pattFill prst="pct2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5800" y="3796993"/>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1</a:t>
            </a:r>
            <a:endParaRPr lang="en-US" sz="2400" i="1" dirty="0">
              <a:latin typeface="+mj-lt"/>
            </a:endParaRPr>
          </a:p>
        </p:txBody>
      </p:sp>
      <p:sp>
        <p:nvSpPr>
          <p:cNvPr id="21" name="TextBox 20"/>
          <p:cNvSpPr txBox="1"/>
          <p:nvPr/>
        </p:nvSpPr>
        <p:spPr>
          <a:xfrm>
            <a:off x="1066785" y="4330393"/>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4</a:t>
            </a:r>
            <a:endParaRPr lang="en-US" sz="2400" i="1" dirty="0">
              <a:latin typeface="+mj-lt"/>
            </a:endParaRPr>
          </a:p>
        </p:txBody>
      </p:sp>
      <p:sp>
        <p:nvSpPr>
          <p:cNvPr id="22" name="TextBox 21"/>
          <p:cNvSpPr txBox="1"/>
          <p:nvPr/>
        </p:nvSpPr>
        <p:spPr>
          <a:xfrm>
            <a:off x="533385" y="4334858"/>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3</a:t>
            </a:r>
            <a:endParaRPr lang="en-US" sz="2400" i="1" dirty="0">
              <a:latin typeface="+mj-lt"/>
            </a:endParaRPr>
          </a:p>
        </p:txBody>
      </p:sp>
      <p:sp>
        <p:nvSpPr>
          <p:cNvPr id="23" name="TextBox 22"/>
          <p:cNvSpPr txBox="1"/>
          <p:nvPr/>
        </p:nvSpPr>
        <p:spPr>
          <a:xfrm>
            <a:off x="1337059" y="3657600"/>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2</a:t>
            </a:r>
            <a:endParaRPr lang="en-US" sz="2400" i="1" dirty="0">
              <a:latin typeface="+mj-l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2372778862"/>
              </p:ext>
            </p:extLst>
          </p:nvPr>
        </p:nvGraphicFramePr>
        <p:xfrm>
          <a:off x="1639888" y="4444396"/>
          <a:ext cx="723900" cy="500062"/>
        </p:xfrm>
        <a:graphic>
          <a:graphicData uri="http://schemas.openxmlformats.org/presentationml/2006/ole">
            <mc:AlternateContent xmlns:mc="http://schemas.openxmlformats.org/markup-compatibility/2006">
              <mc:Choice xmlns:v="urn:schemas-microsoft-com:vml" Requires="v">
                <p:oleObj name="Equation" r:id="rId3" imgW="507960" imgH="266400" progId="Equation.DSMT4">
                  <p:embed/>
                </p:oleObj>
              </mc:Choice>
              <mc:Fallback>
                <p:oleObj name="Equation" r:id="rId3" imgW="507960" imgH="266400" progId="Equation.DSMT4">
                  <p:embed/>
                  <p:pic>
                    <p:nvPicPr>
                      <p:cNvPr id="0" name=""/>
                      <p:cNvPicPr/>
                      <p:nvPr/>
                    </p:nvPicPr>
                    <p:blipFill>
                      <a:blip r:embed="rId4"/>
                      <a:stretch>
                        <a:fillRect/>
                      </a:stretch>
                    </p:blipFill>
                    <p:spPr>
                      <a:xfrm>
                        <a:off x="1639888" y="4444396"/>
                        <a:ext cx="723900" cy="5000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576241591"/>
              </p:ext>
            </p:extLst>
          </p:nvPr>
        </p:nvGraphicFramePr>
        <p:xfrm>
          <a:off x="3011488" y="3145027"/>
          <a:ext cx="5867400" cy="3217862"/>
        </p:xfrm>
        <a:graphic>
          <a:graphicData uri="http://schemas.openxmlformats.org/presentationml/2006/ole">
            <mc:AlternateContent xmlns:mc="http://schemas.openxmlformats.org/markup-compatibility/2006">
              <mc:Choice xmlns:v="urn:schemas-microsoft-com:vml" Requires="v">
                <p:oleObj name="Equation" r:id="rId5" imgW="4572000" imgH="2603160" progId="Equation.DSMT4">
                  <p:embed/>
                </p:oleObj>
              </mc:Choice>
              <mc:Fallback>
                <p:oleObj name="Equation" r:id="rId5" imgW="4572000" imgH="2603160" progId="Equation.DSMT4">
                  <p:embed/>
                  <p:pic>
                    <p:nvPicPr>
                      <p:cNvPr id="0" name=""/>
                      <p:cNvPicPr/>
                      <p:nvPr/>
                    </p:nvPicPr>
                    <p:blipFill>
                      <a:blip r:embed="rId6"/>
                      <a:stretch>
                        <a:fillRect/>
                      </a:stretch>
                    </p:blipFill>
                    <p:spPr>
                      <a:xfrm>
                        <a:off x="3011488" y="3145027"/>
                        <a:ext cx="5867400" cy="32178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25830884"/>
              </p:ext>
            </p:extLst>
          </p:nvPr>
        </p:nvGraphicFramePr>
        <p:xfrm>
          <a:off x="539750" y="5020658"/>
          <a:ext cx="374650" cy="416278"/>
        </p:xfrm>
        <a:graphic>
          <a:graphicData uri="http://schemas.openxmlformats.org/presentationml/2006/ole">
            <mc:AlternateContent xmlns:mc="http://schemas.openxmlformats.org/markup-compatibility/2006">
              <mc:Choice xmlns:v="urn:schemas-microsoft-com:vml" Requires="v">
                <p:oleObj name="Equation" r:id="rId7" imgW="114120" imgH="126720" progId="Equation.DSMT4">
                  <p:embed/>
                </p:oleObj>
              </mc:Choice>
              <mc:Fallback>
                <p:oleObj name="Equation" r:id="rId7" imgW="114120" imgH="126720" progId="Equation.DSMT4">
                  <p:embed/>
                  <p:pic>
                    <p:nvPicPr>
                      <p:cNvPr id="0" name=""/>
                      <p:cNvPicPr/>
                      <p:nvPr/>
                    </p:nvPicPr>
                    <p:blipFill>
                      <a:blip r:embed="rId8"/>
                      <a:stretch>
                        <a:fillRect/>
                      </a:stretch>
                    </p:blipFill>
                    <p:spPr>
                      <a:xfrm>
                        <a:off x="539750" y="5020658"/>
                        <a:ext cx="374650" cy="41627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137135234"/>
              </p:ext>
            </p:extLst>
          </p:nvPr>
        </p:nvGraphicFramePr>
        <p:xfrm>
          <a:off x="1849438" y="4847621"/>
          <a:ext cx="500062" cy="539750"/>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6" name="Object 5"/>
                      <p:cNvPicPr/>
                      <p:nvPr/>
                    </p:nvPicPr>
                    <p:blipFill>
                      <a:blip r:embed="rId10"/>
                      <a:stretch>
                        <a:fillRect/>
                      </a:stretch>
                    </p:blipFill>
                    <p:spPr>
                      <a:xfrm>
                        <a:off x="1849438" y="4847621"/>
                        <a:ext cx="500062" cy="539750"/>
                      </a:xfrm>
                      <a:prstGeom prst="rect">
                        <a:avLst/>
                      </a:prstGeom>
                    </p:spPr>
                  </p:pic>
                </p:oleObj>
              </mc:Fallback>
            </mc:AlternateContent>
          </a:graphicData>
        </a:graphic>
      </p:graphicFrame>
      <p:cxnSp>
        <p:nvCxnSpPr>
          <p:cNvPr id="11" name="Straight Arrow Connector 10"/>
          <p:cNvCxnSpPr/>
          <p:nvPr/>
        </p:nvCxnSpPr>
        <p:spPr>
          <a:xfrm flipV="1">
            <a:off x="417513" y="5096858"/>
            <a:ext cx="1487517"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7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Rectangle 4"/>
          <p:cNvSpPr/>
          <p:nvPr/>
        </p:nvSpPr>
        <p:spPr>
          <a:xfrm>
            <a:off x="2209815" y="762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TextBox 5"/>
          <p:cNvSpPr txBox="1"/>
          <p:nvPr/>
        </p:nvSpPr>
        <p:spPr>
          <a:xfrm>
            <a:off x="381000" y="999530"/>
            <a:ext cx="8077200" cy="461665"/>
          </a:xfrm>
          <a:prstGeom prst="rect">
            <a:avLst/>
          </a:prstGeom>
          <a:noFill/>
        </p:spPr>
        <p:txBody>
          <a:bodyPr wrap="square" rtlCol="0">
            <a:spAutoFit/>
          </a:bodyPr>
          <a:lstStyle/>
          <a:p>
            <a:r>
              <a:rPr lang="en-US" sz="2400" dirty="0">
                <a:latin typeface="+mj-lt"/>
              </a:rPr>
              <a:t>Discrete versus continuous charge distributions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14774012"/>
              </p:ext>
            </p:extLst>
          </p:nvPr>
        </p:nvGraphicFramePr>
        <p:xfrm>
          <a:off x="863600" y="1631950"/>
          <a:ext cx="7464425" cy="4311650"/>
        </p:xfrm>
        <a:graphic>
          <a:graphicData uri="http://schemas.openxmlformats.org/presentationml/2006/ole">
            <mc:AlternateContent xmlns:mc="http://schemas.openxmlformats.org/markup-compatibility/2006">
              <mc:Choice xmlns:v="urn:schemas-microsoft-com:vml" Requires="v">
                <p:oleObj name="Equation" r:id="rId3" imgW="4927320" imgH="2844720" progId="Equation.DSMT4">
                  <p:embed/>
                </p:oleObj>
              </mc:Choice>
              <mc:Fallback>
                <p:oleObj name="Equation" r:id="rId3" imgW="4927320" imgH="2844720" progId="Equation.DSMT4">
                  <p:embed/>
                  <p:pic>
                    <p:nvPicPr>
                      <p:cNvPr id="0" name=""/>
                      <p:cNvPicPr/>
                      <p:nvPr/>
                    </p:nvPicPr>
                    <p:blipFill>
                      <a:blip r:embed="rId4"/>
                      <a:stretch>
                        <a:fillRect/>
                      </a:stretch>
                    </p:blipFill>
                    <p:spPr>
                      <a:xfrm>
                        <a:off x="863600" y="1631950"/>
                        <a:ext cx="7464425" cy="4311650"/>
                      </a:xfrm>
                      <a:prstGeom prst="rect">
                        <a:avLst/>
                      </a:prstGeom>
                    </p:spPr>
                  </p:pic>
                </p:oleObj>
              </mc:Fallback>
            </mc:AlternateContent>
          </a:graphicData>
        </a:graphic>
      </p:graphicFrame>
    </p:spTree>
    <p:extLst>
      <p:ext uri="{BB962C8B-B14F-4D97-AF65-F5344CB8AC3E}">
        <p14:creationId xmlns:p14="http://schemas.microsoft.com/office/powerpoint/2010/main" val="774152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3"/>
          <a:stretch>
            <a:fillRect/>
          </a:stretch>
        </p:blipFill>
        <p:spPr>
          <a:xfrm>
            <a:off x="2743200" y="1037797"/>
            <a:ext cx="3619500" cy="5134403"/>
          </a:xfrm>
          <a:prstGeom prst="rect">
            <a:avLst/>
          </a:prstGeom>
        </p:spPr>
      </p:pic>
      <p:sp>
        <p:nvSpPr>
          <p:cNvPr id="6" name="TextBox 5"/>
          <p:cNvSpPr txBox="1"/>
          <p:nvPr/>
        </p:nvSpPr>
        <p:spPr>
          <a:xfrm>
            <a:off x="1752600" y="304800"/>
            <a:ext cx="5867400" cy="461665"/>
          </a:xfrm>
          <a:prstGeom prst="rect">
            <a:avLst/>
          </a:prstGeom>
          <a:noFill/>
        </p:spPr>
        <p:txBody>
          <a:bodyPr wrap="square" rtlCol="0">
            <a:spAutoFit/>
          </a:bodyPr>
          <a:lstStyle/>
          <a:p>
            <a:pPr algn="ctr"/>
            <a:r>
              <a:rPr lang="en-US" sz="2400" b="1" dirty="0">
                <a:latin typeface="+mj-lt"/>
              </a:rPr>
              <a:t>Differential equations --</a:t>
            </a:r>
          </a:p>
        </p:txBody>
      </p:sp>
    </p:spTree>
    <p:extLst>
      <p:ext uri="{BB962C8B-B14F-4D97-AF65-F5344CB8AC3E}">
        <p14:creationId xmlns:p14="http://schemas.microsoft.com/office/powerpoint/2010/main" val="256437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graphicFrame>
        <p:nvGraphicFramePr>
          <p:cNvPr id="8" name="Object 7"/>
          <p:cNvGraphicFramePr>
            <a:graphicFrameLocks noChangeAspect="1"/>
          </p:cNvGraphicFramePr>
          <p:nvPr>
            <p:extLst>
              <p:ext uri="{D42A27DB-BD31-4B8C-83A1-F6EECF244321}">
                <p14:modId xmlns:p14="http://schemas.microsoft.com/office/powerpoint/2010/main" val="4189939593"/>
              </p:ext>
            </p:extLst>
          </p:nvPr>
        </p:nvGraphicFramePr>
        <p:xfrm>
          <a:off x="426522" y="1905000"/>
          <a:ext cx="3558178" cy="1277937"/>
        </p:xfrm>
        <a:graphic>
          <a:graphicData uri="http://schemas.openxmlformats.org/presentationml/2006/ole">
            <mc:AlternateContent xmlns:mc="http://schemas.openxmlformats.org/markup-compatibility/2006">
              <mc:Choice xmlns:v="urn:schemas-microsoft-com:vml" Requires="v">
                <p:oleObj name="Equation" r:id="rId3" imgW="1803240" imgH="647640" progId="Equation.DSMT4">
                  <p:embed/>
                </p:oleObj>
              </mc:Choice>
              <mc:Fallback>
                <p:oleObj name="Equation" r:id="rId3" imgW="1803240" imgH="647640" progId="Equation.DSMT4">
                  <p:embed/>
                  <p:pic>
                    <p:nvPicPr>
                      <p:cNvPr id="0" name=""/>
                      <p:cNvPicPr/>
                      <p:nvPr/>
                    </p:nvPicPr>
                    <p:blipFill>
                      <a:blip r:embed="rId4"/>
                      <a:stretch>
                        <a:fillRect/>
                      </a:stretch>
                    </p:blipFill>
                    <p:spPr>
                      <a:xfrm>
                        <a:off x="426522" y="1905000"/>
                        <a:ext cx="3558178" cy="12779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03145727"/>
              </p:ext>
            </p:extLst>
          </p:nvPr>
        </p:nvGraphicFramePr>
        <p:xfrm>
          <a:off x="4360069" y="1874044"/>
          <a:ext cx="4386262" cy="1930400"/>
        </p:xfrm>
        <a:graphic>
          <a:graphicData uri="http://schemas.openxmlformats.org/presentationml/2006/ole">
            <mc:AlternateContent xmlns:mc="http://schemas.openxmlformats.org/markup-compatibility/2006">
              <mc:Choice xmlns:v="urn:schemas-microsoft-com:vml" Requires="v">
                <p:oleObj name="Equation" r:id="rId5" imgW="2222280" imgH="977760" progId="Equation.DSMT4">
                  <p:embed/>
                </p:oleObj>
              </mc:Choice>
              <mc:Fallback>
                <p:oleObj name="Equation" r:id="rId5" imgW="2222280" imgH="977760" progId="Equation.DSMT4">
                  <p:embed/>
                  <p:pic>
                    <p:nvPicPr>
                      <p:cNvPr id="0" name=""/>
                      <p:cNvPicPr/>
                      <p:nvPr/>
                    </p:nvPicPr>
                    <p:blipFill>
                      <a:blip r:embed="rId6"/>
                      <a:stretch>
                        <a:fillRect/>
                      </a:stretch>
                    </p:blipFill>
                    <p:spPr>
                      <a:xfrm>
                        <a:off x="4360069" y="1874044"/>
                        <a:ext cx="4386262" cy="1930400"/>
                      </a:xfrm>
                      <a:prstGeom prst="rect">
                        <a:avLst/>
                      </a:prstGeom>
                    </p:spPr>
                  </p:pic>
                </p:oleObj>
              </mc:Fallback>
            </mc:AlternateContent>
          </a:graphicData>
        </a:graphic>
      </p:graphicFrame>
    </p:spTree>
    <p:extLst>
      <p:ext uri="{BB962C8B-B14F-4D97-AF65-F5344CB8AC3E}">
        <p14:creationId xmlns:p14="http://schemas.microsoft.com/office/powerpoint/2010/main" val="189418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rotWithShape="1">
          <a:blip r:embed="rId3"/>
          <a:srcRect r="15455"/>
          <a:stretch/>
        </p:blipFill>
        <p:spPr>
          <a:xfrm>
            <a:off x="343184" y="1748135"/>
            <a:ext cx="8359565" cy="4267200"/>
          </a:xfrm>
          <a:prstGeom prst="rect">
            <a:avLst/>
          </a:prstGeom>
        </p:spPr>
      </p:pic>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sp>
        <p:nvSpPr>
          <p:cNvPr id="7" name="TextBox 6"/>
          <p:cNvSpPr txBox="1"/>
          <p:nvPr/>
        </p:nvSpPr>
        <p:spPr>
          <a:xfrm>
            <a:off x="990600" y="1748135"/>
            <a:ext cx="2133600" cy="461665"/>
          </a:xfrm>
          <a:prstGeom prst="rect">
            <a:avLst/>
          </a:prstGeom>
          <a:noFill/>
        </p:spPr>
        <p:txBody>
          <a:bodyPr wrap="square" rtlCol="0">
            <a:spAutoFit/>
          </a:bodyPr>
          <a:lstStyle/>
          <a:p>
            <a:r>
              <a:rPr lang="en-US" sz="2400" dirty="0">
                <a:latin typeface="+mj-lt"/>
              </a:rPr>
              <a:t>Need to show:</a:t>
            </a:r>
          </a:p>
        </p:txBody>
      </p:sp>
    </p:spTree>
    <p:extLst>
      <p:ext uri="{BB962C8B-B14F-4D97-AF65-F5344CB8AC3E}">
        <p14:creationId xmlns:p14="http://schemas.microsoft.com/office/powerpoint/2010/main" val="299551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p:cNvPicPr>
            <a:picLocks noChangeAspect="1"/>
          </p:cNvPicPr>
          <p:nvPr/>
        </p:nvPicPr>
        <p:blipFill>
          <a:blip r:embed="rId3"/>
          <a:stretch>
            <a:fillRect/>
          </a:stretch>
        </p:blipFill>
        <p:spPr>
          <a:xfrm>
            <a:off x="228600" y="136525"/>
            <a:ext cx="7981950" cy="3009900"/>
          </a:xfrm>
          <a:prstGeom prst="rect">
            <a:avLst/>
          </a:prstGeom>
        </p:spPr>
      </p:pic>
      <p:graphicFrame>
        <p:nvGraphicFramePr>
          <p:cNvPr id="6" name="Object 5">
            <a:extLst>
              <a:ext uri="{FF2B5EF4-FFF2-40B4-BE49-F238E27FC236}">
                <a16:creationId xmlns:a16="http://schemas.microsoft.com/office/drawing/2014/main" id="{1408CE3B-2393-8AC6-89F2-F9686494761E}"/>
              </a:ext>
            </a:extLst>
          </p:cNvPr>
          <p:cNvGraphicFramePr>
            <a:graphicFrameLocks noChangeAspect="1"/>
          </p:cNvGraphicFramePr>
          <p:nvPr>
            <p:extLst>
              <p:ext uri="{D42A27DB-BD31-4B8C-83A1-F6EECF244321}">
                <p14:modId xmlns:p14="http://schemas.microsoft.com/office/powerpoint/2010/main" val="1331024451"/>
              </p:ext>
            </p:extLst>
          </p:nvPr>
        </p:nvGraphicFramePr>
        <p:xfrm>
          <a:off x="445971" y="3183322"/>
          <a:ext cx="8342582" cy="2836478"/>
        </p:xfrm>
        <a:graphic>
          <a:graphicData uri="http://schemas.openxmlformats.org/presentationml/2006/ole">
            <mc:AlternateContent xmlns:mc="http://schemas.openxmlformats.org/markup-compatibility/2006">
              <mc:Choice xmlns:v="urn:schemas-microsoft-com:vml" Requires="v">
                <p:oleObj name="Equation" r:id="rId4" imgW="5079960" imgH="1726920" progId="Equation.DSMT4">
                  <p:embed/>
                </p:oleObj>
              </mc:Choice>
              <mc:Fallback>
                <p:oleObj name="Equation" r:id="rId4" imgW="5079960" imgH="1726920" progId="Equation.DSMT4">
                  <p:embed/>
                  <p:pic>
                    <p:nvPicPr>
                      <p:cNvPr id="0" name=""/>
                      <p:cNvPicPr/>
                      <p:nvPr/>
                    </p:nvPicPr>
                    <p:blipFill>
                      <a:blip r:embed="rId5"/>
                      <a:stretch>
                        <a:fillRect/>
                      </a:stretch>
                    </p:blipFill>
                    <p:spPr>
                      <a:xfrm>
                        <a:off x="445971" y="3183322"/>
                        <a:ext cx="8342582" cy="2836478"/>
                      </a:xfrm>
                      <a:prstGeom prst="rect">
                        <a:avLst/>
                      </a:prstGeom>
                    </p:spPr>
                  </p:pic>
                </p:oleObj>
              </mc:Fallback>
            </mc:AlternateContent>
          </a:graphicData>
        </a:graphic>
      </p:graphicFrame>
    </p:spTree>
    <p:extLst>
      <p:ext uri="{BB962C8B-B14F-4D97-AF65-F5344CB8AC3E}">
        <p14:creationId xmlns:p14="http://schemas.microsoft.com/office/powerpoint/2010/main" val="413459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72404-B171-B2FB-17FB-78EF3CBB964E}"/>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110D56E8-2F3B-682C-514E-A6DEBA8F0563}"/>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B3DF7ADA-7A7D-D021-9F54-FA77DB08E3A9}"/>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AC6BDBC6-C533-B276-FC0F-D34E1EBFBC16}"/>
              </a:ext>
            </a:extLst>
          </p:cNvPr>
          <p:cNvPicPr>
            <a:picLocks noChangeAspect="1"/>
          </p:cNvPicPr>
          <p:nvPr/>
        </p:nvPicPr>
        <p:blipFill>
          <a:blip r:embed="rId3"/>
          <a:stretch>
            <a:fillRect/>
          </a:stretch>
        </p:blipFill>
        <p:spPr>
          <a:xfrm>
            <a:off x="1930264" y="511025"/>
            <a:ext cx="5283472" cy="5835950"/>
          </a:xfrm>
          <a:prstGeom prst="rect">
            <a:avLst/>
          </a:prstGeom>
        </p:spPr>
      </p:pic>
      <p:sp>
        <p:nvSpPr>
          <p:cNvPr id="7" name="TextBox 6">
            <a:extLst>
              <a:ext uri="{FF2B5EF4-FFF2-40B4-BE49-F238E27FC236}">
                <a16:creationId xmlns:a16="http://schemas.microsoft.com/office/drawing/2014/main" id="{8CF7B116-F863-8595-50BD-368CDE0DEAB9}"/>
              </a:ext>
            </a:extLst>
          </p:cNvPr>
          <p:cNvSpPr txBox="1"/>
          <p:nvPr/>
        </p:nvSpPr>
        <p:spPr>
          <a:xfrm>
            <a:off x="5181600" y="4953000"/>
            <a:ext cx="2287660" cy="461665"/>
          </a:xfrm>
          <a:prstGeom prst="rect">
            <a:avLst/>
          </a:prstGeom>
          <a:noFill/>
        </p:spPr>
        <p:txBody>
          <a:bodyPr wrap="square" rtlCol="0">
            <a:spAutoFit/>
          </a:bodyPr>
          <a:lstStyle/>
          <a:p>
            <a:r>
              <a:rPr lang="en-US" sz="2400" b="1" dirty="0">
                <a:latin typeface="+mj-lt"/>
              </a:rPr>
              <a:t>4 PM Olin 101</a:t>
            </a:r>
          </a:p>
        </p:txBody>
      </p:sp>
    </p:spTree>
    <p:extLst>
      <p:ext uri="{BB962C8B-B14F-4D97-AF65-F5344CB8AC3E}">
        <p14:creationId xmlns:p14="http://schemas.microsoft.com/office/powerpoint/2010/main" val="3449716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pic>
        <p:nvPicPr>
          <p:cNvPr id="5" name="Picture 4"/>
          <p:cNvPicPr>
            <a:picLocks noChangeAspect="1"/>
          </p:cNvPicPr>
          <p:nvPr/>
        </p:nvPicPr>
        <p:blipFill>
          <a:blip r:embed="rId3"/>
          <a:stretch>
            <a:fillRect/>
          </a:stretch>
        </p:blipFill>
        <p:spPr>
          <a:xfrm>
            <a:off x="152400" y="314325"/>
            <a:ext cx="8420100" cy="1209675"/>
          </a:xfrm>
          <a:prstGeom prst="rect">
            <a:avLst/>
          </a:prstGeom>
        </p:spPr>
      </p:pic>
      <p:pic>
        <p:nvPicPr>
          <p:cNvPr id="6" name="Picture 5"/>
          <p:cNvPicPr>
            <a:picLocks noChangeAspect="1"/>
          </p:cNvPicPr>
          <p:nvPr/>
        </p:nvPicPr>
        <p:blipFill>
          <a:blip r:embed="rId4"/>
          <a:stretch>
            <a:fillRect/>
          </a:stretch>
        </p:blipFill>
        <p:spPr>
          <a:xfrm>
            <a:off x="0" y="1594297"/>
            <a:ext cx="9067800" cy="1377503"/>
          </a:xfrm>
          <a:prstGeom prst="rect">
            <a:avLst/>
          </a:prstGeom>
        </p:spPr>
      </p:pic>
      <p:grpSp>
        <p:nvGrpSpPr>
          <p:cNvPr id="16" name="Group 15"/>
          <p:cNvGrpSpPr/>
          <p:nvPr/>
        </p:nvGrpSpPr>
        <p:grpSpPr>
          <a:xfrm>
            <a:off x="381000" y="2971800"/>
            <a:ext cx="2362200" cy="2057400"/>
            <a:chOff x="1219200" y="3810000"/>
            <a:chExt cx="2362200" cy="2057400"/>
          </a:xfrm>
        </p:grpSpPr>
        <p:grpSp>
          <p:nvGrpSpPr>
            <p:cNvPr id="10" name="Group 9"/>
            <p:cNvGrpSpPr/>
            <p:nvPr/>
          </p:nvGrpSpPr>
          <p:grpSpPr>
            <a:xfrm>
              <a:off x="1219200" y="3810000"/>
              <a:ext cx="2057400" cy="2057400"/>
              <a:chOff x="1219200" y="3810000"/>
              <a:chExt cx="2057400" cy="2057400"/>
            </a:xfrm>
          </p:grpSpPr>
          <p:cxnSp>
            <p:nvCxnSpPr>
              <p:cNvPr id="7" name="Straight Arrow Connector 6"/>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1524000" y="4724400"/>
              <a:ext cx="914400" cy="914400"/>
            </a:xfrm>
            <a:prstGeom prst="ellipse">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981200" y="4800600"/>
              <a:ext cx="152400" cy="381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41125246"/>
                </p:ext>
              </p:extLst>
            </p:nvPr>
          </p:nvGraphicFramePr>
          <p:xfrm>
            <a:off x="2120900" y="4876800"/>
            <a:ext cx="1460500" cy="381000"/>
          </p:xfrm>
          <a:graphic>
            <a:graphicData uri="http://schemas.openxmlformats.org/presentationml/2006/ole">
              <mc:AlternateContent xmlns:mc="http://schemas.openxmlformats.org/markup-compatibility/2006">
                <mc:Choice xmlns:v="urn:schemas-microsoft-com:vml" Requires="v">
                  <p:oleObj name="Equation" r:id="rId5" imgW="876240" imgH="228600" progId="Equation.DSMT4">
                    <p:embed/>
                  </p:oleObj>
                </mc:Choice>
                <mc:Fallback>
                  <p:oleObj name="Equation" r:id="rId5" imgW="876240" imgH="228600" progId="Equation.DSMT4">
                    <p:embed/>
                    <p:pic>
                      <p:nvPicPr>
                        <p:cNvPr id="0" name=""/>
                        <p:cNvPicPr/>
                        <p:nvPr/>
                      </p:nvPicPr>
                      <p:blipFill>
                        <a:blip r:embed="rId6"/>
                        <a:stretch>
                          <a:fillRect/>
                        </a:stretch>
                      </p:blipFill>
                      <p:spPr>
                        <a:xfrm>
                          <a:off x="2120900" y="4876800"/>
                          <a:ext cx="1460500" cy="381000"/>
                        </a:xfrm>
                        <a:prstGeom prst="rect">
                          <a:avLst/>
                        </a:prstGeom>
                      </p:spPr>
                    </p:pic>
                  </p:oleObj>
                </mc:Fallback>
              </mc:AlternateContent>
            </a:graphicData>
          </a:graphic>
        </p:graphicFrame>
      </p:grpSp>
      <p:pic>
        <p:nvPicPr>
          <p:cNvPr id="15" name="Picture 14"/>
          <p:cNvPicPr>
            <a:picLocks noChangeAspect="1"/>
          </p:cNvPicPr>
          <p:nvPr/>
        </p:nvPicPr>
        <p:blipFill>
          <a:blip r:embed="rId7"/>
          <a:stretch>
            <a:fillRect/>
          </a:stretch>
        </p:blipFill>
        <p:spPr>
          <a:xfrm>
            <a:off x="228600" y="5303263"/>
            <a:ext cx="8708004" cy="945137"/>
          </a:xfrm>
          <a:prstGeom prst="rect">
            <a:avLst/>
          </a:prstGeom>
        </p:spPr>
      </p:pic>
      <p:graphicFrame>
        <p:nvGraphicFramePr>
          <p:cNvPr id="12" name="Object 11">
            <a:extLst>
              <a:ext uri="{FF2B5EF4-FFF2-40B4-BE49-F238E27FC236}">
                <a16:creationId xmlns:a16="http://schemas.microsoft.com/office/drawing/2014/main" id="{77D629F2-463F-4EF4-945B-4F114626A82F}"/>
              </a:ext>
            </a:extLst>
          </p:cNvPr>
          <p:cNvGraphicFramePr>
            <a:graphicFrameLocks noChangeAspect="1"/>
          </p:cNvGraphicFramePr>
          <p:nvPr>
            <p:extLst>
              <p:ext uri="{D42A27DB-BD31-4B8C-83A1-F6EECF244321}">
                <p14:modId xmlns:p14="http://schemas.microsoft.com/office/powerpoint/2010/main" val="662710333"/>
              </p:ext>
            </p:extLst>
          </p:nvPr>
        </p:nvGraphicFramePr>
        <p:xfrm>
          <a:off x="3657600" y="3830553"/>
          <a:ext cx="4438197" cy="586869"/>
        </p:xfrm>
        <a:graphic>
          <a:graphicData uri="http://schemas.openxmlformats.org/presentationml/2006/ole">
            <mc:AlternateContent xmlns:mc="http://schemas.openxmlformats.org/markup-compatibility/2006">
              <mc:Choice xmlns:v="urn:schemas-microsoft-com:vml" Requires="v">
                <p:oleObj name="Equation" r:id="rId8" imgW="1536480" imgH="203040" progId="Equation.DSMT4">
                  <p:embed/>
                </p:oleObj>
              </mc:Choice>
              <mc:Fallback>
                <p:oleObj name="Equation" r:id="rId8" imgW="1536480" imgH="203040" progId="Equation.DSMT4">
                  <p:embed/>
                  <p:pic>
                    <p:nvPicPr>
                      <p:cNvPr id="0" name=""/>
                      <p:cNvPicPr/>
                      <p:nvPr/>
                    </p:nvPicPr>
                    <p:blipFill>
                      <a:blip r:embed="rId9"/>
                      <a:stretch>
                        <a:fillRect/>
                      </a:stretch>
                    </p:blipFill>
                    <p:spPr>
                      <a:xfrm>
                        <a:off x="3657600" y="3830553"/>
                        <a:ext cx="4438197" cy="586869"/>
                      </a:xfrm>
                      <a:prstGeom prst="rect">
                        <a:avLst/>
                      </a:prstGeom>
                    </p:spPr>
                  </p:pic>
                </p:oleObj>
              </mc:Fallback>
            </mc:AlternateContent>
          </a:graphicData>
        </a:graphic>
      </p:graphicFrame>
    </p:spTree>
    <p:extLst>
      <p:ext uri="{BB962C8B-B14F-4D97-AF65-F5344CB8AC3E}">
        <p14:creationId xmlns:p14="http://schemas.microsoft.com/office/powerpoint/2010/main" val="356496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pic>
        <p:nvPicPr>
          <p:cNvPr id="5" name="Picture 4"/>
          <p:cNvPicPr>
            <a:picLocks noChangeAspect="1"/>
          </p:cNvPicPr>
          <p:nvPr/>
        </p:nvPicPr>
        <p:blipFill>
          <a:blip r:embed="rId3"/>
          <a:stretch>
            <a:fillRect/>
          </a:stretch>
        </p:blipFill>
        <p:spPr>
          <a:xfrm>
            <a:off x="217998" y="533400"/>
            <a:ext cx="8708004" cy="94513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22718375"/>
              </p:ext>
            </p:extLst>
          </p:nvPr>
        </p:nvGraphicFramePr>
        <p:xfrm>
          <a:off x="3429000" y="1524000"/>
          <a:ext cx="5041900" cy="1191000"/>
        </p:xfrm>
        <a:graphic>
          <a:graphicData uri="http://schemas.openxmlformats.org/presentationml/2006/ole">
            <mc:AlternateContent xmlns:mc="http://schemas.openxmlformats.org/markup-compatibility/2006">
              <mc:Choice xmlns:v="urn:schemas-microsoft-com:vml" Requires="v">
                <p:oleObj name="Equation" r:id="rId4" imgW="3225600" imgH="761760" progId="Equation.DSMT4">
                  <p:embed/>
                </p:oleObj>
              </mc:Choice>
              <mc:Fallback>
                <p:oleObj name="Equation" r:id="rId4" imgW="3225600" imgH="761760" progId="Equation.DSMT4">
                  <p:embed/>
                  <p:pic>
                    <p:nvPicPr>
                      <p:cNvPr id="0" name=""/>
                      <p:cNvPicPr/>
                      <p:nvPr/>
                    </p:nvPicPr>
                    <p:blipFill>
                      <a:blip r:embed="rId5"/>
                      <a:stretch>
                        <a:fillRect/>
                      </a:stretch>
                    </p:blipFill>
                    <p:spPr>
                      <a:xfrm>
                        <a:off x="3429000" y="1524000"/>
                        <a:ext cx="5041900" cy="1191000"/>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914400" y="3200400"/>
            <a:ext cx="7923213" cy="1466850"/>
          </a:xfrm>
          <a:prstGeom prst="rect">
            <a:avLst/>
          </a:prstGeom>
        </p:spPr>
      </p:pic>
      <p:sp>
        <p:nvSpPr>
          <p:cNvPr id="8" name="TextBox 7"/>
          <p:cNvSpPr txBox="1"/>
          <p:nvPr/>
        </p:nvSpPr>
        <p:spPr>
          <a:xfrm>
            <a:off x="446598" y="3581400"/>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pic>
        <p:nvPicPr>
          <p:cNvPr id="9" name="Picture 8"/>
          <p:cNvPicPr>
            <a:picLocks noChangeAspect="1"/>
          </p:cNvPicPr>
          <p:nvPr/>
        </p:nvPicPr>
        <p:blipFill>
          <a:blip r:embed="rId7"/>
          <a:stretch>
            <a:fillRect/>
          </a:stretch>
        </p:blipFill>
        <p:spPr>
          <a:xfrm>
            <a:off x="1778050" y="4667250"/>
            <a:ext cx="6195911" cy="1504950"/>
          </a:xfrm>
          <a:prstGeom prst="rect">
            <a:avLst/>
          </a:prstGeom>
        </p:spPr>
      </p:pic>
      <p:sp>
        <p:nvSpPr>
          <p:cNvPr id="10" name="TextBox 9"/>
          <p:cNvSpPr txBox="1"/>
          <p:nvPr/>
        </p:nvSpPr>
        <p:spPr>
          <a:xfrm>
            <a:off x="1437198" y="5253335"/>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spTree>
    <p:extLst>
      <p:ext uri="{BB962C8B-B14F-4D97-AF65-F5344CB8AC3E}">
        <p14:creationId xmlns:p14="http://schemas.microsoft.com/office/powerpoint/2010/main" val="4147887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95FB39-1940-D4DB-580E-B63FD30B059A}"/>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C69C4BC3-1C7D-241E-919F-6AE211511530}"/>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3982E240-33FC-72A8-B90B-A5A98571E251}"/>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6B9D879A-79B8-38B4-C95D-EE5DDFCE06BD}"/>
              </a:ext>
            </a:extLst>
          </p:cNvPr>
          <p:cNvSpPr txBox="1"/>
          <p:nvPr/>
        </p:nvSpPr>
        <p:spPr>
          <a:xfrm>
            <a:off x="381000" y="533400"/>
            <a:ext cx="7696200" cy="461665"/>
          </a:xfrm>
          <a:prstGeom prst="rect">
            <a:avLst/>
          </a:prstGeom>
          <a:noFill/>
        </p:spPr>
        <p:txBody>
          <a:bodyPr wrap="square" rtlCol="0">
            <a:spAutoFit/>
          </a:bodyPr>
          <a:lstStyle/>
          <a:p>
            <a:r>
              <a:rPr lang="en-US" sz="2400" dirty="0">
                <a:latin typeface="+mj-lt"/>
              </a:rPr>
              <a:t>Memorable identity</a:t>
            </a:r>
          </a:p>
        </p:txBody>
      </p:sp>
      <p:pic>
        <p:nvPicPr>
          <p:cNvPr id="6" name="Picture 5">
            <a:extLst>
              <a:ext uri="{FF2B5EF4-FFF2-40B4-BE49-F238E27FC236}">
                <a16:creationId xmlns:a16="http://schemas.microsoft.com/office/drawing/2014/main" id="{0738C138-60E2-9E76-A9CB-5081FEE0BA95}"/>
              </a:ext>
            </a:extLst>
          </p:cNvPr>
          <p:cNvPicPr>
            <a:picLocks noChangeAspect="1"/>
          </p:cNvPicPr>
          <p:nvPr/>
        </p:nvPicPr>
        <p:blipFill>
          <a:blip r:embed="rId2"/>
          <a:stretch>
            <a:fillRect/>
          </a:stretch>
        </p:blipFill>
        <p:spPr>
          <a:xfrm>
            <a:off x="1131144" y="995065"/>
            <a:ext cx="6195911" cy="1504950"/>
          </a:xfrm>
          <a:prstGeom prst="rect">
            <a:avLst/>
          </a:prstGeom>
        </p:spPr>
      </p:pic>
    </p:spTree>
    <p:extLst>
      <p:ext uri="{BB962C8B-B14F-4D97-AF65-F5344CB8AC3E}">
        <p14:creationId xmlns:p14="http://schemas.microsoft.com/office/powerpoint/2010/main" val="413263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27FB3-5B1F-4737-961C-BDC1FDA38305}"/>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D67179E7-8A26-48CA-AB8F-330C66E67273}"/>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3C674624-ED6F-4901-94A2-3C240B0DCF75}"/>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8A64A9B0-A39C-3A60-FC9F-AB4CCBCC74E1}"/>
              </a:ext>
            </a:extLst>
          </p:cNvPr>
          <p:cNvPicPr>
            <a:picLocks noChangeAspect="1"/>
          </p:cNvPicPr>
          <p:nvPr/>
        </p:nvPicPr>
        <p:blipFill>
          <a:blip r:embed="rId2"/>
          <a:stretch>
            <a:fillRect/>
          </a:stretch>
        </p:blipFill>
        <p:spPr>
          <a:xfrm>
            <a:off x="76200" y="676192"/>
            <a:ext cx="8382203" cy="4048208"/>
          </a:xfrm>
          <a:prstGeom prst="rect">
            <a:avLst/>
          </a:prstGeom>
        </p:spPr>
      </p:pic>
      <p:sp>
        <p:nvSpPr>
          <p:cNvPr id="7" name="TextBox 6">
            <a:extLst>
              <a:ext uri="{FF2B5EF4-FFF2-40B4-BE49-F238E27FC236}">
                <a16:creationId xmlns:a16="http://schemas.microsoft.com/office/drawing/2014/main" id="{15D14073-5C80-DD52-F625-09113A877BA4}"/>
              </a:ext>
            </a:extLst>
          </p:cNvPr>
          <p:cNvSpPr txBox="1"/>
          <p:nvPr/>
        </p:nvSpPr>
        <p:spPr>
          <a:xfrm>
            <a:off x="295784" y="4876800"/>
            <a:ext cx="8268610" cy="1569660"/>
          </a:xfrm>
          <a:prstGeom prst="rect">
            <a:avLst/>
          </a:prstGeom>
          <a:noFill/>
        </p:spPr>
        <p:txBody>
          <a:bodyPr wrap="none" rtlCol="0">
            <a:spAutoFit/>
          </a:bodyPr>
          <a:lstStyle/>
          <a:p>
            <a:r>
              <a:rPr lang="en-US" sz="2400" dirty="0">
                <a:latin typeface="+mj-lt"/>
              </a:rPr>
              <a:t>If the posted “Office hours” are not convenient to your </a:t>
            </a:r>
          </a:p>
          <a:p>
            <a:r>
              <a:rPr lang="en-US" sz="2400" dirty="0">
                <a:latin typeface="+mj-lt"/>
              </a:rPr>
              <a:t>Schedule, NAWH is happy to meet with you at other times.</a:t>
            </a:r>
          </a:p>
          <a:p>
            <a:r>
              <a:rPr lang="en-US" sz="2400" dirty="0">
                <a:latin typeface="+mj-lt"/>
              </a:rPr>
              <a:t>Please send email to </a:t>
            </a:r>
            <a:r>
              <a:rPr lang="en-US" sz="2400" dirty="0">
                <a:latin typeface="+mj-lt"/>
                <a:hlinkClick r:id="rId3"/>
              </a:rPr>
              <a:t>natalie@wfu.edu</a:t>
            </a:r>
            <a:r>
              <a:rPr lang="en-US" sz="2400" dirty="0">
                <a:latin typeface="+mj-lt"/>
              </a:rPr>
              <a:t> to set up a mutually </a:t>
            </a:r>
          </a:p>
          <a:p>
            <a:r>
              <a:rPr lang="en-US" sz="2400" dirty="0">
                <a:latin typeface="+mj-lt"/>
              </a:rPr>
              <a:t>convenient schedule.</a:t>
            </a:r>
          </a:p>
        </p:txBody>
      </p:sp>
    </p:spTree>
    <p:extLst>
      <p:ext uri="{BB962C8B-B14F-4D97-AF65-F5344CB8AC3E}">
        <p14:creationId xmlns:p14="http://schemas.microsoft.com/office/powerpoint/2010/main" val="5323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http://users.wfu.edu/natalie/s25phy712/</a:t>
            </a:r>
            <a:endParaRPr lang="en-US" sz="2400" dirty="0">
              <a:latin typeface="+mj-lt"/>
            </a:endParaRPr>
          </a:p>
        </p:txBody>
      </p:sp>
      <p:pic>
        <p:nvPicPr>
          <p:cNvPr id="7" name="Picture 6">
            <a:extLst>
              <a:ext uri="{FF2B5EF4-FFF2-40B4-BE49-F238E27FC236}">
                <a16:creationId xmlns:a16="http://schemas.microsoft.com/office/drawing/2014/main" id="{C8F6EC92-1AA5-D24E-05C8-A543D50D8E19}"/>
              </a:ext>
            </a:extLst>
          </p:cNvPr>
          <p:cNvPicPr>
            <a:picLocks noChangeAspect="1"/>
          </p:cNvPicPr>
          <p:nvPr/>
        </p:nvPicPr>
        <p:blipFill>
          <a:blip r:embed="rId4"/>
          <a:stretch>
            <a:fillRect/>
          </a:stretch>
        </p:blipFill>
        <p:spPr>
          <a:xfrm>
            <a:off x="355921" y="1066800"/>
            <a:ext cx="8296155" cy="4648200"/>
          </a:xfrm>
          <a:prstGeom prst="rect">
            <a:avLst/>
          </a:prstGeom>
        </p:spPr>
      </p:pic>
    </p:spTree>
    <p:extLst>
      <p:ext uri="{BB962C8B-B14F-4D97-AF65-F5344CB8AC3E}">
        <p14:creationId xmlns:p14="http://schemas.microsoft.com/office/powerpoint/2010/main" val="18418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1/13/2025</a:t>
            </a:r>
            <a:endParaRPr lang="en-US" dirty="0"/>
          </a:p>
        </p:txBody>
      </p:sp>
      <p:sp>
        <p:nvSpPr>
          <p:cNvPr id="3" name="Footer Placeholder 2"/>
          <p:cNvSpPr>
            <a:spLocks noGrp="1"/>
          </p:cNvSpPr>
          <p:nvPr>
            <p:ph type="ftr" sz="quarter" idx="11"/>
          </p:nvPr>
        </p:nvSpPr>
        <p:spPr/>
        <p:txBody>
          <a:bodyPr/>
          <a:lstStyle/>
          <a:p>
            <a:r>
              <a:rPr lang="en-US"/>
              <a:t>PHY 712  Spring 2025 --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1066800" y="609600"/>
            <a:ext cx="2362200" cy="461665"/>
          </a:xfrm>
          <a:prstGeom prst="rect">
            <a:avLst/>
          </a:prstGeom>
          <a:noFill/>
        </p:spPr>
        <p:txBody>
          <a:bodyPr wrap="square" rtlCol="0">
            <a:spAutoFit/>
          </a:bodyPr>
          <a:lstStyle/>
          <a:p>
            <a:pPr algn="ctr"/>
            <a:r>
              <a:rPr lang="en-US" sz="2400" dirty="0">
                <a:latin typeface="+mj-lt"/>
              </a:rPr>
              <a:t>Textbook</a:t>
            </a:r>
          </a:p>
        </p:txBody>
      </p:sp>
      <p:pic>
        <p:nvPicPr>
          <p:cNvPr id="6" name="Picture 5">
            <a:hlinkClick r:id="rId3"/>
          </p:cNvPr>
          <p:cNvPicPr>
            <a:picLocks noChangeAspect="1"/>
          </p:cNvPicPr>
          <p:nvPr/>
        </p:nvPicPr>
        <p:blipFill>
          <a:blip r:embed="rId4"/>
          <a:stretch>
            <a:fillRect/>
          </a:stretch>
        </p:blipFill>
        <p:spPr>
          <a:xfrm>
            <a:off x="457200" y="1062187"/>
            <a:ext cx="3419475" cy="4733626"/>
          </a:xfrm>
          <a:prstGeom prst="rect">
            <a:avLst/>
          </a:prstGeom>
        </p:spPr>
      </p:pic>
      <p:pic>
        <p:nvPicPr>
          <p:cNvPr id="7" name="Picture 6">
            <a:hlinkClick r:id="rId5"/>
          </p:cNvPr>
          <p:cNvPicPr>
            <a:picLocks noChangeAspect="1"/>
          </p:cNvPicPr>
          <p:nvPr/>
        </p:nvPicPr>
        <p:blipFill>
          <a:blip r:embed="rId6"/>
          <a:stretch>
            <a:fillRect/>
          </a:stretch>
        </p:blipFill>
        <p:spPr>
          <a:xfrm>
            <a:off x="4848395" y="637372"/>
            <a:ext cx="2362201" cy="3095298"/>
          </a:xfrm>
          <a:prstGeom prst="rect">
            <a:avLst/>
          </a:prstGeom>
        </p:spPr>
      </p:pic>
      <p:sp>
        <p:nvSpPr>
          <p:cNvPr id="8" name="TextBox 7"/>
          <p:cNvSpPr txBox="1"/>
          <p:nvPr/>
        </p:nvSpPr>
        <p:spPr>
          <a:xfrm>
            <a:off x="4572000" y="175707"/>
            <a:ext cx="3429000" cy="461665"/>
          </a:xfrm>
          <a:prstGeom prst="rect">
            <a:avLst/>
          </a:prstGeom>
          <a:noFill/>
        </p:spPr>
        <p:txBody>
          <a:bodyPr wrap="square" rtlCol="0">
            <a:spAutoFit/>
          </a:bodyPr>
          <a:lstStyle/>
          <a:p>
            <a:pPr algn="ctr"/>
            <a:r>
              <a:rPr lang="en-US" sz="2400" dirty="0">
                <a:latin typeface="+mj-lt"/>
              </a:rPr>
              <a:t>Optional supplements</a:t>
            </a:r>
          </a:p>
        </p:txBody>
      </p:sp>
      <p:sp>
        <p:nvSpPr>
          <p:cNvPr id="9" name="TextBox 8">
            <a:extLst>
              <a:ext uri="{FF2B5EF4-FFF2-40B4-BE49-F238E27FC236}">
                <a16:creationId xmlns:a16="http://schemas.microsoft.com/office/drawing/2014/main" id="{2B25906C-F47B-4B1F-B649-15E0E614ACC5}"/>
              </a:ext>
            </a:extLst>
          </p:cNvPr>
          <p:cNvSpPr txBox="1"/>
          <p:nvPr/>
        </p:nvSpPr>
        <p:spPr>
          <a:xfrm>
            <a:off x="985837" y="5845249"/>
            <a:ext cx="2362200" cy="461665"/>
          </a:xfrm>
          <a:prstGeom prst="rect">
            <a:avLst/>
          </a:prstGeom>
          <a:noFill/>
        </p:spPr>
        <p:txBody>
          <a:bodyPr wrap="square" rtlCol="0">
            <a:spAutoFit/>
          </a:bodyPr>
          <a:lstStyle/>
          <a:p>
            <a:r>
              <a:rPr lang="en-US" sz="2400" dirty="0">
                <a:latin typeface="+mj-lt"/>
              </a:rPr>
              <a:t>Third edition</a:t>
            </a:r>
          </a:p>
        </p:txBody>
      </p:sp>
      <p:pic>
        <p:nvPicPr>
          <p:cNvPr id="10" name="Picture 9">
            <a:hlinkClick r:id="rId7"/>
            <a:extLst>
              <a:ext uri="{FF2B5EF4-FFF2-40B4-BE49-F238E27FC236}">
                <a16:creationId xmlns:a16="http://schemas.microsoft.com/office/drawing/2014/main" id="{D196810D-318F-6CBB-DB28-E786079A9A4B}"/>
              </a:ext>
            </a:extLst>
          </p:cNvPr>
          <p:cNvPicPr>
            <a:picLocks noChangeAspect="1"/>
          </p:cNvPicPr>
          <p:nvPr/>
        </p:nvPicPr>
        <p:blipFill>
          <a:blip r:embed="rId8"/>
          <a:stretch>
            <a:fillRect/>
          </a:stretch>
        </p:blipFill>
        <p:spPr>
          <a:xfrm>
            <a:off x="6055493" y="3517794"/>
            <a:ext cx="2310205" cy="3203681"/>
          </a:xfrm>
          <a:prstGeom prst="rect">
            <a:avLst/>
          </a:prstGeom>
        </p:spPr>
      </p:pic>
    </p:spTree>
    <p:extLst>
      <p:ext uri="{BB962C8B-B14F-4D97-AF65-F5344CB8AC3E}">
        <p14:creationId xmlns:p14="http://schemas.microsoft.com/office/powerpoint/2010/main" val="412908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4E50-6979-46FE-A674-AC19EF6D21B5}"/>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30986473-16D8-46EF-9102-84CE860AD908}"/>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264BBBAB-F3D2-4073-8ABE-21D7E58C34A4}"/>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6" name="TextBox 5">
            <a:extLst>
              <a:ext uri="{FF2B5EF4-FFF2-40B4-BE49-F238E27FC236}">
                <a16:creationId xmlns:a16="http://schemas.microsoft.com/office/drawing/2014/main" id="{6425DACD-01B3-4AC0-9F0E-86C0A6B5D561}"/>
              </a:ext>
            </a:extLst>
          </p:cNvPr>
          <p:cNvSpPr txBox="1"/>
          <p:nvPr/>
        </p:nvSpPr>
        <p:spPr>
          <a:xfrm>
            <a:off x="367393" y="376535"/>
            <a:ext cx="8001000" cy="461665"/>
          </a:xfrm>
          <a:prstGeom prst="rect">
            <a:avLst/>
          </a:prstGeom>
          <a:noFill/>
        </p:spPr>
        <p:txBody>
          <a:bodyPr wrap="square" rtlCol="0">
            <a:spAutoFit/>
          </a:bodyPr>
          <a:lstStyle/>
          <a:p>
            <a:r>
              <a:rPr lang="en-US" sz="2400" dirty="0">
                <a:latin typeface="+mj-lt"/>
                <a:hlinkClick r:id="rId3"/>
              </a:rPr>
              <a:t>http://users.wfu.edu/natalie/s25phy712/info</a:t>
            </a:r>
            <a:endParaRPr lang="en-US" sz="2400" dirty="0">
              <a:latin typeface="+mj-lt"/>
            </a:endParaRPr>
          </a:p>
        </p:txBody>
      </p:sp>
      <p:pic>
        <p:nvPicPr>
          <p:cNvPr id="5" name="Picture 4">
            <a:extLst>
              <a:ext uri="{FF2B5EF4-FFF2-40B4-BE49-F238E27FC236}">
                <a16:creationId xmlns:a16="http://schemas.microsoft.com/office/drawing/2014/main" id="{C6D4E45F-5C0E-5916-60CC-91953FE7B9C0}"/>
              </a:ext>
            </a:extLst>
          </p:cNvPr>
          <p:cNvPicPr>
            <a:picLocks noChangeAspect="1"/>
          </p:cNvPicPr>
          <p:nvPr/>
        </p:nvPicPr>
        <p:blipFill>
          <a:blip r:embed="rId4"/>
          <a:stretch>
            <a:fillRect/>
          </a:stretch>
        </p:blipFill>
        <p:spPr>
          <a:xfrm>
            <a:off x="183419" y="1146120"/>
            <a:ext cx="8777161" cy="4565760"/>
          </a:xfrm>
          <a:prstGeom prst="rect">
            <a:avLst/>
          </a:prstGeom>
        </p:spPr>
      </p:pic>
    </p:spTree>
    <p:extLst>
      <p:ext uri="{BB962C8B-B14F-4D97-AF65-F5344CB8AC3E}">
        <p14:creationId xmlns:p14="http://schemas.microsoft.com/office/powerpoint/2010/main" val="281018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E63BC-CA54-409A-B2F4-41760755564E}"/>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94C1AE0E-E82E-43D1-A5C8-5A50BEEA64EA}"/>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D10B280E-E920-4FDD-A736-11A047CD9B13}"/>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a:extLst>
              <a:ext uri="{FF2B5EF4-FFF2-40B4-BE49-F238E27FC236}">
                <a16:creationId xmlns:a16="http://schemas.microsoft.com/office/drawing/2014/main" id="{7FF90108-1304-47FA-A49D-7A5FF272F1FF}"/>
              </a:ext>
            </a:extLst>
          </p:cNvPr>
          <p:cNvPicPr>
            <a:picLocks noChangeAspect="1"/>
          </p:cNvPicPr>
          <p:nvPr/>
        </p:nvPicPr>
        <p:blipFill>
          <a:blip r:embed="rId3"/>
          <a:stretch>
            <a:fillRect/>
          </a:stretch>
        </p:blipFill>
        <p:spPr>
          <a:xfrm>
            <a:off x="25340" y="304800"/>
            <a:ext cx="9144000" cy="3772047"/>
          </a:xfrm>
          <a:prstGeom prst="rect">
            <a:avLst/>
          </a:prstGeom>
        </p:spPr>
      </p:pic>
      <p:sp>
        <p:nvSpPr>
          <p:cNvPr id="6" name="TextBox 5">
            <a:extLst>
              <a:ext uri="{FF2B5EF4-FFF2-40B4-BE49-F238E27FC236}">
                <a16:creationId xmlns:a16="http://schemas.microsoft.com/office/drawing/2014/main" id="{C4DDBCC2-25D2-4817-A158-E7F7B246A0BC}"/>
              </a:ext>
            </a:extLst>
          </p:cNvPr>
          <p:cNvSpPr txBox="1"/>
          <p:nvPr/>
        </p:nvSpPr>
        <p:spPr>
          <a:xfrm>
            <a:off x="304800" y="4800600"/>
            <a:ext cx="8382000" cy="1200329"/>
          </a:xfrm>
          <a:prstGeom prst="rect">
            <a:avLst/>
          </a:prstGeom>
          <a:noFill/>
        </p:spPr>
        <p:txBody>
          <a:bodyPr wrap="square" rtlCol="0">
            <a:spAutoFit/>
          </a:bodyPr>
          <a:lstStyle/>
          <a:p>
            <a:r>
              <a:rPr lang="en-US" sz="2400" dirty="0">
                <a:latin typeface="+mj-lt"/>
                <a:sym typeface="Wingdings" panose="05000000000000000000" pitchFamily="2" charset="2"/>
              </a:rPr>
              <a:t> Email your questions &gt;= 1 hour before each class, schedule weekly one-on-one meetings, and/or attend office hours</a:t>
            </a:r>
            <a:endParaRPr lang="en-US" sz="2400" dirty="0">
              <a:latin typeface="+mj-lt"/>
            </a:endParaRPr>
          </a:p>
        </p:txBody>
      </p:sp>
      <p:sp>
        <p:nvSpPr>
          <p:cNvPr id="7" name="Arrow: Curved Right 6">
            <a:extLst>
              <a:ext uri="{FF2B5EF4-FFF2-40B4-BE49-F238E27FC236}">
                <a16:creationId xmlns:a16="http://schemas.microsoft.com/office/drawing/2014/main" id="{5C82D80B-7D86-43F7-81F2-755B67C9D982}"/>
              </a:ext>
            </a:extLst>
          </p:cNvPr>
          <p:cNvSpPr/>
          <p:nvPr/>
        </p:nvSpPr>
        <p:spPr>
          <a:xfrm rot="1121819" flipV="1">
            <a:off x="451897" y="35103"/>
            <a:ext cx="2144205" cy="5577703"/>
          </a:xfrm>
          <a:prstGeom prst="curvedRightArrow">
            <a:avLst>
              <a:gd name="adj1" fmla="val 18253"/>
              <a:gd name="adj2" fmla="val 66875"/>
              <a:gd name="adj3" fmla="val 4498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44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5EA9B-2740-6432-4E48-B109322D7676}"/>
              </a:ext>
            </a:extLst>
          </p:cNvPr>
          <p:cNvSpPr>
            <a:spLocks noGrp="1"/>
          </p:cNvSpPr>
          <p:nvPr>
            <p:ph type="dt" sz="half" idx="10"/>
          </p:nvPr>
        </p:nvSpPr>
        <p:spPr/>
        <p:txBody>
          <a:bodyPr/>
          <a:lstStyle/>
          <a:p>
            <a:r>
              <a:rPr lang="en-US"/>
              <a:t>1/13/2025</a:t>
            </a:r>
            <a:endParaRPr lang="en-US" dirty="0"/>
          </a:p>
        </p:txBody>
      </p:sp>
      <p:sp>
        <p:nvSpPr>
          <p:cNvPr id="3" name="Footer Placeholder 2">
            <a:extLst>
              <a:ext uri="{FF2B5EF4-FFF2-40B4-BE49-F238E27FC236}">
                <a16:creationId xmlns:a16="http://schemas.microsoft.com/office/drawing/2014/main" id="{C9097E16-4007-9C76-0663-B92184676AA9}"/>
              </a:ext>
            </a:extLst>
          </p:cNvPr>
          <p:cNvSpPr>
            <a:spLocks noGrp="1"/>
          </p:cNvSpPr>
          <p:nvPr>
            <p:ph type="ftr" sz="quarter" idx="11"/>
          </p:nvPr>
        </p:nvSpPr>
        <p:spPr/>
        <p:txBody>
          <a:bodyPr/>
          <a:lstStyle/>
          <a:p>
            <a:r>
              <a:rPr lang="en-US"/>
              <a:t>PHY 712  Spring 2025 -- Lecture 1</a:t>
            </a:r>
            <a:endParaRPr lang="en-US" dirty="0"/>
          </a:p>
        </p:txBody>
      </p:sp>
      <p:sp>
        <p:nvSpPr>
          <p:cNvPr id="4" name="Slide Number Placeholder 3">
            <a:extLst>
              <a:ext uri="{FF2B5EF4-FFF2-40B4-BE49-F238E27FC236}">
                <a16:creationId xmlns:a16="http://schemas.microsoft.com/office/drawing/2014/main" id="{6EB98A9D-9DE6-0EF1-17C4-CA5BB114D764}"/>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A7CB8E17-C0CF-2941-E02E-EB6C27037D3D}"/>
              </a:ext>
            </a:extLst>
          </p:cNvPr>
          <p:cNvSpPr txBox="1"/>
          <p:nvPr/>
        </p:nvSpPr>
        <p:spPr>
          <a:xfrm>
            <a:off x="228600" y="304800"/>
            <a:ext cx="8686800" cy="3046988"/>
          </a:xfrm>
          <a:prstGeom prst="rect">
            <a:avLst/>
          </a:prstGeom>
          <a:noFill/>
        </p:spPr>
        <p:txBody>
          <a:bodyPr wrap="square" rtlCol="0">
            <a:spAutoFit/>
          </a:bodyPr>
          <a:lstStyle/>
          <a:p>
            <a:pPr algn="l"/>
            <a:r>
              <a:rPr lang="en-US" sz="1600" b="0" i="0" dirty="0">
                <a:solidFill>
                  <a:srgbClr val="222222"/>
                </a:solidFill>
                <a:effectLst/>
                <a:latin typeface="Arial" panose="020B0604020202020204" pitchFamily="34" charset="0"/>
              </a:rPr>
              <a:t>Today’s questions   from </a:t>
            </a:r>
            <a:r>
              <a:rPr lang="en-US" sz="1600" b="0" i="0" dirty="0" err="1">
                <a:solidFill>
                  <a:srgbClr val="222222"/>
                </a:solidFill>
                <a:effectLst/>
                <a:latin typeface="Arial" panose="020B0604020202020204" pitchFamily="34" charset="0"/>
              </a:rPr>
              <a:t>Paoblo</a:t>
            </a:r>
            <a:r>
              <a:rPr lang="en-US" sz="1600" b="0" i="0" dirty="0">
                <a:solidFill>
                  <a:srgbClr val="222222"/>
                </a:solidFill>
                <a:effectLst/>
                <a:latin typeface="Arial" panose="020B0604020202020204" pitchFamily="34" charset="0"/>
              </a:rPr>
              <a:t>:</a:t>
            </a:r>
          </a:p>
          <a:p>
            <a:pPr lvl="1"/>
            <a:r>
              <a:rPr lang="en-US" sz="1600" b="0" i="0" dirty="0">
                <a:solidFill>
                  <a:srgbClr val="222222"/>
                </a:solidFill>
                <a:effectLst/>
                <a:latin typeface="Arial" panose="020B0604020202020204" pitchFamily="34" charset="0"/>
              </a:rPr>
              <a:t>I am not sure how to link the definition for Gauss' Law for continuum distributions and for discrete charge distributions. Is it possible to write the continuum definition such that it simplifies to the discrete one? Maybe using delta functions? Same question would apply for the superposition of electric fields. If we had a discrete system which can initially be modeled as continuous, how would the distribution function be rewritten as we randomly took out particles from the system? Also, looking at Gauss' differential form, for a point charge, it would suggest that it "dilutes" inside the Gaussian surface, it works for Gauss' Law but is not correct. How should I interpret this?</a:t>
            </a:r>
          </a:p>
          <a:p>
            <a:endParaRPr lang="en-US" sz="1600" b="0" i="0" dirty="0">
              <a:solidFill>
                <a:srgbClr val="222222"/>
              </a:solidFill>
              <a:effectLst/>
              <a:latin typeface="Arial" panose="020B0604020202020204" pitchFamily="34" charset="0"/>
            </a:endParaRPr>
          </a:p>
          <a:p>
            <a:r>
              <a:rPr lang="en-US" sz="1600" dirty="0">
                <a:solidFill>
                  <a:srgbClr val="222222"/>
                </a:solidFill>
                <a:latin typeface="Arial" panose="020B0604020202020204" pitchFamily="34" charset="0"/>
              </a:rPr>
              <a:t>Some short (incomplete) answers – The discrete and continuous formulations have to be equivalent.   In today’s lecture, some details – such as boundary values have been omitted.</a:t>
            </a:r>
            <a:endParaRPr lang="en-US" sz="16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504463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13661</TotalTime>
  <Words>1573</Words>
  <Application>Microsoft Office PowerPoint</Application>
  <PresentationFormat>On-screen Show (4:3)</PresentationFormat>
  <Paragraphs>205</Paragraphs>
  <Slides>32</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Calibri</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734</cp:revision>
  <cp:lastPrinted>2021-01-25T03:21:14Z</cp:lastPrinted>
  <dcterms:created xsi:type="dcterms:W3CDTF">2012-01-10T18:32:24Z</dcterms:created>
  <dcterms:modified xsi:type="dcterms:W3CDTF">2025-01-13T16:56:33Z</dcterms:modified>
</cp:coreProperties>
</file>