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96" r:id="rId3"/>
    <p:sldId id="398" r:id="rId4"/>
    <p:sldId id="362" r:id="rId5"/>
    <p:sldId id="363" r:id="rId6"/>
    <p:sldId id="364" r:id="rId7"/>
    <p:sldId id="365" r:id="rId8"/>
    <p:sldId id="366" r:id="rId9"/>
    <p:sldId id="367" r:id="rId10"/>
    <p:sldId id="374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89" r:id="rId22"/>
    <p:sldId id="390" r:id="rId23"/>
    <p:sldId id="391" r:id="rId24"/>
    <p:sldId id="392" r:id="rId25"/>
    <p:sldId id="393" r:id="rId26"/>
    <p:sldId id="397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9" d="100"/>
          <a:sy n="79" d="100"/>
        </p:scale>
        <p:origin x="71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8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2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2.png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7.wmf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6.wmf"/><Relationship Id="rId4" Type="http://schemas.openxmlformats.org/officeDocument/2006/relationships/image" Target="../media/image43.png"/><Relationship Id="rId9" Type="http://schemas.openxmlformats.org/officeDocument/2006/relationships/oleObject" Target="../embeddings/oleObject4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2.wmf"/><Relationship Id="rId2" Type="http://schemas.openxmlformats.org/officeDocument/2006/relationships/oleObject" Target="../embeddings/oleObject4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51.wmf"/><Relationship Id="rId4" Type="http://schemas.openxmlformats.org/officeDocument/2006/relationships/oleObject" Target="../embeddings/oleObject45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28600"/>
            <a:ext cx="90678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20: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Wave Guides - Chap. 8  (Sec. 8.1-8.4 in JDJ)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TEM, TE, and TM modes of electromagnetic waves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Justification for boundary conditions; behavior of waves near conducting surfaces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Rectangular waveguide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28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Effects of complex dielectric; fields near the surface on an ideal conductor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201811"/>
              </p:ext>
            </p:extLst>
          </p:nvPr>
        </p:nvGraphicFramePr>
        <p:xfrm>
          <a:off x="196850" y="838200"/>
          <a:ext cx="8015288" cy="561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81280" imgH="2565360" progId="Equation.DSMT4">
                  <p:embed/>
                </p:oleObj>
              </mc:Choice>
              <mc:Fallback>
                <p:oleObj name="Equation" r:id="rId2" imgW="3581280" imgH="2565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838200"/>
                        <a:ext cx="8015288" cy="561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3460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370888"/>
              </p:ext>
            </p:extLst>
          </p:nvPr>
        </p:nvGraphicFramePr>
        <p:xfrm>
          <a:off x="457200" y="856518"/>
          <a:ext cx="8528050" cy="559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549760" imgH="3593880" progId="Equation.DSMT4">
                  <p:embed/>
                </p:oleObj>
              </mc:Choice>
              <mc:Fallback>
                <p:oleObj name="Equation" r:id="rId2" imgW="5549760" imgH="359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856518"/>
                        <a:ext cx="8528050" cy="559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179474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</p:spTree>
    <p:extLst>
      <p:ext uri="{BB962C8B-B14F-4D97-AF65-F5344CB8AC3E}">
        <p14:creationId xmlns:p14="http://schemas.microsoft.com/office/powerpoint/2010/main" val="788314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796901"/>
              </p:ext>
            </p:extLst>
          </p:nvPr>
        </p:nvGraphicFramePr>
        <p:xfrm>
          <a:off x="1143000" y="533400"/>
          <a:ext cx="5430838" cy="438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514600" imgH="2006280" progId="Equation.3">
                  <p:embed/>
                </p:oleObj>
              </mc:Choice>
              <mc:Fallback>
                <p:oleObj name="数式" r:id="rId2" imgW="2514600" imgH="2006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3400"/>
                        <a:ext cx="5430838" cy="438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667864"/>
              </p:ext>
            </p:extLst>
          </p:nvPr>
        </p:nvGraphicFramePr>
        <p:xfrm>
          <a:off x="1003300" y="4897438"/>
          <a:ext cx="59848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68400" imgH="761760" progId="Equation.DSMT4">
                  <p:embed/>
                </p:oleObj>
              </mc:Choice>
              <mc:Fallback>
                <p:oleObj name="Equation" r:id="rId4" imgW="27684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4897438"/>
                        <a:ext cx="59848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Left 7">
            <a:extLst>
              <a:ext uri="{FF2B5EF4-FFF2-40B4-BE49-F238E27FC236}">
                <a16:creationId xmlns:a16="http://schemas.microsoft.com/office/drawing/2014/main" id="{5A4BD436-A89C-44EF-A33D-4C7C76B64672}"/>
              </a:ext>
            </a:extLst>
          </p:cNvPr>
          <p:cNvSpPr/>
          <p:nvPr/>
        </p:nvSpPr>
        <p:spPr>
          <a:xfrm>
            <a:off x="6532563" y="4552366"/>
            <a:ext cx="346075" cy="3254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257F67-AB97-4872-BC36-227BC8E03435}"/>
              </a:ext>
            </a:extLst>
          </p:cNvPr>
          <p:cNvSpPr txBox="1"/>
          <p:nvPr/>
        </p:nvSpPr>
        <p:spPr>
          <a:xfrm>
            <a:off x="6898858" y="4456244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“skin depth”</a:t>
            </a:r>
          </a:p>
        </p:txBody>
      </p:sp>
    </p:spTree>
    <p:extLst>
      <p:ext uri="{BB962C8B-B14F-4D97-AF65-F5344CB8AC3E}">
        <p14:creationId xmlns:p14="http://schemas.microsoft.com/office/powerpoint/2010/main" val="92744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24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Some representative values of skin depth</a:t>
            </a:r>
          </a:p>
          <a:p>
            <a:r>
              <a:rPr lang="en-US" sz="2400" dirty="0">
                <a:latin typeface="+mj-lt"/>
              </a:rPr>
              <a:t>Ref: Lorrain</a:t>
            </a:r>
            <a:r>
              <a:rPr lang="en-US" sz="2400" baseline="30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and Corson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34856"/>
              </p:ext>
            </p:extLst>
          </p:nvPr>
        </p:nvGraphicFramePr>
        <p:xfrm>
          <a:off x="609600" y="3150975"/>
          <a:ext cx="8305800" cy="311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 (10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7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S/m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m/m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0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(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0.001m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at 60 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(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0.001m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at 1 MHz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84.6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Cu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5.80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Mumetal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Zn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088719"/>
              </p:ext>
            </p:extLst>
          </p:nvPr>
        </p:nvGraphicFramePr>
        <p:xfrm>
          <a:off x="1505505" y="1295400"/>
          <a:ext cx="378142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89040" imgH="634680" progId="Equation.DSMT4">
                  <p:embed/>
                </p:oleObj>
              </mc:Choice>
              <mc:Fallback>
                <p:oleObj name="Equation" r:id="rId2" imgW="248904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5505" y="1295400"/>
                        <a:ext cx="3781425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3054E43-39C5-4962-A192-973622F4C8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271663"/>
              </p:ext>
            </p:extLst>
          </p:nvPr>
        </p:nvGraphicFramePr>
        <p:xfrm>
          <a:off x="5865519" y="1981200"/>
          <a:ext cx="2821281" cy="960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90640" imgH="609480" progId="Equation.DSMT4">
                  <p:embed/>
                </p:oleObj>
              </mc:Choice>
              <mc:Fallback>
                <p:oleObj name="Equation" r:id="rId4" imgW="17906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65519" y="1981200"/>
                        <a:ext cx="2821281" cy="960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8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17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Relative energies associated with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532330"/>
              </p:ext>
            </p:extLst>
          </p:nvPr>
        </p:nvGraphicFramePr>
        <p:xfrm>
          <a:off x="318293" y="438944"/>
          <a:ext cx="8507413" cy="601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19560" imgH="4254480" progId="Equation.DSMT4">
                  <p:embed/>
                </p:oleObj>
              </mc:Choice>
              <mc:Fallback>
                <p:oleObj name="Equation" r:id="rId2" imgW="6019560" imgH="4254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8293" y="438944"/>
                        <a:ext cx="8507413" cy="601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3AC73FC-B334-4624-A28F-37A6954208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255857"/>
              </p:ext>
            </p:extLst>
          </p:nvPr>
        </p:nvGraphicFramePr>
        <p:xfrm>
          <a:off x="1258888" y="2743200"/>
          <a:ext cx="1938337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38080" imgH="419040" progId="Equation.DSMT4">
                  <p:embed/>
                </p:oleObj>
              </mc:Choice>
              <mc:Fallback>
                <p:oleObj name="Equation" r:id="rId4" imgW="838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58888" y="2743200"/>
                        <a:ext cx="1938337" cy="96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0652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539095"/>
              </p:ext>
            </p:extLst>
          </p:nvPr>
        </p:nvGraphicFramePr>
        <p:xfrm>
          <a:off x="914400" y="990600"/>
          <a:ext cx="6884987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187440" imgH="939600" progId="Equation.3">
                  <p:embed/>
                </p:oleObj>
              </mc:Choice>
              <mc:Fallback>
                <p:oleObj name="数式" r:id="rId2" imgW="31874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90600"/>
                        <a:ext cx="6884987" cy="205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691520"/>
              </p:ext>
            </p:extLst>
          </p:nvPr>
        </p:nvGraphicFramePr>
        <p:xfrm>
          <a:off x="942513" y="3590776"/>
          <a:ext cx="54895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9800" imgH="761760" progId="Equation.DSMT4">
                  <p:embed/>
                </p:oleObj>
              </mc:Choice>
              <mc:Fallback>
                <p:oleObj name="Equation" r:id="rId4" imgW="2539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513" y="3590776"/>
                        <a:ext cx="54895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543800" y="3200400"/>
            <a:ext cx="990600" cy="2664768"/>
          </a:xfrm>
          <a:prstGeom prst="rect">
            <a:avLst/>
          </a:prstGeom>
          <a:gradFill>
            <a:gsLst>
              <a:gs pos="7000">
                <a:schemeClr val="tx1">
                  <a:lumMod val="77000"/>
                  <a:lumOff val="23000"/>
                </a:schemeClr>
              </a:gs>
              <a:gs pos="3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503225" y="3657600"/>
            <a:ext cx="0" cy="22075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503225" y="5865168"/>
            <a:ext cx="1259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133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86600" y="4191000"/>
            <a:ext cx="477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  <a:r>
              <a:rPr lang="en-US" sz="2400" b="1" i="1" baseline="-25000" dirty="0">
                <a:latin typeface="+mj-lt"/>
              </a:rPr>
              <a:t>||</a:t>
            </a:r>
            <a:endParaRPr lang="en-US" sz="2400" b="1" i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71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75015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779228"/>
              </p:ext>
            </p:extLst>
          </p:nvPr>
        </p:nvGraphicFramePr>
        <p:xfrm>
          <a:off x="1258888" y="1652588"/>
          <a:ext cx="54895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9800" imgH="761760" progId="Equation.DSMT4">
                  <p:embed/>
                </p:oleObj>
              </mc:Choice>
              <mc:Fallback>
                <p:oleObj name="Equation" r:id="rId2" imgW="2539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652588"/>
                        <a:ext cx="54895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086600" y="762000"/>
            <a:ext cx="1676400" cy="3052465"/>
            <a:chOff x="7086600" y="3200400"/>
            <a:chExt cx="1676400" cy="3052465"/>
          </a:xfrm>
        </p:grpSpPr>
        <p:sp>
          <p:nvSpPr>
            <p:cNvPr id="8" name="Rectangle 7"/>
            <p:cNvSpPr/>
            <p:nvPr/>
          </p:nvSpPr>
          <p:spPr>
            <a:xfrm>
              <a:off x="7543800" y="3200400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503225" y="3657600"/>
              <a:ext cx="0" cy="22075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7503225" y="5865168"/>
              <a:ext cx="12597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133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z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86600" y="4191000"/>
              <a:ext cx="477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r</a:t>
              </a:r>
              <a:r>
                <a:rPr lang="en-US" sz="2400" b="1" i="1" baseline="-25000" dirty="0">
                  <a:latin typeface="+mj-lt"/>
                </a:rPr>
                <a:t>||</a:t>
              </a:r>
              <a:endParaRPr lang="en-US" sz="2400" b="1" i="1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71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0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162107"/>
              </p:ext>
            </p:extLst>
          </p:nvPr>
        </p:nvGraphicFramePr>
        <p:xfrm>
          <a:off x="793131" y="3844089"/>
          <a:ext cx="677862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36680" imgH="1168200" progId="Equation.DSMT4">
                  <p:embed/>
                </p:oleObj>
              </mc:Choice>
              <mc:Fallback>
                <p:oleObj name="Equation" r:id="rId4" imgW="313668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131" y="3844089"/>
                        <a:ext cx="6778625" cy="255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5BD99C2-51C1-44A8-753E-8B8E9A2765BD}"/>
              </a:ext>
            </a:extLst>
          </p:cNvPr>
          <p:cNvSpPr txBox="1"/>
          <p:nvPr/>
        </p:nvSpPr>
        <p:spPr>
          <a:xfrm>
            <a:off x="152399" y="762000"/>
            <a:ext cx="67786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(Note that we are assuming no extra charges or currents beyond material responses via </a:t>
            </a:r>
            <a:r>
              <a:rPr lang="en-US" sz="2400" i="1" dirty="0" err="1">
                <a:latin typeface="Symbol" panose="05050102010706020507" pitchFamily="18" charset="2"/>
              </a:rPr>
              <a:t>e</a:t>
            </a:r>
            <a:r>
              <a:rPr lang="en-US" sz="2400" i="1" dirty="0" err="1">
                <a:latin typeface="+mj-lt"/>
              </a:rPr>
              <a:t>,</a:t>
            </a:r>
            <a:r>
              <a:rPr lang="en-US" sz="2400" i="1" dirty="0" err="1">
                <a:latin typeface="Symbol" panose="05050102010706020507" pitchFamily="18" charset="2"/>
              </a:rPr>
              <a:t>s</a:t>
            </a:r>
            <a:r>
              <a:rPr lang="en-US" sz="2400" i="1" dirty="0" err="1">
                <a:latin typeface="+mj-lt"/>
              </a:rPr>
              <a:t>,</a:t>
            </a:r>
            <a:r>
              <a:rPr lang="en-US" sz="2400" i="1" dirty="0" err="1">
                <a:latin typeface="Symbol" panose="05050102010706020507" pitchFamily="18" charset="2"/>
              </a:rPr>
              <a:t>m</a:t>
            </a:r>
            <a:r>
              <a:rPr lang="en-US" sz="2400" dirty="0">
                <a:latin typeface="Symbol" panose="05050102010706020507" pitchFamily="18" charset="2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421516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7749" y="85941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values for ideal conductor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42560" y="547606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At the boundary of an ideal conductor, the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H</a:t>
            </a:r>
            <a:r>
              <a:rPr lang="en-US" sz="2400" dirty="0">
                <a:latin typeface="+mj-lt"/>
              </a:rPr>
              <a:t> fields decay in the direction normal to the interface.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40485"/>
              </p:ext>
            </p:extLst>
          </p:nvPr>
        </p:nvGraphicFramePr>
        <p:xfrm>
          <a:off x="306737" y="908594"/>
          <a:ext cx="3924300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815840" imgH="888840" progId="Equation.3">
                  <p:embed/>
                </p:oleObj>
              </mc:Choice>
              <mc:Fallback>
                <p:oleObj name="数式" r:id="rId2" imgW="181584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37" y="908594"/>
                        <a:ext cx="3924300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7086600" y="3355032"/>
            <a:ext cx="1524000" cy="2664768"/>
            <a:chOff x="6781800" y="535632"/>
            <a:chExt cx="1524000" cy="2664768"/>
          </a:xfrm>
        </p:grpSpPr>
        <p:sp>
          <p:nvSpPr>
            <p:cNvPr id="7" name="Rectangle 6"/>
            <p:cNvSpPr/>
            <p:nvPr/>
          </p:nvSpPr>
          <p:spPr>
            <a:xfrm>
              <a:off x="7315200" y="535632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3989921"/>
                </p:ext>
              </p:extLst>
            </p:nvPr>
          </p:nvGraphicFramePr>
          <p:xfrm>
            <a:off x="7467600" y="1384300"/>
            <a:ext cx="30162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数式" r:id="rId4" imgW="139680" imgH="203040" progId="Equation.3">
                    <p:embed/>
                  </p:oleObj>
                </mc:Choice>
                <mc:Fallback>
                  <p:oleObj name="数式" r:id="rId4" imgW="1396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1384300"/>
                          <a:ext cx="301625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>
              <a:stCxn id="7" idx="1"/>
            </p:cNvCxnSpPr>
            <p:nvPr/>
          </p:nvCxnSpPr>
          <p:spPr>
            <a:xfrm>
              <a:off x="7315200" y="1868016"/>
              <a:ext cx="4953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7" idx="1"/>
            </p:cNvCxnSpPr>
            <p:nvPr/>
          </p:nvCxnSpPr>
          <p:spPr>
            <a:xfrm flipV="1">
              <a:off x="7315200" y="1295400"/>
              <a:ext cx="0" cy="57261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781800" y="14433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H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7010400" y="2362200"/>
              <a:ext cx="3048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2619077"/>
                </p:ext>
              </p:extLst>
            </p:nvPr>
          </p:nvGraphicFramePr>
          <p:xfrm>
            <a:off x="6811963" y="2133600"/>
            <a:ext cx="274637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26720" imgH="177480" progId="Equation.DSMT4">
                    <p:embed/>
                  </p:oleObj>
                </mc:Choice>
                <mc:Fallback>
                  <p:oleObj name="Equation" r:id="rId6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1963" y="2133600"/>
                          <a:ext cx="274637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265416"/>
              </p:ext>
            </p:extLst>
          </p:nvPr>
        </p:nvGraphicFramePr>
        <p:xfrm>
          <a:off x="1295400" y="3733800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98600" imgH="558720" progId="Equation.DSMT4">
                  <p:embed/>
                </p:oleObj>
              </mc:Choice>
              <mc:Fallback>
                <p:oleObj name="Equation" r:id="rId8" imgW="22986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733800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867D6D4-0461-3C12-4DA4-D5D7D4121988}"/>
              </a:ext>
            </a:extLst>
          </p:cNvPr>
          <p:cNvCxnSpPr/>
          <p:nvPr/>
        </p:nvCxnSpPr>
        <p:spPr>
          <a:xfrm flipH="1">
            <a:off x="7117492" y="5867400"/>
            <a:ext cx="5334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064E44B-46DB-AEDF-337C-DBD3CDCD709D}"/>
              </a:ext>
            </a:extLst>
          </p:cNvPr>
          <p:cNvSpPr txBox="1"/>
          <p:nvPr/>
        </p:nvSpPr>
        <p:spPr>
          <a:xfrm>
            <a:off x="7239000" y="535262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9414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57247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TE: transverse electric (E field is perpendicular to wave propagation direction)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84311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 – dielectric media with one or more metal boundary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225256"/>
              </p:ext>
            </p:extLst>
          </p:nvPr>
        </p:nvGraphicFramePr>
        <p:xfrm>
          <a:off x="304800" y="1445568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98600" imgH="558720" progId="Equation.DSMT4">
                  <p:embed/>
                </p:oleObj>
              </mc:Choice>
              <mc:Fallback>
                <p:oleObj name="Equation" r:id="rId2" imgW="22986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5568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CAAA9214-66EE-49A5-BC9B-D19C37D420BD}"/>
              </a:ext>
            </a:extLst>
          </p:cNvPr>
          <p:cNvSpPr/>
          <p:nvPr/>
        </p:nvSpPr>
        <p:spPr>
          <a:xfrm>
            <a:off x="7391400" y="1143000"/>
            <a:ext cx="990600" cy="2323248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086FDB-F57F-4FE5-A7CD-C9C3887697B5}"/>
              </a:ext>
            </a:extLst>
          </p:cNvPr>
          <p:cNvCxnSpPr/>
          <p:nvPr/>
        </p:nvCxnSpPr>
        <p:spPr>
          <a:xfrm flipH="1">
            <a:off x="6781800" y="1828800"/>
            <a:ext cx="5334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611F5F0-0016-4961-BBDC-E3D24ABC7EE3}"/>
              </a:ext>
            </a:extLst>
          </p:cNvPr>
          <p:cNvSpPr txBox="1"/>
          <p:nvPr/>
        </p:nvSpPr>
        <p:spPr>
          <a:xfrm>
            <a:off x="6903308" y="131402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40F2E66-8B18-495C-8564-DE2175D06053}"/>
              </a:ext>
            </a:extLst>
          </p:cNvPr>
          <p:cNvCxnSpPr>
            <a:cxnSpLocks/>
          </p:cNvCxnSpPr>
          <p:nvPr/>
        </p:nvCxnSpPr>
        <p:spPr>
          <a:xfrm flipV="1">
            <a:off x="7315200" y="2016299"/>
            <a:ext cx="0" cy="57664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73EDADA-41C8-4234-A8B5-27167958539B}"/>
              </a:ext>
            </a:extLst>
          </p:cNvPr>
          <p:cNvSpPr txBox="1"/>
          <p:nvPr/>
        </p:nvSpPr>
        <p:spPr>
          <a:xfrm>
            <a:off x="6934200" y="21291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H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8BBF4E0-0C44-40C5-B201-4F4063F2AD70}"/>
              </a:ext>
            </a:extLst>
          </p:cNvPr>
          <p:cNvCxnSpPr>
            <a:cxnSpLocks/>
          </p:cNvCxnSpPr>
          <p:nvPr/>
        </p:nvCxnSpPr>
        <p:spPr>
          <a:xfrm flipH="1">
            <a:off x="7048500" y="3048000"/>
            <a:ext cx="3429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C7613C52-3A84-4964-B42A-80C1A1CAEB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595439"/>
              </p:ext>
            </p:extLst>
          </p:nvPr>
        </p:nvGraphicFramePr>
        <p:xfrm>
          <a:off x="6629400" y="26670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29400" y="2667000"/>
                        <a:ext cx="457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E71517D4-D9C9-488F-AF35-F8C73080BB05}"/>
              </a:ext>
            </a:extLst>
          </p:cNvPr>
          <p:cNvSpPr txBox="1"/>
          <p:nvPr/>
        </p:nvSpPr>
        <p:spPr>
          <a:xfrm>
            <a:off x="0" y="66271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Continuity conditions for fields near metal boundaries --</a:t>
            </a:r>
          </a:p>
        </p:txBody>
      </p:sp>
    </p:spTree>
    <p:extLst>
      <p:ext uri="{BB962C8B-B14F-4D97-AF65-F5344CB8AC3E}">
        <p14:creationId xmlns:p14="http://schemas.microsoft.com/office/powerpoint/2010/main" val="346226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524500" y="4572000"/>
            <a:ext cx="1676400" cy="13716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1143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conditions at surface of waveguide:</a:t>
            </a:r>
          </a:p>
          <a:p>
            <a:r>
              <a:rPr lang="en-US" sz="2400" dirty="0">
                <a:latin typeface="+mj-lt"/>
              </a:rPr>
              <a:t>      </a:t>
            </a:r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tangential</a:t>
            </a:r>
            <a:r>
              <a:rPr lang="en-US" sz="2400" dirty="0">
                <a:latin typeface="+mj-lt"/>
              </a:rPr>
              <a:t>=0,   </a:t>
            </a:r>
            <a:r>
              <a:rPr lang="en-US" sz="2400" b="1" dirty="0" err="1">
                <a:latin typeface="+mj-lt"/>
              </a:rPr>
              <a:t>B</a:t>
            </a:r>
            <a:r>
              <a:rPr lang="en-US" sz="2400" baseline="-25000" dirty="0" err="1">
                <a:latin typeface="+mj-lt"/>
              </a:rPr>
              <a:t>normal</a:t>
            </a:r>
            <a:r>
              <a:rPr lang="en-US" sz="2400" dirty="0">
                <a:latin typeface="+mj-lt"/>
              </a:rPr>
              <a:t>=0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38800" y="4724400"/>
            <a:ext cx="1447800" cy="990600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43840" y="2438400"/>
            <a:ext cx="8702040" cy="2362200"/>
            <a:chOff x="243840" y="2438400"/>
            <a:chExt cx="8702040" cy="2362200"/>
          </a:xfrm>
        </p:grpSpPr>
        <p:sp>
          <p:nvSpPr>
            <p:cNvPr id="14" name="Cube 13"/>
            <p:cNvSpPr/>
            <p:nvPr/>
          </p:nvSpPr>
          <p:spPr>
            <a:xfrm rot="10800000" flipV="1">
              <a:off x="381000" y="2667001"/>
              <a:ext cx="8534400" cy="1447800"/>
            </a:xfrm>
            <a:prstGeom prst="cube">
              <a:avLst>
                <a:gd name="adj" fmla="val 21714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be 14"/>
            <p:cNvSpPr/>
            <p:nvPr/>
          </p:nvSpPr>
          <p:spPr>
            <a:xfrm rot="10800000" flipV="1">
              <a:off x="304800" y="2438400"/>
              <a:ext cx="8641080" cy="1904999"/>
            </a:xfrm>
            <a:prstGeom prst="cube">
              <a:avLst>
                <a:gd name="adj" fmla="val 21714"/>
              </a:avLst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" y="43434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z  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43000" y="4648200"/>
              <a:ext cx="76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43840" y="40386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x  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0" y="29718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90800" y="49485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Cross section view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638800" y="55626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9" idx="0"/>
          </p:cNvCxnSpPr>
          <p:nvPr/>
        </p:nvCxnSpPr>
        <p:spPr>
          <a:xfrm flipV="1">
            <a:off x="6362700" y="4724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19800" y="50292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5000" y="51816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6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0BC851-6B2A-F581-ACA4-963702577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62" y="228600"/>
            <a:ext cx="8960238" cy="4572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18726-8876-1E37-C21C-ED9721BB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74F75C-D556-7922-B185-BB41D032D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93919-C0FD-8C14-A145-12EC822B9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212CE0-1CBE-6E93-1D9C-5C9788900BA0}"/>
              </a:ext>
            </a:extLst>
          </p:cNvPr>
          <p:cNvSpPr/>
          <p:nvPr/>
        </p:nvSpPr>
        <p:spPr>
          <a:xfrm>
            <a:off x="207021" y="2133600"/>
            <a:ext cx="8860779" cy="304800"/>
          </a:xfrm>
          <a:prstGeom prst="rect">
            <a:avLst/>
          </a:prstGeom>
          <a:solidFill>
            <a:srgbClr val="DA32A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F6EFA9-C4CB-81BF-2D26-A6591D741C63}"/>
              </a:ext>
            </a:extLst>
          </p:cNvPr>
          <p:cNvSpPr txBox="1"/>
          <p:nvPr/>
        </p:nvSpPr>
        <p:spPr>
          <a:xfrm>
            <a:off x="76200" y="5029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dirty="0">
                <a:latin typeface="+mj-lt"/>
              </a:rPr>
              <a:t>No HW assignment for Monday, but it would be good to start thinking about your presentation topics.</a:t>
            </a:r>
          </a:p>
        </p:txBody>
      </p:sp>
    </p:spTree>
    <p:extLst>
      <p:ext uri="{BB962C8B-B14F-4D97-AF65-F5344CB8AC3E}">
        <p14:creationId xmlns:p14="http://schemas.microsoft.com/office/powerpoint/2010/main" val="505399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066800"/>
            <a:ext cx="8945880" cy="2286000"/>
            <a:chOff x="0" y="2286000"/>
            <a:chExt cx="8945880" cy="2286000"/>
          </a:xfrm>
        </p:grpSpPr>
        <p:grpSp>
          <p:nvGrpSpPr>
            <p:cNvPr id="31" name="Group 30"/>
            <p:cNvGrpSpPr/>
            <p:nvPr/>
          </p:nvGrpSpPr>
          <p:grpSpPr>
            <a:xfrm>
              <a:off x="243840" y="2286000"/>
              <a:ext cx="8702040" cy="2286000"/>
              <a:chOff x="243840" y="2438400"/>
              <a:chExt cx="8702040" cy="2286000"/>
            </a:xfrm>
          </p:grpSpPr>
          <p:sp>
            <p:nvSpPr>
              <p:cNvPr id="14" name="Cube 13"/>
              <p:cNvSpPr/>
              <p:nvPr/>
            </p:nvSpPr>
            <p:spPr>
              <a:xfrm rot="10800000" flipV="1">
                <a:off x="381000" y="2667001"/>
                <a:ext cx="853440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Cube 14"/>
              <p:cNvSpPr/>
              <p:nvPr/>
            </p:nvSpPr>
            <p:spPr>
              <a:xfrm rot="10800000" flipV="1">
                <a:off x="304800" y="2438400"/>
                <a:ext cx="864108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124200" y="42672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3505200" y="44958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582736"/>
              </p:ext>
            </p:extLst>
          </p:nvPr>
        </p:nvGraphicFramePr>
        <p:xfrm>
          <a:off x="381000" y="3245709"/>
          <a:ext cx="7591425" cy="1418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882880" imgH="533160" progId="Equation.3">
                  <p:embed/>
                </p:oleObj>
              </mc:Choice>
              <mc:Fallback>
                <p:oleObj name="数式" r:id="rId2" imgW="288288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5709"/>
                        <a:ext cx="7591425" cy="1418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938408"/>
              </p:ext>
            </p:extLst>
          </p:nvPr>
        </p:nvGraphicFramePr>
        <p:xfrm>
          <a:off x="911224" y="4731543"/>
          <a:ext cx="6530975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724280" imgH="1231560" progId="Equation.DSMT4">
                  <p:embed/>
                </p:oleObj>
              </mc:Choice>
              <mc:Fallback>
                <p:oleObj name="Equation" r:id="rId4" imgW="4724280" imgH="1231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4" y="4731543"/>
                        <a:ext cx="6530975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054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6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within the pipe: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742003"/>
              </p:ext>
            </p:extLst>
          </p:nvPr>
        </p:nvGraphicFramePr>
        <p:xfrm>
          <a:off x="533400" y="669925"/>
          <a:ext cx="8277225" cy="182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41520" imgH="927000" progId="Equation.DSMT4">
                  <p:embed/>
                </p:oleObj>
              </mc:Choice>
              <mc:Fallback>
                <p:oleObj name="Equation" r:id="rId2" imgW="424152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69925"/>
                        <a:ext cx="8277225" cy="182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332140"/>
              </p:ext>
            </p:extLst>
          </p:nvPr>
        </p:nvGraphicFramePr>
        <p:xfrm>
          <a:off x="555625" y="2987675"/>
          <a:ext cx="76327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11400" imgH="1422360" progId="Equation.DSMT4">
                  <p:embed/>
                </p:oleObj>
              </mc:Choice>
              <mc:Fallback>
                <p:oleObj name="Equation" r:id="rId4" imgW="3911400" imgH="1422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987675"/>
                        <a:ext cx="76327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96C9258-D7C8-4223-B92C-F43F2A437C90}"/>
              </a:ext>
            </a:extLst>
          </p:cNvPr>
          <p:cNvSpPr txBox="1"/>
          <p:nvPr/>
        </p:nvSpPr>
        <p:spPr>
          <a:xfrm>
            <a:off x="5943600" y="1544959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F </a:t>
            </a:r>
            <a:r>
              <a:rPr lang="en-US" sz="2400" dirty="0">
                <a:latin typeface="+mj-lt"/>
              </a:rPr>
              <a:t>=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 or </a:t>
            </a:r>
            <a:r>
              <a:rPr lang="en-US" sz="2400" b="1" dirty="0">
                <a:latin typeface="+mj-lt"/>
              </a:rPr>
              <a:t>H</a:t>
            </a:r>
          </a:p>
          <a:p>
            <a:r>
              <a:rPr lang="en-US" sz="2400" dirty="0">
                <a:latin typeface="+mj-lt"/>
              </a:rPr>
              <a:t>propagation along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4218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Maxwell’s equations within the pipe in terms of all 6 components: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336033"/>
              </p:ext>
            </p:extLst>
          </p:nvPr>
        </p:nvGraphicFramePr>
        <p:xfrm>
          <a:off x="152400" y="611832"/>
          <a:ext cx="3546475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46040" imgH="914400" progId="Equation.DSMT4">
                  <p:embed/>
                </p:oleObj>
              </mc:Choice>
              <mc:Fallback>
                <p:oleObj name="Equation" r:id="rId2" imgW="134604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11832"/>
                        <a:ext cx="3546475" cy="243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658688"/>
              </p:ext>
            </p:extLst>
          </p:nvPr>
        </p:nvGraphicFramePr>
        <p:xfrm>
          <a:off x="367592" y="3042295"/>
          <a:ext cx="3076575" cy="344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68200" imgH="1295280" progId="Equation.DSMT4">
                  <p:embed/>
                </p:oleObj>
              </mc:Choice>
              <mc:Fallback>
                <p:oleObj name="Equation" r:id="rId4" imgW="1168200" imgH="1295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92" y="3042295"/>
                        <a:ext cx="3076575" cy="344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947343"/>
              </p:ext>
            </p:extLst>
          </p:nvPr>
        </p:nvGraphicFramePr>
        <p:xfrm>
          <a:off x="4741863" y="3048000"/>
          <a:ext cx="3746500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22360" imgH="1295280" progId="Equation.DSMT4">
                  <p:embed/>
                </p:oleObj>
              </mc:Choice>
              <mc:Fallback>
                <p:oleObj name="Equation" r:id="rId6" imgW="1422360" imgH="1295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3048000"/>
                        <a:ext cx="3746500" cy="344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15027" y="728781"/>
            <a:ext cx="7744255" cy="4178064"/>
            <a:chOff x="219868" y="-1318982"/>
            <a:chExt cx="9644648" cy="6336362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9929560"/>
                </p:ext>
              </p:extLst>
            </p:nvPr>
          </p:nvGraphicFramePr>
          <p:xfrm>
            <a:off x="6350208" y="-1318982"/>
            <a:ext cx="3514308" cy="28890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349360" imgH="1536480" progId="Equation.DSMT4">
                    <p:embed/>
                  </p:oleObj>
                </mc:Choice>
                <mc:Fallback>
                  <p:oleObj name="Equation" r:id="rId8" imgW="2349360" imgH="1536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350208" y="-1318982"/>
                          <a:ext cx="3514308" cy="28890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Up Arrow 8"/>
            <p:cNvSpPr/>
            <p:nvPr/>
          </p:nvSpPr>
          <p:spPr>
            <a:xfrm rot="2245334">
              <a:off x="219868" y="3124060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Up Arrow 10"/>
            <p:cNvSpPr/>
            <p:nvPr/>
          </p:nvSpPr>
          <p:spPr>
            <a:xfrm rot="2245334">
              <a:off x="1453356" y="4256967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Up Arrow 11"/>
            <p:cNvSpPr/>
            <p:nvPr/>
          </p:nvSpPr>
          <p:spPr>
            <a:xfrm rot="2245334">
              <a:off x="2384937" y="1081032"/>
              <a:ext cx="474663" cy="760412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645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492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 modes for rectangular wave guide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975456"/>
              </p:ext>
            </p:extLst>
          </p:nvPr>
        </p:nvGraphicFramePr>
        <p:xfrm>
          <a:off x="280987" y="665406"/>
          <a:ext cx="8634413" cy="337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52880" imgH="1917360" progId="Equation.DSMT4">
                  <p:embed/>
                </p:oleObj>
              </mc:Choice>
              <mc:Fallback>
                <p:oleObj name="Equation" r:id="rId2" imgW="495288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" y="665406"/>
                        <a:ext cx="8634413" cy="3373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615126"/>
              </p:ext>
            </p:extLst>
          </p:nvPr>
        </p:nvGraphicFramePr>
        <p:xfrm>
          <a:off x="660400" y="4146550"/>
          <a:ext cx="6375400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57600" imgH="1193760" progId="Equation.DSMT4">
                  <p:embed/>
                </p:oleObj>
              </mc:Choice>
              <mc:Fallback>
                <p:oleObj name="Equation" r:id="rId4" imgW="365760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146550"/>
                        <a:ext cx="6375400" cy="210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2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</a:t>
            </a: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36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1735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525438"/>
              </p:ext>
            </p:extLst>
          </p:nvPr>
        </p:nvGraphicFramePr>
        <p:xfrm>
          <a:off x="203200" y="627115"/>
          <a:ext cx="5207000" cy="257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3035160" imgH="1485720" progId="Equation.3">
                  <p:embed/>
                </p:oleObj>
              </mc:Choice>
              <mc:Fallback>
                <p:oleObj name="数式" r:id="rId5" imgW="3035160" imgH="1485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627115"/>
                        <a:ext cx="5207000" cy="2573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269776"/>
              </p:ext>
            </p:extLst>
          </p:nvPr>
        </p:nvGraphicFramePr>
        <p:xfrm>
          <a:off x="5979477" y="160337"/>
          <a:ext cx="89376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7" imgW="520560" imgH="215640" progId="Equation.3">
                  <p:embed/>
                </p:oleObj>
              </mc:Choice>
              <mc:Fallback>
                <p:oleObj name="数式" r:id="rId7" imgW="520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9477" y="160337"/>
                        <a:ext cx="893763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428004"/>
              </p:ext>
            </p:extLst>
          </p:nvPr>
        </p:nvGraphicFramePr>
        <p:xfrm>
          <a:off x="1035050" y="3341688"/>
          <a:ext cx="95885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9" imgW="558720" imgH="228600" progId="Equation.3">
                  <p:embed/>
                </p:oleObj>
              </mc:Choice>
              <mc:Fallback>
                <p:oleObj name="数式" r:id="rId9" imgW="558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3341688"/>
                        <a:ext cx="95885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85889"/>
              </p:ext>
            </p:extLst>
          </p:nvPr>
        </p:nvGraphicFramePr>
        <p:xfrm>
          <a:off x="6253163" y="3033713"/>
          <a:ext cx="95885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1" imgW="558720" imgH="241200" progId="Equation.3">
                  <p:embed/>
                </p:oleObj>
              </mc:Choice>
              <mc:Fallback>
                <p:oleObj name="数式" r:id="rId11" imgW="558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163" y="3033713"/>
                        <a:ext cx="95885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885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695450"/>
            <a:ext cx="6991350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031952"/>
              </p:ext>
            </p:extLst>
          </p:nvPr>
        </p:nvGraphicFramePr>
        <p:xfrm>
          <a:off x="2743200" y="533400"/>
          <a:ext cx="448627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98600" imgH="533160" progId="Equation.DSMT4">
                  <p:embed/>
                </p:oleObj>
              </mc:Choice>
              <mc:Fallback>
                <p:oleObj name="Equation" r:id="rId3" imgW="229860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"/>
                        <a:ext cx="4486275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895600"/>
            <a:ext cx="46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2475" y="5405735"/>
            <a:ext cx="46672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w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96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A35332-6EEE-774F-5F58-D7E6417C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99532C-CC6E-0547-8715-71C7C5A66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37C70-8F7F-693F-1D49-CC813DD0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6EEFCC-DC31-3C5D-188E-F6E7DF0F1D26}"/>
              </a:ext>
            </a:extLst>
          </p:cNvPr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  -- more details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6180FCA-5EFE-266A-E0E7-102FABECA0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405106"/>
              </p:ext>
            </p:extLst>
          </p:nvPr>
        </p:nvGraphicFramePr>
        <p:xfrm>
          <a:off x="469232" y="673099"/>
          <a:ext cx="7124700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52600" imgH="1600200" progId="Equation.DSMT4">
                  <p:embed/>
                </p:oleObj>
              </mc:Choice>
              <mc:Fallback>
                <p:oleObj name="Equation" r:id="rId2" imgW="4152600" imgH="1600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232" y="673099"/>
                        <a:ext cx="7124700" cy="277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4C1D9D4-46AD-7EDB-74D7-6C7893D1D7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848293"/>
              </p:ext>
            </p:extLst>
          </p:nvPr>
        </p:nvGraphicFramePr>
        <p:xfrm>
          <a:off x="442913" y="3805238"/>
          <a:ext cx="4792662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31760" imgH="1384200" progId="Equation.DSMT4">
                  <p:embed/>
                </p:oleObj>
              </mc:Choice>
              <mc:Fallback>
                <p:oleObj name="Equation" r:id="rId4" imgW="283176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2913" y="3805238"/>
                        <a:ext cx="4792662" cy="2343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7C936A7-AB7C-37B7-36CA-6111F02B577E}"/>
              </a:ext>
            </a:extLst>
          </p:cNvPr>
          <p:cNvSpPr txBox="1"/>
          <p:nvPr/>
        </p:nvSpPr>
        <p:spPr>
          <a:xfrm>
            <a:off x="5410200" y="5524551"/>
            <a:ext cx="3570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(direction along the wave guide)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53945F7-0250-A5CF-3A53-AFC2705F3B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555595"/>
              </p:ext>
            </p:extLst>
          </p:nvPr>
        </p:nvGraphicFramePr>
        <p:xfrm>
          <a:off x="5791200" y="4191000"/>
          <a:ext cx="2547168" cy="1000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66680" imgH="419040" progId="Equation.DSMT4">
                  <p:embed/>
                </p:oleObj>
              </mc:Choice>
              <mc:Fallback>
                <p:oleObj name="Equation" r:id="rId6" imgW="1066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91200" y="4191000"/>
                        <a:ext cx="2547168" cy="10006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1605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1A095-C40F-2B22-365A-32D4DE215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EE8F70-7E51-82CD-E20F-67528B175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6438AB-1C3D-9A59-404E-845488CBB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D75F06-709F-F850-C4A7-AA7A3954A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75" y="1143000"/>
            <a:ext cx="8982650" cy="402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146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0062" y="457200"/>
            <a:ext cx="8262938" cy="4953000"/>
            <a:chOff x="-322929" y="137692"/>
            <a:chExt cx="10295233" cy="545914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0540501"/>
                </p:ext>
              </p:extLst>
            </p:nvPr>
          </p:nvGraphicFramePr>
          <p:xfrm>
            <a:off x="-322929" y="1608207"/>
            <a:ext cx="10295233" cy="3988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809880" imgH="1473120" progId="Equation.DSMT4">
                    <p:embed/>
                  </p:oleObj>
                </mc:Choice>
                <mc:Fallback>
                  <p:oleObj name="Equation" r:id="rId2" imgW="3809880" imgH="1473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22929" y="1608207"/>
                          <a:ext cx="10295233" cy="3988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628720" imgH="863280" progId="Equation.3">
                  <p:embed/>
                </p:oleObj>
              </mc:Choice>
              <mc:Fallback>
                <p:oleObj name="数式" r:id="rId2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793960" imgH="1244520" progId="Equation.3">
                  <p:embed/>
                </p:oleObj>
              </mc:Choice>
              <mc:Fallback>
                <p:oleObj name="数式" r:id="rId4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2400120" imgH="863280" progId="Equation.3">
                  <p:embed/>
                </p:oleObj>
              </mc:Choice>
              <mc:Fallback>
                <p:oleObj name="数式" r:id="rId6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638000" imgH="1307880" progId="Equation.3">
                  <p:embed/>
                </p:oleObj>
              </mc:Choice>
              <mc:Fallback>
                <p:oleObj name="数式" r:id="rId2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933640" imgH="457200" progId="Equation.3">
                  <p:embed/>
                </p:oleObj>
              </mc:Choice>
              <mc:Fallback>
                <p:oleObj name="数式" r:id="rId4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933640" imgH="952200" progId="Equation.3">
                  <p:embed/>
                </p:oleObj>
              </mc:Choice>
              <mc:Fallback>
                <p:oleObj name="数式" r:id="rId2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</a:t>
            </a:r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>
                <a:latin typeface="+mj-lt"/>
              </a:rPr>
              <a:t>, n, k</a:t>
            </a:r>
            <a:r>
              <a:rPr lang="en-US" sz="2400" dirty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90852"/>
              </p:ext>
            </p:extLst>
          </p:nvPr>
        </p:nvGraphicFramePr>
        <p:xfrm>
          <a:off x="995363" y="4038600"/>
          <a:ext cx="46942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539800" imgH="1346040" progId="Equation.3">
                  <p:embed/>
                </p:oleObj>
              </mc:Choice>
              <mc:Fallback>
                <p:oleObj name="数式" r:id="rId4" imgW="2539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4038600"/>
                        <a:ext cx="4694237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600" y="51054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real </a:t>
            </a:r>
          </a:p>
          <a:p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/>
              <a:t>, n, k</a:t>
            </a:r>
            <a:endParaRPr lang="en-US" sz="2400" dirty="0">
              <a:latin typeface="+mj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689600" y="4743876"/>
            <a:ext cx="711200" cy="1504524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447944"/>
              </p:ext>
            </p:extLst>
          </p:nvPr>
        </p:nvGraphicFramePr>
        <p:xfrm>
          <a:off x="595733" y="537865"/>
          <a:ext cx="7329067" cy="2668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390840" imgH="1218960" progId="Equation.3">
                  <p:embed/>
                </p:oleObj>
              </mc:Choice>
              <mc:Fallback>
                <p:oleObj name="数式" r:id="rId2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33" y="537865"/>
                        <a:ext cx="7329067" cy="2668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049802"/>
              </p:ext>
            </p:extLst>
          </p:nvPr>
        </p:nvGraphicFramePr>
        <p:xfrm>
          <a:off x="1562100" y="3349625"/>
          <a:ext cx="5211763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22280" imgH="1117440" progId="Equation.DSMT4">
                  <p:embed/>
                </p:oleObj>
              </mc:Choice>
              <mc:Fallback>
                <p:oleObj name="Equation" r:id="rId4" imgW="222228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3349625"/>
                        <a:ext cx="5211763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7010400" y="45720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96000" y="5715000"/>
            <a:ext cx="914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010400" y="57150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628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5562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0" y="59391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2/28/2025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Transverse electric and magnetic waves  (TEM)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230415"/>
              </p:ext>
            </p:extLst>
          </p:nvPr>
        </p:nvGraphicFramePr>
        <p:xfrm>
          <a:off x="730250" y="838200"/>
          <a:ext cx="7683500" cy="2193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270400" imgH="1485720" progId="Equation.DSMT4">
                  <p:embed/>
                </p:oleObj>
              </mc:Choice>
              <mc:Fallback>
                <p:oleObj name="Equation" r:id="rId2" imgW="5270400" imgH="1485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838200"/>
                        <a:ext cx="7683500" cy="21939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7010400" y="35052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096000" y="4648200"/>
            <a:ext cx="914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010400" y="46482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62800" y="35052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4495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0" y="4872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35052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TEM modes describe electromagnetic waves in lossless media and vacuum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47800" y="49530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real </a:t>
            </a:r>
          </a:p>
          <a:p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/>
              <a:t>, n, k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31C2DA-0B9B-D91B-9756-A86E58D88E40}"/>
              </a:ext>
            </a:extLst>
          </p:cNvPr>
          <p:cNvSpPr txBox="1"/>
          <p:nvPr/>
        </p:nvSpPr>
        <p:spPr>
          <a:xfrm>
            <a:off x="381000" y="5943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linear combinations of TEM modes are also TEM.</a:t>
            </a:r>
          </a:p>
        </p:txBody>
      </p:sp>
    </p:spTree>
    <p:extLst>
      <p:ext uri="{BB962C8B-B14F-4D97-AF65-F5344CB8AC3E}">
        <p14:creationId xmlns:p14="http://schemas.microsoft.com/office/powerpoint/2010/main" val="120456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16956</TotalTime>
  <Words>783</Words>
  <Application>Microsoft Office PowerPoint</Application>
  <PresentationFormat>On-screen Show (4:3)</PresentationFormat>
  <Paragraphs>191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941</cp:revision>
  <cp:lastPrinted>2020-02-25T14:30:20Z</cp:lastPrinted>
  <dcterms:created xsi:type="dcterms:W3CDTF">2012-01-10T18:32:24Z</dcterms:created>
  <dcterms:modified xsi:type="dcterms:W3CDTF">2025-03-05T16:51:59Z</dcterms:modified>
</cp:coreProperties>
</file>