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6" r:id="rId2"/>
    <p:sldId id="396" r:id="rId3"/>
    <p:sldId id="398" r:id="rId4"/>
    <p:sldId id="362" r:id="rId5"/>
    <p:sldId id="363" r:id="rId6"/>
    <p:sldId id="364" r:id="rId7"/>
    <p:sldId id="365" r:id="rId8"/>
    <p:sldId id="366" r:id="rId9"/>
    <p:sldId id="367" r:id="rId10"/>
    <p:sldId id="374" r:id="rId11"/>
    <p:sldId id="379" r:id="rId12"/>
    <p:sldId id="380" r:id="rId13"/>
    <p:sldId id="381" r:id="rId14"/>
    <p:sldId id="382" r:id="rId15"/>
    <p:sldId id="383" r:id="rId16"/>
    <p:sldId id="384" r:id="rId17"/>
    <p:sldId id="385" r:id="rId18"/>
    <p:sldId id="386" r:id="rId19"/>
    <p:sldId id="387" r:id="rId20"/>
    <p:sldId id="388" r:id="rId21"/>
    <p:sldId id="389" r:id="rId22"/>
    <p:sldId id="390" r:id="rId23"/>
    <p:sldId id="391" r:id="rId24"/>
    <p:sldId id="392" r:id="rId25"/>
    <p:sldId id="393" r:id="rId26"/>
    <p:sldId id="397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9" d="100"/>
          <a:sy n="79" d="100"/>
        </p:scale>
        <p:origin x="71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2/28/2025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26.wmf"/><Relationship Id="rId7" Type="http://schemas.openxmlformats.org/officeDocument/2006/relationships/image" Target="../media/image28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8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2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image" Target="../media/image35.wmf"/><Relationship Id="rId7" Type="http://schemas.openxmlformats.org/officeDocument/2006/relationships/image" Target="../media/image37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8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2.png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7.wmf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6.wmf"/><Relationship Id="rId4" Type="http://schemas.openxmlformats.org/officeDocument/2006/relationships/image" Target="../media/image43.png"/><Relationship Id="rId9" Type="http://schemas.openxmlformats.org/officeDocument/2006/relationships/oleObject" Target="../embeddings/oleObject4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9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7" Type="http://schemas.openxmlformats.org/officeDocument/2006/relationships/image" Target="../media/image52.wmf"/><Relationship Id="rId2" Type="http://schemas.openxmlformats.org/officeDocument/2006/relationships/oleObject" Target="../embeddings/oleObject4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51.wmf"/><Relationship Id="rId4" Type="http://schemas.openxmlformats.org/officeDocument/2006/relationships/oleObject" Target="../embeddings/oleObject45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28600"/>
            <a:ext cx="90678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for Lecture 20: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Wave Guides - Chap. 8  (Sec. 8.1-8.4 in JDJ) 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TEM, TE, and TM modes of electromagnetic waves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Justification for boundary conditions; behavior of waves near conducting surfaces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Rectangular waveguide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endParaRPr lang="en-US" sz="28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Effects of complex dielectric; fields near the surface on an ideal conductor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201811"/>
              </p:ext>
            </p:extLst>
          </p:nvPr>
        </p:nvGraphicFramePr>
        <p:xfrm>
          <a:off x="196850" y="838200"/>
          <a:ext cx="8015288" cy="561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81280" imgH="2565360" progId="Equation.DSMT4">
                  <p:embed/>
                </p:oleObj>
              </mc:Choice>
              <mc:Fallback>
                <p:oleObj name="Equation" r:id="rId2" imgW="3581280" imgH="2565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" y="838200"/>
                        <a:ext cx="8015288" cy="561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3460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370888"/>
              </p:ext>
            </p:extLst>
          </p:nvPr>
        </p:nvGraphicFramePr>
        <p:xfrm>
          <a:off x="457200" y="856518"/>
          <a:ext cx="8528050" cy="559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549760" imgH="3593880" progId="Equation.DSMT4">
                  <p:embed/>
                </p:oleObj>
              </mc:Choice>
              <mc:Fallback>
                <p:oleObj name="Equation" r:id="rId2" imgW="5549760" imgH="3593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856518"/>
                        <a:ext cx="8528050" cy="559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179474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details:</a:t>
            </a:r>
          </a:p>
        </p:txBody>
      </p:sp>
    </p:spTree>
    <p:extLst>
      <p:ext uri="{BB962C8B-B14F-4D97-AF65-F5344CB8AC3E}">
        <p14:creationId xmlns:p14="http://schemas.microsoft.com/office/powerpoint/2010/main" val="788314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796901"/>
              </p:ext>
            </p:extLst>
          </p:nvPr>
        </p:nvGraphicFramePr>
        <p:xfrm>
          <a:off x="1143000" y="533400"/>
          <a:ext cx="5430838" cy="438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514600" imgH="2006280" progId="Equation.3">
                  <p:embed/>
                </p:oleObj>
              </mc:Choice>
              <mc:Fallback>
                <p:oleObj name="数式" r:id="rId2" imgW="2514600" imgH="2006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33400"/>
                        <a:ext cx="5430838" cy="438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667864"/>
              </p:ext>
            </p:extLst>
          </p:nvPr>
        </p:nvGraphicFramePr>
        <p:xfrm>
          <a:off x="1003300" y="4897438"/>
          <a:ext cx="5984875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68400" imgH="761760" progId="Equation.DSMT4">
                  <p:embed/>
                </p:oleObj>
              </mc:Choice>
              <mc:Fallback>
                <p:oleObj name="Equation" r:id="rId4" imgW="27684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4897438"/>
                        <a:ext cx="5984875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rrow: Left 7">
            <a:extLst>
              <a:ext uri="{FF2B5EF4-FFF2-40B4-BE49-F238E27FC236}">
                <a16:creationId xmlns:a16="http://schemas.microsoft.com/office/drawing/2014/main" id="{5A4BD436-A89C-44EF-A33D-4C7C76B64672}"/>
              </a:ext>
            </a:extLst>
          </p:cNvPr>
          <p:cNvSpPr/>
          <p:nvPr/>
        </p:nvSpPr>
        <p:spPr>
          <a:xfrm>
            <a:off x="6532563" y="4552366"/>
            <a:ext cx="346075" cy="3254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257F67-AB97-4872-BC36-227BC8E03435}"/>
              </a:ext>
            </a:extLst>
          </p:cNvPr>
          <p:cNvSpPr txBox="1"/>
          <p:nvPr/>
        </p:nvSpPr>
        <p:spPr>
          <a:xfrm>
            <a:off x="6898858" y="4456244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“skin depth”</a:t>
            </a:r>
          </a:p>
        </p:txBody>
      </p:sp>
    </p:spTree>
    <p:extLst>
      <p:ext uri="{BB962C8B-B14F-4D97-AF65-F5344CB8AC3E}">
        <p14:creationId xmlns:p14="http://schemas.microsoft.com/office/powerpoint/2010/main" val="92744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524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Some representative values of skin depth</a:t>
            </a:r>
          </a:p>
          <a:p>
            <a:r>
              <a:rPr lang="en-US" sz="2400" dirty="0">
                <a:latin typeface="+mj-lt"/>
              </a:rPr>
              <a:t>Ref: Lorrain</a:t>
            </a:r>
            <a:r>
              <a:rPr lang="en-US" sz="2400" baseline="30000" dirty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 and Corson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234856"/>
              </p:ext>
            </p:extLst>
          </p:nvPr>
        </p:nvGraphicFramePr>
        <p:xfrm>
          <a:off x="609600" y="3150975"/>
          <a:ext cx="8305800" cy="3116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4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s (10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7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S/m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m/m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 (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0.001m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at 60 Hz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 (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0.001m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at 1 MHz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/>
                        <a:t>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84.6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/>
                        <a:t>Cu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5.80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66.1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/>
                        <a:t>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 err="1"/>
                        <a:t>Mumetal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/>
                        <a:t>Zn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088719"/>
              </p:ext>
            </p:extLst>
          </p:nvPr>
        </p:nvGraphicFramePr>
        <p:xfrm>
          <a:off x="1505505" y="1295400"/>
          <a:ext cx="3781425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89040" imgH="634680" progId="Equation.DSMT4">
                  <p:embed/>
                </p:oleObj>
              </mc:Choice>
              <mc:Fallback>
                <p:oleObj name="Equation" r:id="rId2" imgW="248904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5505" y="1295400"/>
                        <a:ext cx="3781425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3054E43-39C5-4962-A192-973622F4C8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271663"/>
              </p:ext>
            </p:extLst>
          </p:nvPr>
        </p:nvGraphicFramePr>
        <p:xfrm>
          <a:off x="5865519" y="1981200"/>
          <a:ext cx="2821281" cy="960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90640" imgH="609480" progId="Equation.DSMT4">
                  <p:embed/>
                </p:oleObj>
              </mc:Choice>
              <mc:Fallback>
                <p:oleObj name="Equation" r:id="rId4" imgW="179064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65519" y="1981200"/>
                        <a:ext cx="2821281" cy="9604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48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173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Relative energies associated with field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532330"/>
              </p:ext>
            </p:extLst>
          </p:nvPr>
        </p:nvGraphicFramePr>
        <p:xfrm>
          <a:off x="318293" y="438944"/>
          <a:ext cx="8507413" cy="601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19560" imgH="4254480" progId="Equation.DSMT4">
                  <p:embed/>
                </p:oleObj>
              </mc:Choice>
              <mc:Fallback>
                <p:oleObj name="Equation" r:id="rId2" imgW="6019560" imgH="4254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18293" y="438944"/>
                        <a:ext cx="8507413" cy="6011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3AC73FC-B334-4624-A28F-37A6954208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255857"/>
              </p:ext>
            </p:extLst>
          </p:nvPr>
        </p:nvGraphicFramePr>
        <p:xfrm>
          <a:off x="1258888" y="2743200"/>
          <a:ext cx="1938337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38080" imgH="419040" progId="Equation.DSMT4">
                  <p:embed/>
                </p:oleObj>
              </mc:Choice>
              <mc:Fallback>
                <p:oleObj name="Equation" r:id="rId4" imgW="8380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58888" y="2743200"/>
                        <a:ext cx="1938337" cy="969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0652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539095"/>
              </p:ext>
            </p:extLst>
          </p:nvPr>
        </p:nvGraphicFramePr>
        <p:xfrm>
          <a:off x="914400" y="990600"/>
          <a:ext cx="6884987" cy="205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187440" imgH="939600" progId="Equation.3">
                  <p:embed/>
                </p:oleObj>
              </mc:Choice>
              <mc:Fallback>
                <p:oleObj name="数式" r:id="rId2" imgW="318744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990600"/>
                        <a:ext cx="6884987" cy="205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691520"/>
              </p:ext>
            </p:extLst>
          </p:nvPr>
        </p:nvGraphicFramePr>
        <p:xfrm>
          <a:off x="942513" y="3590776"/>
          <a:ext cx="5489575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39800" imgH="761760" progId="Equation.DSMT4">
                  <p:embed/>
                </p:oleObj>
              </mc:Choice>
              <mc:Fallback>
                <p:oleObj name="Equation" r:id="rId4" imgW="25398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513" y="3590776"/>
                        <a:ext cx="5489575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7543800" y="3200400"/>
            <a:ext cx="990600" cy="2664768"/>
          </a:xfrm>
          <a:prstGeom prst="rect">
            <a:avLst/>
          </a:prstGeom>
          <a:gradFill>
            <a:gsLst>
              <a:gs pos="7000">
                <a:schemeClr val="tx1">
                  <a:lumMod val="77000"/>
                  <a:lumOff val="23000"/>
                </a:schemeClr>
              </a:gs>
              <a:gs pos="3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503225" y="3657600"/>
            <a:ext cx="0" cy="22075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503225" y="5865168"/>
            <a:ext cx="12597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133112" y="5791200"/>
            <a:ext cx="401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86600" y="4191000"/>
            <a:ext cx="477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r</a:t>
            </a:r>
            <a:r>
              <a:rPr lang="en-US" sz="2400" b="1" i="1" baseline="-25000" dirty="0">
                <a:latin typeface="+mj-lt"/>
              </a:rPr>
              <a:t>||</a:t>
            </a:r>
            <a:endParaRPr lang="en-US" sz="2400" b="1" i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71112" y="5791200"/>
            <a:ext cx="401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875015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779228"/>
              </p:ext>
            </p:extLst>
          </p:nvPr>
        </p:nvGraphicFramePr>
        <p:xfrm>
          <a:off x="1258888" y="1652588"/>
          <a:ext cx="5489575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39800" imgH="761760" progId="Equation.DSMT4">
                  <p:embed/>
                </p:oleObj>
              </mc:Choice>
              <mc:Fallback>
                <p:oleObj name="Equation" r:id="rId2" imgW="25398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652588"/>
                        <a:ext cx="5489575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086600" y="762000"/>
            <a:ext cx="1676400" cy="3052465"/>
            <a:chOff x="7086600" y="3200400"/>
            <a:chExt cx="1676400" cy="3052465"/>
          </a:xfrm>
        </p:grpSpPr>
        <p:sp>
          <p:nvSpPr>
            <p:cNvPr id="8" name="Rectangle 7"/>
            <p:cNvSpPr/>
            <p:nvPr/>
          </p:nvSpPr>
          <p:spPr>
            <a:xfrm>
              <a:off x="7543800" y="3200400"/>
              <a:ext cx="990600" cy="2664768"/>
            </a:xfrm>
            <a:prstGeom prst="rect">
              <a:avLst/>
            </a:prstGeom>
            <a:gradFill>
              <a:gsLst>
                <a:gs pos="7000">
                  <a:schemeClr val="tx1">
                    <a:lumMod val="77000"/>
                    <a:lumOff val="23000"/>
                  </a:schemeClr>
                </a:gs>
                <a:gs pos="3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7503225" y="3657600"/>
              <a:ext cx="0" cy="220756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7503225" y="5865168"/>
              <a:ext cx="125977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8133112" y="5791200"/>
              <a:ext cx="401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z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86600" y="4191000"/>
              <a:ext cx="4774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r</a:t>
              </a:r>
              <a:r>
                <a:rPr lang="en-US" sz="2400" b="1" i="1" baseline="-25000" dirty="0">
                  <a:latin typeface="+mj-lt"/>
                </a:rPr>
                <a:t>||</a:t>
              </a:r>
              <a:endParaRPr lang="en-US" sz="2400" b="1" i="1" dirty="0"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71112" y="5791200"/>
              <a:ext cx="401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0</a:t>
              </a:r>
            </a:p>
          </p:txBody>
        </p:sp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162107"/>
              </p:ext>
            </p:extLst>
          </p:nvPr>
        </p:nvGraphicFramePr>
        <p:xfrm>
          <a:off x="793131" y="3844089"/>
          <a:ext cx="6778625" cy="255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36680" imgH="1168200" progId="Equation.DSMT4">
                  <p:embed/>
                </p:oleObj>
              </mc:Choice>
              <mc:Fallback>
                <p:oleObj name="Equation" r:id="rId4" imgW="313668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131" y="3844089"/>
                        <a:ext cx="6778625" cy="255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5BD99C2-51C1-44A8-753E-8B8E9A2765BD}"/>
              </a:ext>
            </a:extLst>
          </p:cNvPr>
          <p:cNvSpPr txBox="1"/>
          <p:nvPr/>
        </p:nvSpPr>
        <p:spPr>
          <a:xfrm>
            <a:off x="152399" y="762000"/>
            <a:ext cx="6778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(Note that we are assuming no extra charges or currents beyond material responses via </a:t>
            </a:r>
            <a:r>
              <a:rPr lang="en-US" sz="2400" i="1" dirty="0" err="1">
                <a:latin typeface="Symbol" panose="05050102010706020507" pitchFamily="18" charset="2"/>
              </a:rPr>
              <a:t>e</a:t>
            </a:r>
            <a:r>
              <a:rPr lang="en-US" sz="2400" i="1" dirty="0" err="1">
                <a:latin typeface="+mj-lt"/>
              </a:rPr>
              <a:t>,</a:t>
            </a:r>
            <a:r>
              <a:rPr lang="en-US" sz="2400" i="1" dirty="0" err="1">
                <a:latin typeface="Symbol" panose="05050102010706020507" pitchFamily="18" charset="2"/>
              </a:rPr>
              <a:t>s</a:t>
            </a:r>
            <a:r>
              <a:rPr lang="en-US" sz="2400" i="1" dirty="0" err="1">
                <a:latin typeface="+mj-lt"/>
              </a:rPr>
              <a:t>,</a:t>
            </a:r>
            <a:r>
              <a:rPr lang="en-US" sz="2400" i="1" dirty="0" err="1">
                <a:latin typeface="Symbol" panose="05050102010706020507" pitchFamily="18" charset="2"/>
              </a:rPr>
              <a:t>m</a:t>
            </a:r>
            <a:r>
              <a:rPr lang="en-US" sz="2400" dirty="0">
                <a:latin typeface="Symbol" panose="05050102010706020507" pitchFamily="18" charset="2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4215163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7749" y="85941"/>
            <a:ext cx="514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values for ideal conductor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42560" y="547606"/>
            <a:ext cx="365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At the boundary of an ideal conductor, the </a:t>
            </a:r>
            <a:r>
              <a:rPr lang="en-US" sz="2400" b="1" dirty="0">
                <a:latin typeface="+mj-lt"/>
              </a:rPr>
              <a:t>E</a:t>
            </a:r>
            <a:r>
              <a:rPr lang="en-US" sz="2400" dirty="0">
                <a:latin typeface="+mj-lt"/>
              </a:rPr>
              <a:t> and </a:t>
            </a:r>
            <a:r>
              <a:rPr lang="en-US" sz="2400" b="1" dirty="0">
                <a:latin typeface="+mj-lt"/>
              </a:rPr>
              <a:t>H</a:t>
            </a:r>
            <a:r>
              <a:rPr lang="en-US" sz="2400" dirty="0">
                <a:latin typeface="+mj-lt"/>
              </a:rPr>
              <a:t> fields decay in the direction normal to the interface.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440485"/>
              </p:ext>
            </p:extLst>
          </p:nvPr>
        </p:nvGraphicFramePr>
        <p:xfrm>
          <a:off x="306737" y="908594"/>
          <a:ext cx="3924300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815840" imgH="888840" progId="Equation.3">
                  <p:embed/>
                </p:oleObj>
              </mc:Choice>
              <mc:Fallback>
                <p:oleObj name="数式" r:id="rId2" imgW="181584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737" y="908594"/>
                        <a:ext cx="3924300" cy="194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7086600" y="3355032"/>
            <a:ext cx="1524000" cy="2664768"/>
            <a:chOff x="6781800" y="535632"/>
            <a:chExt cx="1524000" cy="2664768"/>
          </a:xfrm>
        </p:grpSpPr>
        <p:sp>
          <p:nvSpPr>
            <p:cNvPr id="7" name="Rectangle 6"/>
            <p:cNvSpPr/>
            <p:nvPr/>
          </p:nvSpPr>
          <p:spPr>
            <a:xfrm>
              <a:off x="7315200" y="535632"/>
              <a:ext cx="990600" cy="2664768"/>
            </a:xfrm>
            <a:prstGeom prst="rect">
              <a:avLst/>
            </a:prstGeom>
            <a:gradFill>
              <a:gsLst>
                <a:gs pos="7000">
                  <a:schemeClr val="tx1">
                    <a:lumMod val="77000"/>
                    <a:lumOff val="23000"/>
                  </a:schemeClr>
                </a:gs>
                <a:gs pos="3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3989921"/>
                </p:ext>
              </p:extLst>
            </p:nvPr>
          </p:nvGraphicFramePr>
          <p:xfrm>
            <a:off x="7467600" y="1384300"/>
            <a:ext cx="301625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4" imgW="139680" imgH="203040" progId="Equation.3">
                    <p:embed/>
                  </p:oleObj>
                </mc:Choice>
                <mc:Fallback>
                  <p:oleObj name="数式" r:id="rId4" imgW="1396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7600" y="1384300"/>
                          <a:ext cx="301625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Arrow Connector 9"/>
            <p:cNvCxnSpPr>
              <a:stCxn id="7" idx="1"/>
            </p:cNvCxnSpPr>
            <p:nvPr/>
          </p:nvCxnSpPr>
          <p:spPr>
            <a:xfrm>
              <a:off x="7315200" y="1868016"/>
              <a:ext cx="4953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7" idx="1"/>
            </p:cNvCxnSpPr>
            <p:nvPr/>
          </p:nvCxnSpPr>
          <p:spPr>
            <a:xfrm flipV="1">
              <a:off x="7315200" y="1295400"/>
              <a:ext cx="0" cy="572616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781800" y="14433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H</a:t>
              </a:r>
              <a:r>
                <a:rPr lang="en-US" sz="2400" b="1" baseline="-25000" dirty="0">
                  <a:latin typeface="+mj-lt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7010400" y="2362200"/>
              <a:ext cx="3048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2619077"/>
                </p:ext>
              </p:extLst>
            </p:nvPr>
          </p:nvGraphicFramePr>
          <p:xfrm>
            <a:off x="6811963" y="2133600"/>
            <a:ext cx="274637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26720" imgH="177480" progId="Equation.DSMT4">
                    <p:embed/>
                  </p:oleObj>
                </mc:Choice>
                <mc:Fallback>
                  <p:oleObj name="Equation" r:id="rId6" imgW="12672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1963" y="2133600"/>
                          <a:ext cx="274637" cy="388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265416"/>
              </p:ext>
            </p:extLst>
          </p:nvPr>
        </p:nvGraphicFramePr>
        <p:xfrm>
          <a:off x="1295400" y="3733800"/>
          <a:ext cx="49672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98600" imgH="558720" progId="Equation.DSMT4">
                  <p:embed/>
                </p:oleObj>
              </mc:Choice>
              <mc:Fallback>
                <p:oleObj name="Equation" r:id="rId8" imgW="22986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733800"/>
                        <a:ext cx="496728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867D6D4-0461-3C12-4DA4-D5D7D4121988}"/>
              </a:ext>
            </a:extLst>
          </p:cNvPr>
          <p:cNvCxnSpPr/>
          <p:nvPr/>
        </p:nvCxnSpPr>
        <p:spPr>
          <a:xfrm flipH="1">
            <a:off x="7117492" y="5867400"/>
            <a:ext cx="5334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064E44B-46DB-AEDF-337C-DBD3CDCD709D}"/>
              </a:ext>
            </a:extLst>
          </p:cNvPr>
          <p:cNvSpPr txBox="1"/>
          <p:nvPr/>
        </p:nvSpPr>
        <p:spPr>
          <a:xfrm>
            <a:off x="7239000" y="535262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9414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572471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Waveguide terminology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TEM:  transverse electric and magnetic (both E and H fields are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TM: transverse magnetic (H field is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TE: transverse electric (E field is perpendicular to wave propagation direction)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84311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 guides – dielectric media with one or more metal boundary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225256"/>
              </p:ext>
            </p:extLst>
          </p:nvPr>
        </p:nvGraphicFramePr>
        <p:xfrm>
          <a:off x="304800" y="1445568"/>
          <a:ext cx="49672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98600" imgH="558720" progId="Equation.DSMT4">
                  <p:embed/>
                </p:oleObj>
              </mc:Choice>
              <mc:Fallback>
                <p:oleObj name="Equation" r:id="rId2" imgW="22986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445568"/>
                        <a:ext cx="496728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CAAA9214-66EE-49A5-BC9B-D19C37D420BD}"/>
              </a:ext>
            </a:extLst>
          </p:cNvPr>
          <p:cNvSpPr/>
          <p:nvPr/>
        </p:nvSpPr>
        <p:spPr>
          <a:xfrm>
            <a:off x="7391400" y="1143000"/>
            <a:ext cx="990600" cy="2323248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C086FDB-F57F-4FE5-A7CD-C9C3887697B5}"/>
              </a:ext>
            </a:extLst>
          </p:cNvPr>
          <p:cNvCxnSpPr/>
          <p:nvPr/>
        </p:nvCxnSpPr>
        <p:spPr>
          <a:xfrm flipH="1">
            <a:off x="6781800" y="1828800"/>
            <a:ext cx="5334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611F5F0-0016-4961-BBDC-E3D24ABC7EE3}"/>
              </a:ext>
            </a:extLst>
          </p:cNvPr>
          <p:cNvSpPr txBox="1"/>
          <p:nvPr/>
        </p:nvSpPr>
        <p:spPr>
          <a:xfrm>
            <a:off x="6903308" y="131402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40F2E66-8B18-495C-8564-DE2175D06053}"/>
              </a:ext>
            </a:extLst>
          </p:cNvPr>
          <p:cNvCxnSpPr>
            <a:cxnSpLocks/>
          </p:cNvCxnSpPr>
          <p:nvPr/>
        </p:nvCxnSpPr>
        <p:spPr>
          <a:xfrm flipV="1">
            <a:off x="7315200" y="2016299"/>
            <a:ext cx="0" cy="576649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73EDADA-41C8-4234-A8B5-27167958539B}"/>
              </a:ext>
            </a:extLst>
          </p:cNvPr>
          <p:cNvSpPr txBox="1"/>
          <p:nvPr/>
        </p:nvSpPr>
        <p:spPr>
          <a:xfrm>
            <a:off x="6934200" y="21291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+mj-lt"/>
              </a:rPr>
              <a:t>H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8BBF4E0-0C44-40C5-B201-4F4063F2AD70}"/>
              </a:ext>
            </a:extLst>
          </p:cNvPr>
          <p:cNvCxnSpPr>
            <a:cxnSpLocks/>
          </p:cNvCxnSpPr>
          <p:nvPr/>
        </p:nvCxnSpPr>
        <p:spPr>
          <a:xfrm flipH="1">
            <a:off x="7048500" y="3048000"/>
            <a:ext cx="34290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C7613C52-3A84-4964-B42A-80C1A1CAEB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595439"/>
              </p:ext>
            </p:extLst>
          </p:nvPr>
        </p:nvGraphicFramePr>
        <p:xfrm>
          <a:off x="6629400" y="2667000"/>
          <a:ext cx="457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6720" imgH="177480" progId="Equation.DSMT4">
                  <p:embed/>
                </p:oleObj>
              </mc:Choice>
              <mc:Fallback>
                <p:oleObj name="Equation" r:id="rId4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29400" y="2667000"/>
                        <a:ext cx="4572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E71517D4-D9C9-488F-AF35-F8C73080BB05}"/>
              </a:ext>
            </a:extLst>
          </p:cNvPr>
          <p:cNvSpPr txBox="1"/>
          <p:nvPr/>
        </p:nvSpPr>
        <p:spPr>
          <a:xfrm>
            <a:off x="0" y="66271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Continuity conditions for fields near metal boundaries --</a:t>
            </a:r>
          </a:p>
        </p:txBody>
      </p:sp>
    </p:spTree>
    <p:extLst>
      <p:ext uri="{BB962C8B-B14F-4D97-AF65-F5344CB8AC3E}">
        <p14:creationId xmlns:p14="http://schemas.microsoft.com/office/powerpoint/2010/main" val="346226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5524500" y="4572000"/>
            <a:ext cx="1676400" cy="13716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rectangular waveguide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11430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conditions at surface of waveguide:</a:t>
            </a:r>
          </a:p>
          <a:p>
            <a:r>
              <a:rPr lang="en-US" sz="2400" dirty="0">
                <a:latin typeface="+mj-lt"/>
              </a:rPr>
              <a:t>      </a:t>
            </a:r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tangential</a:t>
            </a:r>
            <a:r>
              <a:rPr lang="en-US" sz="2400" dirty="0">
                <a:latin typeface="+mj-lt"/>
              </a:rPr>
              <a:t>=0,   </a:t>
            </a:r>
            <a:r>
              <a:rPr lang="en-US" sz="2400" b="1" dirty="0" err="1">
                <a:latin typeface="+mj-lt"/>
              </a:rPr>
              <a:t>B</a:t>
            </a:r>
            <a:r>
              <a:rPr lang="en-US" sz="2400" baseline="-25000" dirty="0" err="1">
                <a:latin typeface="+mj-lt"/>
              </a:rPr>
              <a:t>normal</a:t>
            </a:r>
            <a:r>
              <a:rPr lang="en-US" sz="2400" dirty="0">
                <a:latin typeface="+mj-lt"/>
              </a:rPr>
              <a:t>=0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8800" y="4724400"/>
            <a:ext cx="1447800" cy="990600"/>
          </a:xfrm>
          <a:prstGeom prst="rect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243840" y="2438400"/>
            <a:ext cx="8702040" cy="2362200"/>
            <a:chOff x="243840" y="2438400"/>
            <a:chExt cx="8702040" cy="2362200"/>
          </a:xfrm>
        </p:grpSpPr>
        <p:sp>
          <p:nvSpPr>
            <p:cNvPr id="14" name="Cube 13"/>
            <p:cNvSpPr/>
            <p:nvPr/>
          </p:nvSpPr>
          <p:spPr>
            <a:xfrm rot="10800000" flipV="1">
              <a:off x="381000" y="2667001"/>
              <a:ext cx="8534400" cy="1447800"/>
            </a:xfrm>
            <a:prstGeom prst="cube">
              <a:avLst>
                <a:gd name="adj" fmla="val 21714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ube 14"/>
            <p:cNvSpPr/>
            <p:nvPr/>
          </p:nvSpPr>
          <p:spPr>
            <a:xfrm rot="10800000" flipV="1">
              <a:off x="304800" y="2438400"/>
              <a:ext cx="8641080" cy="1904999"/>
            </a:xfrm>
            <a:prstGeom prst="cube">
              <a:avLst>
                <a:gd name="adj" fmla="val 21714"/>
              </a:avLst>
            </a:prstGeom>
            <a:solidFill>
              <a:schemeClr val="bg1">
                <a:lumMod val="50000"/>
                <a:alpha val="5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2000" y="43434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z  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143000" y="4648200"/>
              <a:ext cx="762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43840" y="40386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x  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0" y="29718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90800" y="49485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Cross section view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638800" y="55626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9" idx="0"/>
          </p:cNvCxnSpPr>
          <p:nvPr/>
        </p:nvCxnSpPr>
        <p:spPr>
          <a:xfrm flipV="1">
            <a:off x="6362700" y="4724400"/>
            <a:ext cx="0" cy="9906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19800" y="50292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15000" y="51816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 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68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0BC851-6B2A-F581-ACA4-9637025778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62" y="228600"/>
            <a:ext cx="8960238" cy="4572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018726-8876-1E37-C21C-ED9721BB1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74F75C-D556-7922-B185-BB41D032D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93919-C0FD-8C14-A145-12EC822B9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212CE0-1CBE-6E93-1D9C-5C9788900BA0}"/>
              </a:ext>
            </a:extLst>
          </p:cNvPr>
          <p:cNvSpPr/>
          <p:nvPr/>
        </p:nvSpPr>
        <p:spPr>
          <a:xfrm>
            <a:off x="207021" y="2133600"/>
            <a:ext cx="8860779" cy="304800"/>
          </a:xfrm>
          <a:prstGeom prst="rect">
            <a:avLst/>
          </a:prstGeom>
          <a:solidFill>
            <a:srgbClr val="DA32A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F6EFA9-C4CB-81BF-2D26-A6591D741C63}"/>
              </a:ext>
            </a:extLst>
          </p:cNvPr>
          <p:cNvSpPr txBox="1"/>
          <p:nvPr/>
        </p:nvSpPr>
        <p:spPr>
          <a:xfrm>
            <a:off x="76200" y="5029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dirty="0">
                <a:latin typeface="+mj-lt"/>
              </a:rPr>
              <a:t>No HW assignment for Monday, but it would be good to start thinking about your presentation topics.</a:t>
            </a:r>
          </a:p>
        </p:txBody>
      </p:sp>
    </p:spTree>
    <p:extLst>
      <p:ext uri="{BB962C8B-B14F-4D97-AF65-F5344CB8AC3E}">
        <p14:creationId xmlns:p14="http://schemas.microsoft.com/office/powerpoint/2010/main" val="5053999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rectangular waveguide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066800"/>
            <a:ext cx="8945880" cy="2286000"/>
            <a:chOff x="0" y="2286000"/>
            <a:chExt cx="8945880" cy="2286000"/>
          </a:xfrm>
        </p:grpSpPr>
        <p:grpSp>
          <p:nvGrpSpPr>
            <p:cNvPr id="31" name="Group 30"/>
            <p:cNvGrpSpPr/>
            <p:nvPr/>
          </p:nvGrpSpPr>
          <p:grpSpPr>
            <a:xfrm>
              <a:off x="243840" y="2286000"/>
              <a:ext cx="8702040" cy="2286000"/>
              <a:chOff x="243840" y="2438400"/>
              <a:chExt cx="8702040" cy="2286000"/>
            </a:xfrm>
          </p:grpSpPr>
          <p:sp>
            <p:nvSpPr>
              <p:cNvPr id="14" name="Cube 13"/>
              <p:cNvSpPr/>
              <p:nvPr/>
            </p:nvSpPr>
            <p:spPr>
              <a:xfrm rot="10800000" flipV="1">
                <a:off x="381000" y="2667001"/>
                <a:ext cx="853440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Cube 14"/>
              <p:cNvSpPr/>
              <p:nvPr/>
            </p:nvSpPr>
            <p:spPr>
              <a:xfrm rot="10800000" flipV="1">
                <a:off x="304800" y="2438400"/>
                <a:ext cx="864108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124200" y="42672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z  </a:t>
                </a: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3505200" y="44958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y  </a:t>
              </a:r>
            </a:p>
          </p:txBody>
        </p:sp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582736"/>
              </p:ext>
            </p:extLst>
          </p:nvPr>
        </p:nvGraphicFramePr>
        <p:xfrm>
          <a:off x="381000" y="3245709"/>
          <a:ext cx="7591425" cy="1418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882880" imgH="533160" progId="Equation.3">
                  <p:embed/>
                </p:oleObj>
              </mc:Choice>
              <mc:Fallback>
                <p:oleObj name="数式" r:id="rId2" imgW="288288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45709"/>
                        <a:ext cx="7591425" cy="14183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938408"/>
              </p:ext>
            </p:extLst>
          </p:nvPr>
        </p:nvGraphicFramePr>
        <p:xfrm>
          <a:off x="911224" y="4731543"/>
          <a:ext cx="6530975" cy="172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724280" imgH="1231560" progId="Equation.DSMT4">
                  <p:embed/>
                </p:oleObj>
              </mc:Choice>
              <mc:Fallback>
                <p:oleObj name="Equation" r:id="rId4" imgW="4724280" imgH="1231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224" y="4731543"/>
                        <a:ext cx="6530975" cy="172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8054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6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within the pipe: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742003"/>
              </p:ext>
            </p:extLst>
          </p:nvPr>
        </p:nvGraphicFramePr>
        <p:xfrm>
          <a:off x="533400" y="669925"/>
          <a:ext cx="8277225" cy="182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41520" imgH="927000" progId="Equation.DSMT4">
                  <p:embed/>
                </p:oleObj>
              </mc:Choice>
              <mc:Fallback>
                <p:oleObj name="Equation" r:id="rId2" imgW="424152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669925"/>
                        <a:ext cx="8277225" cy="182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332140"/>
              </p:ext>
            </p:extLst>
          </p:nvPr>
        </p:nvGraphicFramePr>
        <p:xfrm>
          <a:off x="555625" y="2987675"/>
          <a:ext cx="7632700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911400" imgH="1422360" progId="Equation.DSMT4">
                  <p:embed/>
                </p:oleObj>
              </mc:Choice>
              <mc:Fallback>
                <p:oleObj name="Equation" r:id="rId4" imgW="3911400" imgH="1422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2987675"/>
                        <a:ext cx="7632700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96C9258-D7C8-4223-B92C-F43F2A437C90}"/>
              </a:ext>
            </a:extLst>
          </p:cNvPr>
          <p:cNvSpPr txBox="1"/>
          <p:nvPr/>
        </p:nvSpPr>
        <p:spPr>
          <a:xfrm>
            <a:off x="5943600" y="1544959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F </a:t>
            </a:r>
            <a:r>
              <a:rPr lang="en-US" sz="2400" dirty="0">
                <a:latin typeface="+mj-lt"/>
              </a:rPr>
              <a:t>= </a:t>
            </a:r>
            <a:r>
              <a:rPr lang="en-US" sz="2400" b="1" dirty="0">
                <a:latin typeface="+mj-lt"/>
              </a:rPr>
              <a:t>E</a:t>
            </a:r>
            <a:r>
              <a:rPr lang="en-US" sz="2400" dirty="0">
                <a:latin typeface="+mj-lt"/>
              </a:rPr>
              <a:t>  or </a:t>
            </a:r>
            <a:r>
              <a:rPr lang="en-US" sz="2400" b="1" dirty="0">
                <a:latin typeface="+mj-lt"/>
              </a:rPr>
              <a:t>H</a:t>
            </a:r>
          </a:p>
          <a:p>
            <a:r>
              <a:rPr lang="en-US" sz="2400" dirty="0">
                <a:latin typeface="+mj-lt"/>
              </a:rPr>
              <a:t>propagation along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42188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Maxwell’s equations within the pipe in terms of all 6 components: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336033"/>
              </p:ext>
            </p:extLst>
          </p:nvPr>
        </p:nvGraphicFramePr>
        <p:xfrm>
          <a:off x="152400" y="611832"/>
          <a:ext cx="3546475" cy="243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46040" imgH="914400" progId="Equation.DSMT4">
                  <p:embed/>
                </p:oleObj>
              </mc:Choice>
              <mc:Fallback>
                <p:oleObj name="Equation" r:id="rId2" imgW="134604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11832"/>
                        <a:ext cx="3546475" cy="243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658688"/>
              </p:ext>
            </p:extLst>
          </p:nvPr>
        </p:nvGraphicFramePr>
        <p:xfrm>
          <a:off x="367592" y="3042295"/>
          <a:ext cx="3076575" cy="344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68200" imgH="1295280" progId="Equation.DSMT4">
                  <p:embed/>
                </p:oleObj>
              </mc:Choice>
              <mc:Fallback>
                <p:oleObj name="Equation" r:id="rId4" imgW="1168200" imgH="1295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92" y="3042295"/>
                        <a:ext cx="3076575" cy="344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947343"/>
              </p:ext>
            </p:extLst>
          </p:nvPr>
        </p:nvGraphicFramePr>
        <p:xfrm>
          <a:off x="4741863" y="3048000"/>
          <a:ext cx="3746500" cy="344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22360" imgH="1295280" progId="Equation.DSMT4">
                  <p:embed/>
                </p:oleObj>
              </mc:Choice>
              <mc:Fallback>
                <p:oleObj name="Equation" r:id="rId6" imgW="1422360" imgH="1295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863" y="3048000"/>
                        <a:ext cx="3746500" cy="344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15027" y="728781"/>
            <a:ext cx="7744255" cy="4178064"/>
            <a:chOff x="219868" y="-1318982"/>
            <a:chExt cx="9644648" cy="6336362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9929560"/>
                </p:ext>
              </p:extLst>
            </p:nvPr>
          </p:nvGraphicFramePr>
          <p:xfrm>
            <a:off x="6350208" y="-1318982"/>
            <a:ext cx="3514308" cy="28890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2349360" imgH="1536480" progId="Equation.DSMT4">
                    <p:embed/>
                  </p:oleObj>
                </mc:Choice>
                <mc:Fallback>
                  <p:oleObj name="Equation" r:id="rId8" imgW="2349360" imgH="1536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6350208" y="-1318982"/>
                          <a:ext cx="3514308" cy="288908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Up Arrow 8"/>
            <p:cNvSpPr/>
            <p:nvPr/>
          </p:nvSpPr>
          <p:spPr>
            <a:xfrm rot="2245334">
              <a:off x="219868" y="3124060"/>
              <a:ext cx="474663" cy="760413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Up Arrow 10"/>
            <p:cNvSpPr/>
            <p:nvPr/>
          </p:nvSpPr>
          <p:spPr>
            <a:xfrm rot="2245334">
              <a:off x="1453356" y="4256967"/>
              <a:ext cx="474663" cy="760413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Up Arrow 11"/>
            <p:cNvSpPr/>
            <p:nvPr/>
          </p:nvSpPr>
          <p:spPr>
            <a:xfrm rot="2245334">
              <a:off x="2384937" y="1081032"/>
              <a:ext cx="474663" cy="760412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645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34927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TE modes for rectangular wave guide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975456"/>
              </p:ext>
            </p:extLst>
          </p:nvPr>
        </p:nvGraphicFramePr>
        <p:xfrm>
          <a:off x="280987" y="665406"/>
          <a:ext cx="8634413" cy="3373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52880" imgH="1917360" progId="Equation.DSMT4">
                  <p:embed/>
                </p:oleObj>
              </mc:Choice>
              <mc:Fallback>
                <p:oleObj name="Equation" r:id="rId2" imgW="4952880" imgH="1917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" y="665406"/>
                        <a:ext cx="8634413" cy="3373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615126"/>
              </p:ext>
            </p:extLst>
          </p:nvPr>
        </p:nvGraphicFramePr>
        <p:xfrm>
          <a:off x="660400" y="4146550"/>
          <a:ext cx="6375400" cy="210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57600" imgH="1193760" progId="Equation.DSMT4">
                  <p:embed/>
                </p:oleObj>
              </mc:Choice>
              <mc:Fallback>
                <p:oleObj name="Equation" r:id="rId4" imgW="365760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4146550"/>
                        <a:ext cx="6375400" cy="210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320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17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for m=n=1</a:t>
            </a:r>
          </a:p>
        </p:txBody>
      </p:sp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360" y="32004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5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71735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525438"/>
              </p:ext>
            </p:extLst>
          </p:nvPr>
        </p:nvGraphicFramePr>
        <p:xfrm>
          <a:off x="203200" y="627115"/>
          <a:ext cx="5207000" cy="2573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035160" imgH="1485720" progId="Equation.3">
                  <p:embed/>
                </p:oleObj>
              </mc:Choice>
              <mc:Fallback>
                <p:oleObj name="数式" r:id="rId5" imgW="3035160" imgH="1485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627115"/>
                        <a:ext cx="5207000" cy="25732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269776"/>
              </p:ext>
            </p:extLst>
          </p:nvPr>
        </p:nvGraphicFramePr>
        <p:xfrm>
          <a:off x="5979477" y="160337"/>
          <a:ext cx="893763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520560" imgH="215640" progId="Equation.3">
                  <p:embed/>
                </p:oleObj>
              </mc:Choice>
              <mc:Fallback>
                <p:oleObj name="数式" r:id="rId7" imgW="520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9477" y="160337"/>
                        <a:ext cx="893763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428004"/>
              </p:ext>
            </p:extLst>
          </p:nvPr>
        </p:nvGraphicFramePr>
        <p:xfrm>
          <a:off x="1035050" y="3341688"/>
          <a:ext cx="95885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9" imgW="558720" imgH="228600" progId="Equation.3">
                  <p:embed/>
                </p:oleObj>
              </mc:Choice>
              <mc:Fallback>
                <p:oleObj name="数式" r:id="rId9" imgW="558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3341688"/>
                        <a:ext cx="958850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085889"/>
              </p:ext>
            </p:extLst>
          </p:nvPr>
        </p:nvGraphicFramePr>
        <p:xfrm>
          <a:off x="6253163" y="3033713"/>
          <a:ext cx="95885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1" imgW="558720" imgH="241200" progId="Equation.3">
                  <p:embed/>
                </p:oleObj>
              </mc:Choice>
              <mc:Fallback>
                <p:oleObj name="数式" r:id="rId11" imgW="558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3163" y="3033713"/>
                        <a:ext cx="958850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885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pic>
        <p:nvPicPr>
          <p:cNvPr id="1228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1695450"/>
            <a:ext cx="6991350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717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for m=n=1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031952"/>
              </p:ext>
            </p:extLst>
          </p:nvPr>
        </p:nvGraphicFramePr>
        <p:xfrm>
          <a:off x="2743200" y="533400"/>
          <a:ext cx="448627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98600" imgH="533160" progId="Equation.DSMT4">
                  <p:embed/>
                </p:oleObj>
              </mc:Choice>
              <mc:Fallback>
                <p:oleObj name="Equation" r:id="rId3" imgW="229860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33400"/>
                        <a:ext cx="4486275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2895600"/>
            <a:ext cx="466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62475" y="5405735"/>
            <a:ext cx="466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w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2961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A35332-6EEE-774F-5F58-D7E6417CA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99532C-CC6E-0547-8715-71C7C5A66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337C70-8F7F-693F-1D49-CC813DD0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6EEFCC-DC31-3C5D-188E-F6E7DF0F1D26}"/>
              </a:ext>
            </a:extLst>
          </p:cNvPr>
          <p:cNvSpPr txBox="1"/>
          <p:nvPr/>
        </p:nvSpPr>
        <p:spPr>
          <a:xfrm>
            <a:off x="152400" y="717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for m=n=1  -- more details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6180FCA-5EFE-266A-E0E7-102FABECA0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405106"/>
              </p:ext>
            </p:extLst>
          </p:nvPr>
        </p:nvGraphicFramePr>
        <p:xfrm>
          <a:off x="469232" y="673099"/>
          <a:ext cx="7124700" cy="277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52600" imgH="1600200" progId="Equation.DSMT4">
                  <p:embed/>
                </p:oleObj>
              </mc:Choice>
              <mc:Fallback>
                <p:oleObj name="Equation" r:id="rId2" imgW="4152600" imgH="1600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232" y="673099"/>
                        <a:ext cx="7124700" cy="277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4C1D9D4-46AD-7EDB-74D7-6C7893D1D7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848293"/>
              </p:ext>
            </p:extLst>
          </p:nvPr>
        </p:nvGraphicFramePr>
        <p:xfrm>
          <a:off x="442913" y="3805238"/>
          <a:ext cx="4792662" cy="234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831760" imgH="1384200" progId="Equation.DSMT4">
                  <p:embed/>
                </p:oleObj>
              </mc:Choice>
              <mc:Fallback>
                <p:oleObj name="Equation" r:id="rId4" imgW="283176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2913" y="3805238"/>
                        <a:ext cx="4792662" cy="2343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7C936A7-AB7C-37B7-36CA-6111F02B577E}"/>
              </a:ext>
            </a:extLst>
          </p:cNvPr>
          <p:cNvSpPr txBox="1"/>
          <p:nvPr/>
        </p:nvSpPr>
        <p:spPr>
          <a:xfrm>
            <a:off x="5410200" y="5524551"/>
            <a:ext cx="3570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(direction along the wave guide)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F53945F7-0250-A5CF-3A53-AFC2705F3B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555595"/>
              </p:ext>
            </p:extLst>
          </p:nvPr>
        </p:nvGraphicFramePr>
        <p:xfrm>
          <a:off x="5791200" y="4191000"/>
          <a:ext cx="2547168" cy="10006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66680" imgH="419040" progId="Equation.DSMT4">
                  <p:embed/>
                </p:oleObj>
              </mc:Choice>
              <mc:Fallback>
                <p:oleObj name="Equation" r:id="rId6" imgW="1066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91200" y="4191000"/>
                        <a:ext cx="2547168" cy="10006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1605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81A095-C40F-2B22-365A-32D4DE215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EE8F70-7E51-82CD-E20F-67528B175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6438AB-1C3D-9A59-404E-845488CBB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D75F06-709F-F850-C4A7-AA7A3954A9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75" y="1143000"/>
            <a:ext cx="8982650" cy="4022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146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00062" y="457200"/>
            <a:ext cx="8262938" cy="4953000"/>
            <a:chOff x="-322929" y="137692"/>
            <a:chExt cx="10295233" cy="5459143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0540501"/>
                </p:ext>
              </p:extLst>
            </p:nvPr>
          </p:nvGraphicFramePr>
          <p:xfrm>
            <a:off x="-322929" y="1608207"/>
            <a:ext cx="10295233" cy="39886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3809880" imgH="1473120" progId="Equation.DSMT4">
                    <p:embed/>
                  </p:oleObj>
                </mc:Choice>
                <mc:Fallback>
                  <p:oleObj name="Equation" r:id="rId2" imgW="3809880" imgH="1473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322929" y="1608207"/>
                          <a:ext cx="10295233" cy="39886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81086" y="137692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5287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113984"/>
              </p:ext>
            </p:extLst>
          </p:nvPr>
        </p:nvGraphicFramePr>
        <p:xfrm>
          <a:off x="762000" y="2895600"/>
          <a:ext cx="5083175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628720" imgH="863280" progId="Equation.3">
                  <p:embed/>
                </p:oleObj>
              </mc:Choice>
              <mc:Fallback>
                <p:oleObj name="数式" r:id="rId2" imgW="26287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5083175" cy="169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7396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703202"/>
              </p:ext>
            </p:extLst>
          </p:nvPr>
        </p:nvGraphicFramePr>
        <p:xfrm>
          <a:off x="762000" y="609600"/>
          <a:ext cx="5162550" cy="232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793960" imgH="1244520" progId="Equation.3">
                  <p:embed/>
                </p:oleObj>
              </mc:Choice>
              <mc:Fallback>
                <p:oleObj name="数式" r:id="rId4" imgW="279396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5162550" cy="23260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381327"/>
              </p:ext>
            </p:extLst>
          </p:nvPr>
        </p:nvGraphicFramePr>
        <p:xfrm>
          <a:off x="1025525" y="4800600"/>
          <a:ext cx="443388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2400120" imgH="863280" progId="Equation.3">
                  <p:embed/>
                </p:oleObj>
              </mc:Choice>
              <mc:Fallback>
                <p:oleObj name="数式" r:id="rId6" imgW="24001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4800600"/>
                        <a:ext cx="4433888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6997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998856"/>
              </p:ext>
            </p:extLst>
          </p:nvPr>
        </p:nvGraphicFramePr>
        <p:xfrm>
          <a:off x="1479550" y="1006475"/>
          <a:ext cx="4859338" cy="392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638000" imgH="1307880" progId="Equation.3">
                  <p:embed/>
                </p:oleObj>
              </mc:Choice>
              <mc:Fallback>
                <p:oleObj name="数式" r:id="rId2" imgW="163800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1006475"/>
                        <a:ext cx="4859338" cy="392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400" y="762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  <a:p>
            <a:r>
              <a:rPr lang="en-US" sz="2400" dirty="0">
                <a:latin typeface="+mj-lt"/>
              </a:rPr>
              <a:t>    Both E and B fields are solutions to a wave equation: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327500"/>
              </p:ext>
            </p:extLst>
          </p:nvPr>
        </p:nvGraphicFramePr>
        <p:xfrm>
          <a:off x="304800" y="4953000"/>
          <a:ext cx="8701088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933640" imgH="457200" progId="Equation.3">
                  <p:embed/>
                </p:oleObj>
              </mc:Choice>
              <mc:Fallback>
                <p:oleObj name="数式" r:id="rId4" imgW="2933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953000"/>
                        <a:ext cx="8701088" cy="137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617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684398"/>
              </p:ext>
            </p:extLst>
          </p:nvPr>
        </p:nvGraphicFramePr>
        <p:xfrm>
          <a:off x="290512" y="515092"/>
          <a:ext cx="8167688" cy="2685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933640" imgH="952200" progId="Equation.3">
                  <p:embed/>
                </p:oleObj>
              </mc:Choice>
              <mc:Fallback>
                <p:oleObj name="数式" r:id="rId2" imgW="293364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" y="515092"/>
                        <a:ext cx="8167688" cy="2685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3131403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 </a:t>
            </a:r>
            <a:r>
              <a:rPr lang="en-US" sz="2400" i="1" dirty="0">
                <a:latin typeface="Symbol" pitchFamily="18" charset="2"/>
              </a:rPr>
              <a:t>e, m</a:t>
            </a:r>
            <a:r>
              <a:rPr lang="en-US" sz="2400" i="1" dirty="0">
                <a:latin typeface="+mj-lt"/>
              </a:rPr>
              <a:t>, n, k</a:t>
            </a:r>
            <a:r>
              <a:rPr lang="en-US" sz="2400" dirty="0">
                <a:latin typeface="+mj-lt"/>
              </a:rPr>
              <a:t> can all be complex; for the moment we will assume that they are all real (no dissipation).</a:t>
            </a:r>
            <a:r>
              <a:rPr lang="en-US" sz="2400" i="1" dirty="0">
                <a:latin typeface="+mj-lt"/>
              </a:rPr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990852"/>
              </p:ext>
            </p:extLst>
          </p:nvPr>
        </p:nvGraphicFramePr>
        <p:xfrm>
          <a:off x="995363" y="4038600"/>
          <a:ext cx="4694237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539800" imgH="1346040" progId="Equation.3">
                  <p:embed/>
                </p:oleObj>
              </mc:Choice>
              <mc:Fallback>
                <p:oleObj name="数式" r:id="rId4" imgW="25398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4038600"/>
                        <a:ext cx="4694237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05600" y="51054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real </a:t>
            </a:r>
          </a:p>
          <a:p>
            <a:r>
              <a:rPr lang="en-US" sz="2400" i="1" dirty="0">
                <a:latin typeface="Symbol" pitchFamily="18" charset="2"/>
              </a:rPr>
              <a:t>e, m</a:t>
            </a:r>
            <a:r>
              <a:rPr lang="en-US" sz="2400" i="1" dirty="0"/>
              <a:t>, n, k</a:t>
            </a:r>
            <a:endParaRPr lang="en-US" sz="2400" dirty="0">
              <a:latin typeface="+mj-lt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5689600" y="4743876"/>
            <a:ext cx="711200" cy="1504524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8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447944"/>
              </p:ext>
            </p:extLst>
          </p:nvPr>
        </p:nvGraphicFramePr>
        <p:xfrm>
          <a:off x="595733" y="537865"/>
          <a:ext cx="7329067" cy="2668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390840" imgH="1218960" progId="Equation.3">
                  <p:embed/>
                </p:oleObj>
              </mc:Choice>
              <mc:Fallback>
                <p:oleObj name="数式" r:id="rId2" imgW="33908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733" y="537865"/>
                        <a:ext cx="7329067" cy="26685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049802"/>
              </p:ext>
            </p:extLst>
          </p:nvPr>
        </p:nvGraphicFramePr>
        <p:xfrm>
          <a:off x="1562100" y="3349625"/>
          <a:ext cx="5211763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22280" imgH="1117440" progId="Equation.DSMT4">
                  <p:embed/>
                </p:oleObj>
              </mc:Choice>
              <mc:Fallback>
                <p:oleObj name="Equation" r:id="rId4" imgW="2222280" imgH="1117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3349625"/>
                        <a:ext cx="5211763" cy="265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7010400" y="4572000"/>
            <a:ext cx="0" cy="114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096000" y="5715000"/>
            <a:ext cx="9144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010400" y="5715000"/>
            <a:ext cx="13716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162800" y="4572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5562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B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0" y="59391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134094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Transverse electric and magnetic waves  (TEM)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230415"/>
              </p:ext>
            </p:extLst>
          </p:nvPr>
        </p:nvGraphicFramePr>
        <p:xfrm>
          <a:off x="730250" y="838200"/>
          <a:ext cx="7683500" cy="2193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270400" imgH="1485720" progId="Equation.DSMT4">
                  <p:embed/>
                </p:oleObj>
              </mc:Choice>
              <mc:Fallback>
                <p:oleObj name="Equation" r:id="rId2" imgW="5270400" imgH="1485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838200"/>
                        <a:ext cx="7683500" cy="21939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7010400" y="3505200"/>
            <a:ext cx="0" cy="114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096000" y="4648200"/>
            <a:ext cx="9144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010400" y="4648200"/>
            <a:ext cx="13716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62800" y="35052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4495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B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0" y="48723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3505200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TEM modes describe electromagnetic waves in lossless media and vacuum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47800" y="49530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real </a:t>
            </a:r>
          </a:p>
          <a:p>
            <a:r>
              <a:rPr lang="en-US" sz="2400" i="1" dirty="0">
                <a:latin typeface="Symbol" pitchFamily="18" charset="2"/>
              </a:rPr>
              <a:t>e, m</a:t>
            </a:r>
            <a:r>
              <a:rPr lang="en-US" sz="2400" i="1" dirty="0"/>
              <a:t>, n, k</a:t>
            </a:r>
            <a:endParaRPr lang="en-US" sz="2400" dirty="0"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31C2DA-0B9B-D91B-9756-A86E58D88E40}"/>
              </a:ext>
            </a:extLst>
          </p:cNvPr>
          <p:cNvSpPr txBox="1"/>
          <p:nvPr/>
        </p:nvSpPr>
        <p:spPr>
          <a:xfrm>
            <a:off x="381000" y="5943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linear combinations of TEM modes are also TEM.</a:t>
            </a:r>
          </a:p>
        </p:txBody>
      </p:sp>
    </p:spTree>
    <p:extLst>
      <p:ext uri="{BB962C8B-B14F-4D97-AF65-F5344CB8AC3E}">
        <p14:creationId xmlns:p14="http://schemas.microsoft.com/office/powerpoint/2010/main" val="1204562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16956</TotalTime>
  <Words>783</Words>
  <Application>Microsoft Office PowerPoint</Application>
  <PresentationFormat>On-screen Show (4:3)</PresentationFormat>
  <Paragraphs>191</Paragraphs>
  <Slides>26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Symbol</vt:lpstr>
      <vt:lpstr>Office Theme</vt:lpstr>
      <vt:lpstr>Equation</vt:lpstr>
      <vt:lpstr>数式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941</cp:revision>
  <cp:lastPrinted>2020-02-25T14:30:20Z</cp:lastPrinted>
  <dcterms:created xsi:type="dcterms:W3CDTF">2012-01-10T18:32:24Z</dcterms:created>
  <dcterms:modified xsi:type="dcterms:W3CDTF">2025-03-05T16:51:59Z</dcterms:modified>
</cp:coreProperties>
</file>