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</p:sldMasterIdLst>
  <p:notesMasterIdLst>
    <p:notesMasterId r:id="rId34"/>
  </p:notesMasterIdLst>
  <p:handoutMasterIdLst>
    <p:handoutMasterId r:id="rId35"/>
  </p:handoutMasterIdLst>
  <p:sldIdLst>
    <p:sldId id="296" r:id="rId6"/>
    <p:sldId id="396" r:id="rId7"/>
    <p:sldId id="406" r:id="rId8"/>
    <p:sldId id="418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9" r:id="rId18"/>
    <p:sldId id="421" r:id="rId19"/>
    <p:sldId id="422" r:id="rId20"/>
    <p:sldId id="423" r:id="rId21"/>
    <p:sldId id="425" r:id="rId22"/>
    <p:sldId id="401" r:id="rId23"/>
    <p:sldId id="405" r:id="rId24"/>
    <p:sldId id="404" r:id="rId25"/>
    <p:sldId id="402" r:id="rId26"/>
    <p:sldId id="426" r:id="rId27"/>
    <p:sldId id="416" r:id="rId28"/>
    <p:sldId id="417" r:id="rId29"/>
    <p:sldId id="397" r:id="rId30"/>
    <p:sldId id="398" r:id="rId31"/>
    <p:sldId id="399" r:id="rId32"/>
    <p:sldId id="400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71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efoa.org/tech/wavelength.htm" TargetMode="External"/><Relationship Id="rId3" Type="http://schemas.openxmlformats.org/officeDocument/2006/relationships/image" Target="../media/image26.wmf"/><Relationship Id="rId7" Type="http://schemas.openxmlformats.org/officeDocument/2006/relationships/hyperlink" Target="https://impi.org/wp-content/uploads/2019/09/History-MW-ovens.pdf" TargetMode="External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sfu.ca/phys/346/121/resources/physics_of_microwave_ovens.pdf" TargetMode="Externa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042" y="0"/>
            <a:ext cx="879348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21:</a:t>
            </a:r>
          </a:p>
          <a:p>
            <a:pPr algn="ctr"/>
            <a:r>
              <a:rPr lang="en-US" sz="3200" b="1" dirty="0">
                <a:solidFill>
                  <a:schemeClr val="folHlink"/>
                </a:solidFill>
              </a:rPr>
              <a:t>Propagating EM waves in optical waveguides and cavities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Chap. 8  in Jackson –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Review of rectangular waveguides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Optical </a:t>
            </a:r>
            <a:r>
              <a:rPr lang="en-US" sz="2800" b="1" dirty="0" err="1">
                <a:solidFill>
                  <a:schemeClr val="folHlink"/>
                </a:solidFill>
              </a:rPr>
              <a:t>cavitites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Cylindrical waveguides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Coaxial cables</a:t>
            </a:r>
          </a:p>
          <a:p>
            <a:pPr marL="914400" lvl="3">
              <a:spcBef>
                <a:spcPct val="50000"/>
              </a:spcBef>
            </a:pP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  <a:p>
            <a:pPr marL="914400" lvl="3">
              <a:spcBef>
                <a:spcPct val="50000"/>
              </a:spcBef>
            </a:pP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Maxwell’s equations within the pipe in terms of all 6 components: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" y="611832"/>
          <a:ext cx="35464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040" imgH="914400" progId="Equation.DSMT4">
                  <p:embed/>
                </p:oleObj>
              </mc:Choice>
              <mc:Fallback>
                <p:oleObj name="Equation" r:id="rId2" imgW="1346040" imgH="914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1832"/>
                        <a:ext cx="35464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67592" y="3042295"/>
          <a:ext cx="3076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8200" imgH="1295280" progId="Equation.DSMT4">
                  <p:embed/>
                </p:oleObj>
              </mc:Choice>
              <mc:Fallback>
                <p:oleObj name="Equation" r:id="rId4" imgW="1168200" imgH="12952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92" y="3042295"/>
                        <a:ext cx="307657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741863" y="3048000"/>
          <a:ext cx="37465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1295280" progId="Equation.DSMT4">
                  <p:embed/>
                </p:oleObj>
              </mc:Choice>
              <mc:Fallback>
                <p:oleObj name="Equation" r:id="rId6" imgW="1422360" imgH="12952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048000"/>
                        <a:ext cx="37465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5027" y="728781"/>
            <a:ext cx="7744255" cy="4178064"/>
            <a:chOff x="219868" y="-1318982"/>
            <a:chExt cx="9644648" cy="633636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/>
          </p:nvGraphicFramePr>
          <p:xfrm>
            <a:off x="6350208" y="-1318982"/>
            <a:ext cx="3514308" cy="2889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349360" imgH="1536480" progId="Equation.DSMT4">
                    <p:embed/>
                  </p:oleObj>
                </mc:Choice>
                <mc:Fallback>
                  <p:oleObj name="Equation" r:id="rId8" imgW="2349360" imgH="153648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350208" y="-1318982"/>
                          <a:ext cx="3514308" cy="2889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Up Arrow 8"/>
            <p:cNvSpPr/>
            <p:nvPr/>
          </p:nvSpPr>
          <p:spPr>
            <a:xfrm rot="2245334">
              <a:off x="219868" y="3124060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 rot="2245334">
              <a:off x="1453356" y="4256967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 rot="2245334">
              <a:off x="2384937" y="1081032"/>
              <a:ext cx="474663" cy="760412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Up Arrow 10">
            <a:extLst>
              <a:ext uri="{FF2B5EF4-FFF2-40B4-BE49-F238E27FC236}">
                <a16:creationId xmlns:a16="http://schemas.microsoft.com/office/drawing/2014/main" id="{2373845C-22BC-4A88-FDA5-135EBAE09DF7}"/>
              </a:ext>
            </a:extLst>
          </p:cNvPr>
          <p:cNvSpPr/>
          <p:nvPr/>
        </p:nvSpPr>
        <p:spPr>
          <a:xfrm rot="2245334">
            <a:off x="7887741" y="5682794"/>
            <a:ext cx="381135" cy="501400"/>
          </a:xfrm>
          <a:prstGeom prst="upArrow">
            <a:avLst/>
          </a:prstGeom>
          <a:solidFill>
            <a:srgbClr val="FF000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492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0987" y="66540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2880" imgH="1917360" progId="Equation.DSMT4">
                  <p:embed/>
                </p:oleObj>
              </mc:Choice>
              <mc:Fallback>
                <p:oleObj name="Equation" r:id="rId2" imgW="4952880" imgH="1917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6540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60400" y="4146550"/>
          <a:ext cx="63754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57600" imgH="1193760" progId="Equation.DSMT4">
                  <p:embed/>
                </p:oleObj>
              </mc:Choice>
              <mc:Fallback>
                <p:oleObj name="Equation" r:id="rId4" imgW="3657600" imgH="11937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46550"/>
                        <a:ext cx="63754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95450"/>
            <a:ext cx="6991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91000" y="415032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43200" y="533400"/>
          <a:ext cx="44862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98600" imgH="533160" progId="Equation.DSMT4">
                  <p:embed/>
                </p:oleObj>
              </mc:Choice>
              <mc:Fallback>
                <p:oleObj name="Equation" r:id="rId3" imgW="2298600" imgH="5331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"/>
                        <a:ext cx="44862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8956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2475" y="5405735"/>
            <a:ext cx="4667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w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96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9FCF71-825B-0338-EDBA-92FCFE647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AEA7D3-8374-B408-DD64-30095CC7B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BCF3FF-AA43-CB3A-5017-78383951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5418FC3-735A-2A8E-E5F1-754E7534CA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863235"/>
              </p:ext>
            </p:extLst>
          </p:nvPr>
        </p:nvGraphicFramePr>
        <p:xfrm>
          <a:off x="468313" y="1852613"/>
          <a:ext cx="7559675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06760" imgH="1612800" progId="Equation.DSMT4">
                  <p:embed/>
                </p:oleObj>
              </mc:Choice>
              <mc:Fallback>
                <p:oleObj name="Equation" r:id="rId2" imgW="4406760" imgH="1612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6180FCA-5EFE-266A-E0E7-102FABECA0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852613"/>
                        <a:ext cx="7559675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E0FB3A-F91B-B85A-F671-E92EF575E9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351273"/>
              </p:ext>
            </p:extLst>
          </p:nvPr>
        </p:nvGraphicFramePr>
        <p:xfrm>
          <a:off x="544189" y="4518024"/>
          <a:ext cx="6662738" cy="202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36960" imgH="1193760" progId="Equation.DSMT4">
                  <p:embed/>
                </p:oleObj>
              </mc:Choice>
              <mc:Fallback>
                <p:oleObj name="Equation" r:id="rId4" imgW="3936960" imgH="11937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4C1D9D4-46AD-7EDB-74D7-6C7893D1D7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4189" y="4518024"/>
                        <a:ext cx="6662738" cy="2020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B5D02AD-7DDF-C370-E5F8-85232D9C8F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011428"/>
              </p:ext>
            </p:extLst>
          </p:nvPr>
        </p:nvGraphicFramePr>
        <p:xfrm>
          <a:off x="571837" y="136525"/>
          <a:ext cx="6578600" cy="173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213000" imgH="838080" progId="Equation.DSMT4">
                  <p:embed/>
                </p:oleObj>
              </mc:Choice>
              <mc:Fallback>
                <p:oleObj name="Equation" r:id="rId6" imgW="3213000" imgH="8380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37" y="136525"/>
                        <a:ext cx="6578600" cy="1734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969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143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676400"/>
            <a:ext cx="4625340" cy="2362200"/>
            <a:chOff x="0" y="2286000"/>
            <a:chExt cx="4625340" cy="2362200"/>
          </a:xfrm>
        </p:grpSpPr>
        <p:grpSp>
          <p:nvGrpSpPr>
            <p:cNvPr id="8" name="Group 7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0" name="Cube 9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583920" imgH="634680" progId="Equation.3">
                  <p:embed/>
                </p:oleObj>
              </mc:Choice>
              <mc:Fallback>
                <p:oleObj name="数式" r:id="rId2" imgW="583920" imgH="63468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73A5AC4-BF42-1F40-32EE-CB9963FC392E}"/>
              </a:ext>
            </a:extLst>
          </p:cNvPr>
          <p:cNvSpPr txBox="1"/>
          <p:nvPr/>
        </p:nvSpPr>
        <p:spPr>
          <a:xfrm>
            <a:off x="186891" y="112215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case of a rectangular box bounded by an ideal conductor --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95F522-229E-73B1-54A6-1DF16A581E37}"/>
              </a:ext>
            </a:extLst>
          </p:cNvPr>
          <p:cNvSpPr txBox="1"/>
          <p:nvPr/>
        </p:nvSpPr>
        <p:spPr>
          <a:xfrm>
            <a:off x="1143000" y="44958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Propagating wave form becomes a standing wave along </a:t>
            </a:r>
            <a:r>
              <a:rPr lang="en-US" sz="2400" i="1" dirty="0">
                <a:latin typeface="+mj-lt"/>
              </a:rPr>
              <a:t>z.</a:t>
            </a:r>
          </a:p>
        </p:txBody>
      </p:sp>
    </p:spTree>
    <p:extLst>
      <p:ext uri="{BB962C8B-B14F-4D97-AF65-F5344CB8AC3E}">
        <p14:creationId xmlns:p14="http://schemas.microsoft.com/office/powerpoint/2010/main" val="2892762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81001" y="3487666"/>
          <a:ext cx="8305799" cy="32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555720" imgH="1396800" progId="Equation.3">
                  <p:embed/>
                </p:oleObj>
              </mc:Choice>
              <mc:Fallback>
                <p:oleObj name="数式" r:id="rId2" imgW="3555720" imgH="1396800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3487666"/>
                        <a:ext cx="8305799" cy="3294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10" name="Group 9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2" name="Cube 11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Cube 12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583920" imgH="634680" progId="Equation.3">
                  <p:embed/>
                </p:oleObj>
              </mc:Choice>
              <mc:Fallback>
                <p:oleObj name="数式" r:id="rId4" imgW="583920" imgH="634680" progId="Equation.3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0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143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676400"/>
            <a:ext cx="4625340" cy="2362200"/>
            <a:chOff x="0" y="2286000"/>
            <a:chExt cx="4625340" cy="2362200"/>
          </a:xfrm>
        </p:grpSpPr>
        <p:grpSp>
          <p:nvGrpSpPr>
            <p:cNvPr id="8" name="Group 7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0" name="Cube 9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583920" imgH="634680" progId="Equation.3">
                  <p:embed/>
                </p:oleObj>
              </mc:Choice>
              <mc:Fallback>
                <p:oleObj name="数式" r:id="rId2" imgW="583920" imgH="634680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74045" y="4190999"/>
          <a:ext cx="584517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501640" imgH="1015920" progId="Equation.3">
                  <p:embed/>
                </p:oleObj>
              </mc:Choice>
              <mc:Fallback>
                <p:oleObj name="数式" r:id="rId4" imgW="2501640" imgH="1015920" progId="Equation.3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45" y="4190999"/>
                        <a:ext cx="5845175" cy="239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73A5AC4-BF42-1F40-32EE-CB9963FC392E}"/>
              </a:ext>
            </a:extLst>
          </p:cNvPr>
          <p:cNvSpPr txBox="1"/>
          <p:nvPr/>
        </p:nvSpPr>
        <p:spPr>
          <a:xfrm>
            <a:off x="186891" y="112215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case of a rectangular box bounded by an ideal conductor --  </a:t>
            </a:r>
          </a:p>
        </p:txBody>
      </p:sp>
    </p:spTree>
    <p:extLst>
      <p:ext uri="{BB962C8B-B14F-4D97-AF65-F5344CB8AC3E}">
        <p14:creationId xmlns:p14="http://schemas.microsoft.com/office/powerpoint/2010/main" val="4248687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DA0C9-9E30-A76F-1469-33C44A9F7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AA176D-90B5-545F-3643-6D6899956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6A881-E095-D175-1CDB-81FBDD66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4B3AC88-1643-5C57-C168-A8944AF195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738" y="1112397"/>
          <a:ext cx="524668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09600" imgH="431640" progId="Equation.DSMT4">
                  <p:embed/>
                </p:oleObj>
              </mc:Choice>
              <mc:Fallback>
                <p:oleObj name="Equation" r:id="rId2" imgW="3009600" imgH="4316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4B3AC88-1643-5C57-C168-A8944AF195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738" y="1112397"/>
                        <a:ext cx="524668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91D2A9-7993-4038-B7B0-434D23D83D6C}"/>
              </a:ext>
            </a:extLst>
          </p:cNvPr>
          <p:cNvSpPr txBox="1"/>
          <p:nvPr/>
        </p:nvSpPr>
        <p:spPr>
          <a:xfrm>
            <a:off x="76200" y="3048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example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B86FE3-9FC1-4C18-181D-F0B25FDD89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227836"/>
          <a:ext cx="581501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89040" imgH="533160" progId="Equation.DSMT4">
                  <p:embed/>
                </p:oleObj>
              </mc:Choice>
              <mc:Fallback>
                <p:oleObj name="Equation" r:id="rId4" imgW="2489040" imgH="533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B86FE3-9FC1-4C18-181D-F0B25FDD89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27836"/>
                        <a:ext cx="5815012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893095-FBD8-3AFB-6345-56670C3554B0}"/>
              </a:ext>
            </a:extLst>
          </p:cNvPr>
          <p:cNvSpPr txBox="1"/>
          <p:nvPr/>
        </p:nvSpPr>
        <p:spPr>
          <a:xfrm>
            <a:off x="571500" y="3429000"/>
            <a:ext cx="7772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Typically, microwave oven use frequencies of 2.45 GHz and the wavelength is ~12 cm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Resources online: </a:t>
            </a:r>
            <a:r>
              <a:rPr lang="en-US" sz="1600" dirty="0">
                <a:latin typeface="+mj-lt"/>
                <a:hlinkClick r:id="rId6"/>
              </a:rPr>
              <a:t>https://www.sfu.ca/phys/346/121/resources/physics_of_microwave_ovens.pdf</a:t>
            </a:r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  <a:hlinkClick r:id="rId7"/>
              </a:rPr>
              <a:t>https://impi.org/wp-content/uploads/2019/09/History-MW-ovens.pdf</a:t>
            </a:r>
            <a:endParaRPr lang="en-US" sz="1600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Other info on waveguides for fiber optics –</a:t>
            </a:r>
          </a:p>
          <a:p>
            <a:r>
              <a:rPr lang="en-US" sz="1600" dirty="0">
                <a:latin typeface="+mj-lt"/>
                <a:hlinkClick r:id="rId8"/>
              </a:rPr>
              <a:t>https://www.thefoa.org/tech/wavelength.htm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120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7A672-EC64-F66A-3FCD-14A2DFAA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3BD312-C2CA-FB4C-5F1D-A9D3E053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48DB4-5FEC-4ED0-0BBD-9858AA73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E2465-0509-37FD-7C4B-BA9996F6402F}"/>
              </a:ext>
            </a:extLst>
          </p:cNvPr>
          <p:cNvSpPr txBox="1"/>
          <p:nvPr/>
        </p:nvSpPr>
        <p:spPr>
          <a:xfrm>
            <a:off x="3048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geometries --  a simple cylindrical waveguide</a:t>
            </a:r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42598EF1-DF55-1643-4084-7C5ADD19E207}"/>
              </a:ext>
            </a:extLst>
          </p:cNvPr>
          <p:cNvSpPr/>
          <p:nvPr/>
        </p:nvSpPr>
        <p:spPr>
          <a:xfrm rot="5400000">
            <a:off x="3962400" y="-1257300"/>
            <a:ext cx="1219200" cy="5562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CC763B0-97FF-8199-F800-7F308C4EE05F}"/>
              </a:ext>
            </a:extLst>
          </p:cNvPr>
          <p:cNvCxnSpPr/>
          <p:nvPr/>
        </p:nvCxnSpPr>
        <p:spPr>
          <a:xfrm>
            <a:off x="2895600" y="2570807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2CFF106-21A3-1C2D-CFB7-4DDE3F8A3577}"/>
              </a:ext>
            </a:extLst>
          </p:cNvPr>
          <p:cNvSpPr txBox="1"/>
          <p:nvPr/>
        </p:nvSpPr>
        <p:spPr>
          <a:xfrm>
            <a:off x="5266623" y="234633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EC4A1C-61B2-23E3-ED19-7C549868C424}"/>
              </a:ext>
            </a:extLst>
          </p:cNvPr>
          <p:cNvCxnSpPr/>
          <p:nvPr/>
        </p:nvCxnSpPr>
        <p:spPr>
          <a:xfrm flipV="1">
            <a:off x="7162800" y="1143000"/>
            <a:ext cx="1905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7DE62EE-52C8-0924-F789-B8D10AB28F6A}"/>
              </a:ext>
            </a:extLst>
          </p:cNvPr>
          <p:cNvSpPr txBox="1"/>
          <p:nvPr/>
        </p:nvSpPr>
        <p:spPr>
          <a:xfrm>
            <a:off x="7027645" y="100869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19AF84-2C73-C853-A2B2-90461DC30762}"/>
              </a:ext>
            </a:extLst>
          </p:cNvPr>
          <p:cNvSpPr txBox="1"/>
          <p:nvPr/>
        </p:nvSpPr>
        <p:spPr>
          <a:xfrm>
            <a:off x="0" y="2726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the rectangular geometry, Maxwell’s equations within the pipe: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8D026E7-2E7A-E6B4-AFC5-D14EE4BE0E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645822"/>
              </p:ext>
            </p:extLst>
          </p:nvPr>
        </p:nvGraphicFramePr>
        <p:xfrm>
          <a:off x="381000" y="3245709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882880" imgH="533160" progId="Equation.3">
                  <p:embed/>
                </p:oleObj>
              </mc:Choice>
              <mc:Fallback>
                <p:oleObj name="数式" r:id="rId2" imgW="2882880" imgH="53316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5709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C1E9B49-D56C-EAAA-0017-C3CC9326B6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725028"/>
              </p:ext>
            </p:extLst>
          </p:nvPr>
        </p:nvGraphicFramePr>
        <p:xfrm>
          <a:off x="754063" y="4730750"/>
          <a:ext cx="6846887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52880" imgH="1231560" progId="Equation.DSMT4">
                  <p:embed/>
                </p:oleObj>
              </mc:Choice>
              <mc:Fallback>
                <p:oleObj name="Equation" r:id="rId4" imgW="4952880" imgH="123156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4730750"/>
                        <a:ext cx="6846887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8417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7A672-EC64-F66A-3FCD-14A2DFAA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3BD312-C2CA-FB4C-5F1D-A9D3E053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48DB4-5FEC-4ED0-0BBD-9858AA73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E2465-0509-37FD-7C4B-BA9996F6402F}"/>
              </a:ext>
            </a:extLst>
          </p:cNvPr>
          <p:cNvSpPr txBox="1"/>
          <p:nvPr/>
        </p:nvSpPr>
        <p:spPr>
          <a:xfrm>
            <a:off x="152400" y="10400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cylindrical waveguide -- continued</a:t>
            </a:r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42598EF1-DF55-1643-4084-7C5ADD19E207}"/>
              </a:ext>
            </a:extLst>
          </p:cNvPr>
          <p:cNvSpPr/>
          <p:nvPr/>
        </p:nvSpPr>
        <p:spPr>
          <a:xfrm rot="5400000">
            <a:off x="3962400" y="-1593102"/>
            <a:ext cx="1219200" cy="5562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CC763B0-97FF-8199-F800-7F308C4EE05F}"/>
              </a:ext>
            </a:extLst>
          </p:cNvPr>
          <p:cNvCxnSpPr/>
          <p:nvPr/>
        </p:nvCxnSpPr>
        <p:spPr>
          <a:xfrm>
            <a:off x="2895600" y="2266007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2CFF106-21A3-1C2D-CFB7-4DDE3F8A3577}"/>
              </a:ext>
            </a:extLst>
          </p:cNvPr>
          <p:cNvSpPr txBox="1"/>
          <p:nvPr/>
        </p:nvSpPr>
        <p:spPr>
          <a:xfrm>
            <a:off x="5266623" y="204153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EC4A1C-61B2-23E3-ED19-7C549868C424}"/>
              </a:ext>
            </a:extLst>
          </p:cNvPr>
          <p:cNvCxnSpPr/>
          <p:nvPr/>
        </p:nvCxnSpPr>
        <p:spPr>
          <a:xfrm flipV="1">
            <a:off x="7162800" y="838200"/>
            <a:ext cx="1905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7DE62EE-52C8-0924-F789-B8D10AB28F6A}"/>
              </a:ext>
            </a:extLst>
          </p:cNvPr>
          <p:cNvSpPr txBox="1"/>
          <p:nvPr/>
        </p:nvSpPr>
        <p:spPr>
          <a:xfrm>
            <a:off x="7027645" y="70389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19AF84-2C73-C853-A2B2-90461DC30762}"/>
              </a:ext>
            </a:extLst>
          </p:cNvPr>
          <p:cNvSpPr txBox="1"/>
          <p:nvPr/>
        </p:nvSpPr>
        <p:spPr>
          <a:xfrm>
            <a:off x="152400" y="24115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the cylindrical geometry, Maxwell’s equations within the pipe: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8D026E7-2E7A-E6B4-AFC5-D14EE4BE0E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567664"/>
              </p:ext>
            </p:extLst>
          </p:nvPr>
        </p:nvGraphicFramePr>
        <p:xfrm>
          <a:off x="304800" y="2873249"/>
          <a:ext cx="6053138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98600" imgH="609480" progId="Equation.DSMT4">
                  <p:embed/>
                </p:oleObj>
              </mc:Choice>
              <mc:Fallback>
                <p:oleObj name="Equation" r:id="rId2" imgW="2298600" imgH="609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8D026E7-2E7A-E6B4-AFC5-D14EE4BE0E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73249"/>
                        <a:ext cx="6053138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C1E9B49-D56C-EAAA-0017-C3CC9326B6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700713"/>
              </p:ext>
            </p:extLst>
          </p:nvPr>
        </p:nvGraphicFramePr>
        <p:xfrm>
          <a:off x="288925" y="5065727"/>
          <a:ext cx="7635875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24200" imgH="901440" progId="Equation.DSMT4">
                  <p:embed/>
                </p:oleObj>
              </mc:Choice>
              <mc:Fallback>
                <p:oleObj name="Equation" r:id="rId4" imgW="5524200" imgH="9014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3C1E9B49-D56C-EAAA-0017-C3CC9326B6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5065727"/>
                        <a:ext cx="7635875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c 6">
            <a:extLst>
              <a:ext uri="{FF2B5EF4-FFF2-40B4-BE49-F238E27FC236}">
                <a16:creationId xmlns:a16="http://schemas.microsoft.com/office/drawing/2014/main" id="{BB221EC6-0B09-E2E9-F3BE-98422A883701}"/>
              </a:ext>
            </a:extLst>
          </p:cNvPr>
          <p:cNvSpPr/>
          <p:nvPr/>
        </p:nvSpPr>
        <p:spPr>
          <a:xfrm rot="16200000" flipH="1" flipV="1">
            <a:off x="6950582" y="1112570"/>
            <a:ext cx="293636" cy="465871"/>
          </a:xfrm>
          <a:prstGeom prst="arc">
            <a:avLst/>
          </a:prstGeom>
          <a:ln w="317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612A786-E3F0-73B4-C608-EA520EAB67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104821"/>
              </p:ext>
            </p:extLst>
          </p:nvPr>
        </p:nvGraphicFramePr>
        <p:xfrm>
          <a:off x="7086600" y="1446068"/>
          <a:ext cx="323850" cy="382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" imgH="164880" progId="Equation.DSMT4">
                  <p:embed/>
                </p:oleObj>
              </mc:Choice>
              <mc:Fallback>
                <p:oleObj name="Equation" r:id="rId6" imgW="139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86600" y="1446068"/>
                        <a:ext cx="323850" cy="382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C769DB56-11B1-CC4A-11ED-222995E439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631233"/>
              </p:ext>
            </p:extLst>
          </p:nvPr>
        </p:nvGraphicFramePr>
        <p:xfrm>
          <a:off x="209632" y="4488179"/>
          <a:ext cx="8724736" cy="577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44640" imgH="241200" progId="Equation.DSMT4">
                  <p:embed/>
                </p:oleObj>
              </mc:Choice>
              <mc:Fallback>
                <p:oleObj name="Equation" r:id="rId8" imgW="3644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9632" y="4488179"/>
                        <a:ext cx="8724736" cy="577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78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55B4CFF-0D79-8DBB-4160-C7830B1B7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1219200"/>
            <a:ext cx="8347284" cy="4953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0E046D-4237-E121-38BF-FDF57D470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1E6F6C-F984-0074-4979-D6072D89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9C93C-BC94-7B99-2A87-82C383AAF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A80B90-A453-F8E0-665F-0915FDE4CFEA}"/>
              </a:ext>
            </a:extLst>
          </p:cNvPr>
          <p:cNvSpPr/>
          <p:nvPr/>
        </p:nvSpPr>
        <p:spPr>
          <a:xfrm>
            <a:off x="108568" y="2590800"/>
            <a:ext cx="8197232" cy="304800"/>
          </a:xfrm>
          <a:prstGeom prst="rect">
            <a:avLst/>
          </a:prstGeom>
          <a:solidFill>
            <a:srgbClr val="DA32A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8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77A672-EC64-F66A-3FCD-14A2DFAA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3BD312-C2CA-FB4C-5F1D-A9D3E053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48DB4-5FEC-4ED0-0BBD-9858AA73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E2465-0509-37FD-7C4B-BA9996F6402F}"/>
              </a:ext>
            </a:extLst>
          </p:cNvPr>
          <p:cNvSpPr txBox="1"/>
          <p:nvPr/>
        </p:nvSpPr>
        <p:spPr>
          <a:xfrm>
            <a:off x="3048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cylindrical waveguide</a:t>
            </a:r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42598EF1-DF55-1643-4084-7C5ADD19E207}"/>
              </a:ext>
            </a:extLst>
          </p:cNvPr>
          <p:cNvSpPr/>
          <p:nvPr/>
        </p:nvSpPr>
        <p:spPr>
          <a:xfrm rot="5400000">
            <a:off x="3962400" y="-1257300"/>
            <a:ext cx="1219200" cy="5562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CC763B0-97FF-8199-F800-7F308C4EE05F}"/>
              </a:ext>
            </a:extLst>
          </p:cNvPr>
          <p:cNvCxnSpPr/>
          <p:nvPr/>
        </p:nvCxnSpPr>
        <p:spPr>
          <a:xfrm>
            <a:off x="2895600" y="2570807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2CFF106-21A3-1C2D-CFB7-4DDE3F8A3577}"/>
              </a:ext>
            </a:extLst>
          </p:cNvPr>
          <p:cNvSpPr txBox="1"/>
          <p:nvPr/>
        </p:nvSpPr>
        <p:spPr>
          <a:xfrm>
            <a:off x="5266623" y="234633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EC4A1C-61B2-23E3-ED19-7C549868C424}"/>
              </a:ext>
            </a:extLst>
          </p:cNvPr>
          <p:cNvCxnSpPr/>
          <p:nvPr/>
        </p:nvCxnSpPr>
        <p:spPr>
          <a:xfrm flipV="1">
            <a:off x="7162800" y="1143000"/>
            <a:ext cx="1905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7DE62EE-52C8-0924-F789-B8D10AB28F6A}"/>
              </a:ext>
            </a:extLst>
          </p:cNvPr>
          <p:cNvSpPr txBox="1"/>
          <p:nvPr/>
        </p:nvSpPr>
        <p:spPr>
          <a:xfrm>
            <a:off x="7027645" y="100869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EEFA89E-2A9F-8870-7CB1-4748D0F4C2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338435"/>
              </p:ext>
            </p:extLst>
          </p:nvPr>
        </p:nvGraphicFramePr>
        <p:xfrm>
          <a:off x="862013" y="4188507"/>
          <a:ext cx="6491287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36960" imgH="1244520" progId="Equation.DSMT4">
                  <p:embed/>
                </p:oleObj>
              </mc:Choice>
              <mc:Fallback>
                <p:oleObj name="Equation" r:id="rId2" imgW="3936960" imgH="124452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A42AD216-9170-D3C4-0FF7-A4D01104F8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4188507"/>
                        <a:ext cx="6491287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822F045-9AD5-4373-B68B-E208200A70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905043"/>
              </p:ext>
            </p:extLst>
          </p:nvPr>
        </p:nvGraphicFramePr>
        <p:xfrm>
          <a:off x="838200" y="2672514"/>
          <a:ext cx="5551487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08160" imgH="609480" progId="Equation.DSMT4">
                  <p:embed/>
                </p:oleObj>
              </mc:Choice>
              <mc:Fallback>
                <p:oleObj name="Equation" r:id="rId4" imgW="2108160" imgH="609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78D026E7-2E7A-E6B4-AFC5-D14EE4BE0E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72514"/>
                        <a:ext cx="5551487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0887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D7B1097-C21B-FD48-AE30-9CB515BF24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569295"/>
              </p:ext>
            </p:extLst>
          </p:nvPr>
        </p:nvGraphicFramePr>
        <p:xfrm>
          <a:off x="369888" y="738188"/>
          <a:ext cx="8691562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09800" imgH="3047760" progId="Equation.DSMT4">
                  <p:embed/>
                </p:oleObj>
              </mc:Choice>
              <mc:Fallback>
                <p:oleObj name="Equation" r:id="rId2" imgW="4609800" imgH="304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9888" y="738188"/>
                        <a:ext cx="8691562" cy="574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926493C-58EE-94DE-89F7-AF5B8ED065D4}"/>
              </a:ext>
            </a:extLst>
          </p:cNvPr>
          <p:cNvSpPr txBox="1"/>
          <p:nvPr/>
        </p:nvSpPr>
        <p:spPr>
          <a:xfrm>
            <a:off x="191703" y="128848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cylindrical waveguide -- continued</a:t>
            </a:r>
          </a:p>
        </p:txBody>
      </p:sp>
    </p:spTree>
    <p:extLst>
      <p:ext uri="{BB962C8B-B14F-4D97-AF65-F5344CB8AC3E}">
        <p14:creationId xmlns:p14="http://schemas.microsoft.com/office/powerpoint/2010/main" val="3104218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16D6CD-32A6-E961-8619-FF3C5A9F3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4B2BA-50F8-9209-3C95-FC8F4A8F4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0D850-4E8A-6F14-F2F6-6C316F0E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6BA229E-1696-D38B-E7F2-CC8E0825B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6400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4F25F9A-A69D-F306-BE04-8E34249680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9728"/>
              </p:ext>
            </p:extLst>
          </p:nvPr>
        </p:nvGraphicFramePr>
        <p:xfrm>
          <a:off x="228600" y="228600"/>
          <a:ext cx="41640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625400" imgH="228600" progId="Equation.3">
                  <p:embed/>
                </p:oleObj>
              </mc:Choice>
              <mc:Fallback>
                <p:oleObj name="数式" r:id="rId3" imgW="1625400" imgH="228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416401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E692283-763A-9131-7E6E-27CCC7B10F16}"/>
              </a:ext>
            </a:extLst>
          </p:cNvPr>
          <p:cNvSpPr txBox="1"/>
          <p:nvPr/>
        </p:nvSpPr>
        <p:spPr>
          <a:xfrm>
            <a:off x="10668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233D84-E821-1A3A-330C-501D8103E578}"/>
              </a:ext>
            </a:extLst>
          </p:cNvPr>
          <p:cNvSpPr txBox="1"/>
          <p:nvPr/>
        </p:nvSpPr>
        <p:spPr>
          <a:xfrm>
            <a:off x="1524000" y="193070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8ED384-B4D5-38AE-ADD4-81A20D7A84DC}"/>
              </a:ext>
            </a:extLst>
          </p:cNvPr>
          <p:cNvSpPr txBox="1"/>
          <p:nvPr/>
        </p:nvSpPr>
        <p:spPr>
          <a:xfrm>
            <a:off x="2819400" y="241453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7E0ECD0-A563-5B4B-221F-A20FBC4B8B0A}"/>
              </a:ext>
            </a:extLst>
          </p:cNvPr>
          <p:cNvSpPr/>
          <p:nvPr/>
        </p:nvSpPr>
        <p:spPr>
          <a:xfrm>
            <a:off x="1752600" y="3505200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D8BC229-E6C2-03D6-B782-5AA9046B8688}"/>
              </a:ext>
            </a:extLst>
          </p:cNvPr>
          <p:cNvSpPr/>
          <p:nvPr/>
        </p:nvSpPr>
        <p:spPr>
          <a:xfrm>
            <a:off x="3507223" y="3501679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BD65212-7E39-C76F-7CC6-FCC17A48AE0E}"/>
              </a:ext>
            </a:extLst>
          </p:cNvPr>
          <p:cNvSpPr/>
          <p:nvPr/>
        </p:nvSpPr>
        <p:spPr>
          <a:xfrm>
            <a:off x="5334000" y="3519656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0B04BB8-4601-5BDB-CC13-2024925F92B0}"/>
              </a:ext>
            </a:extLst>
          </p:cNvPr>
          <p:cNvSpPr/>
          <p:nvPr/>
        </p:nvSpPr>
        <p:spPr>
          <a:xfrm>
            <a:off x="2565835" y="3491693"/>
            <a:ext cx="304800" cy="3048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4CACA5C-B055-245F-B23A-7577A6D901F8}"/>
              </a:ext>
            </a:extLst>
          </p:cNvPr>
          <p:cNvSpPr/>
          <p:nvPr/>
        </p:nvSpPr>
        <p:spPr>
          <a:xfrm>
            <a:off x="4392612" y="3491693"/>
            <a:ext cx="304800" cy="3048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A720DA6-1744-91D7-1CC7-AE9F492E909A}"/>
              </a:ext>
            </a:extLst>
          </p:cNvPr>
          <p:cNvSpPr/>
          <p:nvPr/>
        </p:nvSpPr>
        <p:spPr>
          <a:xfrm>
            <a:off x="3314700" y="3491693"/>
            <a:ext cx="304800" cy="3048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0744832-6060-9993-103E-D7569F5249FC}"/>
              </a:ext>
            </a:extLst>
          </p:cNvPr>
          <p:cNvSpPr/>
          <p:nvPr/>
        </p:nvSpPr>
        <p:spPr>
          <a:xfrm>
            <a:off x="5163129" y="3519656"/>
            <a:ext cx="304800" cy="3048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2A7027-CB34-539A-29FA-5A0623236E24}"/>
              </a:ext>
            </a:extLst>
          </p:cNvPr>
          <p:cNvSpPr txBox="1"/>
          <p:nvPr/>
        </p:nvSpPr>
        <p:spPr>
          <a:xfrm>
            <a:off x="1268412" y="4946933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Locations of zeroes of Bessel functions </a:t>
            </a:r>
            <a:r>
              <a:rPr lang="en-US" sz="2400" i="1" dirty="0" err="1">
                <a:latin typeface="+mj-lt"/>
              </a:rPr>
              <a:t>x</a:t>
            </a:r>
            <a:r>
              <a:rPr lang="en-US" sz="2400" i="1" baseline="-25000" dirty="0" err="1">
                <a:latin typeface="+mj-lt"/>
              </a:rPr>
              <a:t>nm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2749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FAABE-F57E-017D-AE4A-B5BAAE78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378E44-DDE7-B533-FF65-EAC4FDCA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A0549-0039-2122-02B3-D88B24526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F827A59-9C73-64D9-BC82-1B8DA7BAF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424290"/>
              </p:ext>
            </p:extLst>
          </p:nvPr>
        </p:nvGraphicFramePr>
        <p:xfrm>
          <a:off x="165100" y="260730"/>
          <a:ext cx="8978900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62440" imgH="647640" progId="Equation.DSMT4">
                  <p:embed/>
                </p:oleObj>
              </mc:Choice>
              <mc:Fallback>
                <p:oleObj name="Equation" r:id="rId2" imgW="4762440" imgH="6476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D7B1097-C21B-FD48-AE30-9CB515BF24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5100" y="260730"/>
                        <a:ext cx="8978900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ylinder 5">
            <a:extLst>
              <a:ext uri="{FF2B5EF4-FFF2-40B4-BE49-F238E27FC236}">
                <a16:creationId xmlns:a16="http://schemas.microsoft.com/office/drawing/2014/main" id="{4ADA8D0E-3F23-351B-F61E-93F46D050B80}"/>
              </a:ext>
            </a:extLst>
          </p:cNvPr>
          <p:cNvSpPr/>
          <p:nvPr/>
        </p:nvSpPr>
        <p:spPr>
          <a:xfrm rot="5400000">
            <a:off x="3961101" y="-275418"/>
            <a:ext cx="1219200" cy="5562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3D4D71F-3AEF-D51D-8C2D-488DA01878C8}"/>
              </a:ext>
            </a:extLst>
          </p:cNvPr>
          <p:cNvCxnSpPr/>
          <p:nvPr/>
        </p:nvCxnSpPr>
        <p:spPr>
          <a:xfrm>
            <a:off x="2895600" y="3687656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8F3AEA5-82EF-9D90-7C2B-474BE5B87CBD}"/>
              </a:ext>
            </a:extLst>
          </p:cNvPr>
          <p:cNvSpPr txBox="1"/>
          <p:nvPr/>
        </p:nvSpPr>
        <p:spPr>
          <a:xfrm>
            <a:off x="5266623" y="346318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43447B6-7A84-A777-2216-043B772374BD}"/>
              </a:ext>
            </a:extLst>
          </p:cNvPr>
          <p:cNvCxnSpPr/>
          <p:nvPr/>
        </p:nvCxnSpPr>
        <p:spPr>
          <a:xfrm flipV="1">
            <a:off x="7162800" y="2259849"/>
            <a:ext cx="1905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24784D1-DEA8-46C3-5E40-09992A957318}"/>
              </a:ext>
            </a:extLst>
          </p:cNvPr>
          <p:cNvSpPr txBox="1"/>
          <p:nvPr/>
        </p:nvSpPr>
        <p:spPr>
          <a:xfrm>
            <a:off x="7027645" y="212554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E716F8F-4F32-5229-A82A-A6DEC4D6D3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454678"/>
              </p:ext>
            </p:extLst>
          </p:nvPr>
        </p:nvGraphicFramePr>
        <p:xfrm>
          <a:off x="838200" y="3789363"/>
          <a:ext cx="5551487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08160" imgH="609480" progId="Equation.DSMT4">
                  <p:embed/>
                </p:oleObj>
              </mc:Choice>
              <mc:Fallback>
                <p:oleObj name="Equation" r:id="rId4" imgW="2108160" imgH="609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A822F045-9AD5-4373-B68B-E208200A70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789363"/>
                        <a:ext cx="5551487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4835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C9DA9E-A65C-7225-6D7D-B0C2E618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98BB6-CFA5-A1CA-6ACF-954925040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52FD8-2CA1-AB0B-B95F-7118EC8D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8B6739-6C09-1D5C-32D8-8EB5B1D3696E}"/>
              </a:ext>
            </a:extLst>
          </p:cNvPr>
          <p:cNvSpPr txBox="1"/>
          <p:nvPr/>
        </p:nvSpPr>
        <p:spPr>
          <a:xfrm>
            <a:off x="457200" y="533400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in the examples with the “simple” waveguide, having a single outer metallic boundary,  TE or TM modes can be produced.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For a more complicated design, it is possible to have TEM modes --</a:t>
            </a:r>
          </a:p>
        </p:txBody>
      </p:sp>
    </p:spTree>
    <p:extLst>
      <p:ext uri="{BB962C8B-B14F-4D97-AF65-F5344CB8AC3E}">
        <p14:creationId xmlns:p14="http://schemas.microsoft.com/office/powerpoint/2010/main" val="1313664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103178" y="244444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6" name="Can 5"/>
          <p:cNvSpPr/>
          <p:nvPr/>
        </p:nvSpPr>
        <p:spPr>
          <a:xfrm>
            <a:off x="2286000" y="5334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2590800" y="6096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2607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sp>
        <p:nvSpPr>
          <p:cNvPr id="8" name="Can 7"/>
          <p:cNvSpPr/>
          <p:nvPr/>
        </p:nvSpPr>
        <p:spPr>
          <a:xfrm>
            <a:off x="6705600" y="533400"/>
            <a:ext cx="1371600" cy="2667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" y="129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86200" y="1375201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optical pipe</a:t>
            </a:r>
          </a:p>
          <a:p>
            <a:r>
              <a:rPr lang="en-US" sz="2400" dirty="0">
                <a:latin typeface="+mj-lt"/>
              </a:rPr>
              <a:t>   TE or TM modes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" y="3396343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24200" y="2895600"/>
            <a:ext cx="381000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4200" y="2514600"/>
            <a:ext cx="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05200" y="259684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857500" y="2895600"/>
            <a:ext cx="287721" cy="169291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62950" y="28956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47161" y="18669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391400" y="1790699"/>
            <a:ext cx="0" cy="49530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524000" y="9144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1219200" y="8382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10000" y="535632"/>
            <a:ext cx="5562600" cy="3607416"/>
            <a:chOff x="3810000" y="535632"/>
            <a:chExt cx="5562600" cy="3607416"/>
          </a:xfrm>
        </p:grpSpPr>
        <p:grpSp>
          <p:nvGrpSpPr>
            <p:cNvPr id="13" name="Group 12"/>
            <p:cNvGrpSpPr/>
            <p:nvPr/>
          </p:nvGrpSpPr>
          <p:grpSpPr>
            <a:xfrm>
              <a:off x="3810000" y="1402080"/>
              <a:ext cx="2743200" cy="2740968"/>
              <a:chOff x="3886200" y="304800"/>
              <a:chExt cx="2743200" cy="2740968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953000" y="1371600"/>
                <a:ext cx="609600" cy="609600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onut 11"/>
              <p:cNvSpPr/>
              <p:nvPr/>
            </p:nvSpPr>
            <p:spPr>
              <a:xfrm>
                <a:off x="3886200" y="304800"/>
                <a:ext cx="2743200" cy="2740968"/>
              </a:xfrm>
              <a:prstGeom prst="donut">
                <a:avLst>
                  <a:gd name="adj" fmla="val 1443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495800" y="535632"/>
              <a:ext cx="487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Top view:</a:t>
              </a:r>
            </a:p>
          </p:txBody>
        </p:sp>
        <p:cxnSp>
          <p:nvCxnSpPr>
            <p:cNvPr id="19" name="Straight Arrow Connector 18"/>
            <p:cNvCxnSpPr>
              <a:endCxn id="11" idx="7"/>
            </p:cNvCxnSpPr>
            <p:nvPr/>
          </p:nvCxnSpPr>
          <p:spPr>
            <a:xfrm flipV="1">
              <a:off x="5181600" y="2558154"/>
              <a:ext cx="215526" cy="185046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181600" y="2772564"/>
              <a:ext cx="838200" cy="305916"/>
            </a:xfrm>
            <a:prstGeom prst="straightConnector1">
              <a:avLst/>
            </a:prstGeom>
            <a:ln w="2540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181600" y="20955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91200" y="26625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33900" y="1864667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V="1">
            <a:off x="2667000" y="1402080"/>
            <a:ext cx="0" cy="1523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43200" y="186466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92480" y="5013960"/>
          <a:ext cx="669607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098520" imgH="660240" progId="Equation.3">
                  <p:embed/>
                </p:oleObj>
              </mc:Choice>
              <mc:Fallback>
                <p:oleObj name="数式" r:id="rId2" imgW="3098520" imgH="660240" progId="Equation.3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" y="5013960"/>
                        <a:ext cx="669607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3400" y="41982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(following problem 8.2 in Jackson’s text)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864667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Inside medium, </a:t>
            </a:r>
            <a:r>
              <a:rPr lang="en-US" sz="2400" dirty="0">
                <a:latin typeface="Symbol" pitchFamily="18" charset="2"/>
              </a:rPr>
              <a:t>m e</a:t>
            </a:r>
            <a:r>
              <a:rPr lang="en-US" sz="2400" dirty="0">
                <a:latin typeface="+mj-lt"/>
              </a:rPr>
              <a:t> assumed to be real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00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596640" y="609600"/>
          <a:ext cx="4116388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904760" imgH="1803240" progId="Equation.3">
                  <p:embed/>
                </p:oleObj>
              </mc:Choice>
              <mc:Fallback>
                <p:oleObj name="数式" r:id="rId2" imgW="1904760" imgH="1803240" progId="Equation.3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6640" y="609600"/>
                        <a:ext cx="4116388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Donut 15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0" name="Straight Arrow Connector 9"/>
              <p:cNvCxnSpPr>
                <a:endCxn id="15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46125" y="4486275"/>
          <a:ext cx="664527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073320" imgH="736560" progId="Equation.3">
                  <p:embed/>
                </p:oleObj>
              </mc:Choice>
              <mc:Fallback>
                <p:oleObj name="数式" r:id="rId4" imgW="3073320" imgH="7365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4486275"/>
                        <a:ext cx="664527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7204075" y="1080442"/>
          <a:ext cx="1482725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685800" imgH="927000" progId="Equation.3">
                  <p:embed/>
                </p:oleObj>
              </mc:Choice>
              <mc:Fallback>
                <p:oleObj name="数式" r:id="rId6" imgW="685800" imgH="927000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075" y="1080442"/>
                        <a:ext cx="1482725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04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Donut 20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5" name="Straight Arrow Connector 14"/>
              <p:cNvCxnSpPr>
                <a:endCxn id="20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441700" y="1775230"/>
          <a:ext cx="52451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425680" imgH="736560" progId="Equation.3">
                  <p:embed/>
                </p:oleObj>
              </mc:Choice>
              <mc:Fallback>
                <p:oleObj name="数式" r:id="rId2" imgW="2425680" imgH="736560" progId="Equation.3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1775230"/>
                        <a:ext cx="52451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0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2E3BC-62AE-BB68-D72C-49C015F3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98D3B-973F-BEDB-A908-ED622AB4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FCFA0-8D21-3F59-ED14-D4018885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7" descr="A paper with text and numbers&#10;&#10;AI-generated content may be incorrect.">
            <a:extLst>
              <a:ext uri="{FF2B5EF4-FFF2-40B4-BE49-F238E27FC236}">
                <a16:creationId xmlns:a16="http://schemas.microsoft.com/office/drawing/2014/main" id="{7248675D-0E13-2E86-CD2D-C08C793DF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85800"/>
            <a:ext cx="8821889" cy="516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964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B0D620-0C37-CF4E-114A-00655365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6B60DA-06E1-3D53-4F6D-21AEFC34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2EDF0-DD81-D902-A02F-6ED69F04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21D8C1-7B4F-4D2C-7464-5D633DB5E755}"/>
              </a:ext>
            </a:extLst>
          </p:cNvPr>
          <p:cNvSpPr txBox="1"/>
          <p:nvPr/>
        </p:nvSpPr>
        <p:spPr>
          <a:xfrm>
            <a:off x="457200" y="5334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of waveguides</a:t>
            </a:r>
          </a:p>
          <a:p>
            <a:pPr lvl="1"/>
            <a:r>
              <a:rPr lang="en-US" sz="2400" dirty="0">
                <a:latin typeface="+mj-lt"/>
              </a:rPr>
              <a:t>Note that, JDJ and these lecture notes focus on waveguides and cavities based on devices with ideal metal boundaries and real dielectric interiors.   There are many other possibilities. </a:t>
            </a:r>
          </a:p>
        </p:txBody>
      </p:sp>
    </p:spTree>
    <p:extLst>
      <p:ext uri="{BB962C8B-B14F-4D97-AF65-F5344CB8AC3E}">
        <p14:creationId xmlns:p14="http://schemas.microsoft.com/office/powerpoint/2010/main" val="393166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6200"/>
            <a:ext cx="9456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values of EM fields near the surface </a:t>
            </a:r>
          </a:p>
          <a:p>
            <a:r>
              <a:rPr lang="en-US" sz="2400" dirty="0">
                <a:latin typeface="+mj-lt"/>
              </a:rPr>
              <a:t>           of an ideal conductor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87963" y="1074628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 boundary of an ideal conductor, the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fields decay in the direction normal to the interface.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354006"/>
              </p:ext>
            </p:extLst>
          </p:nvPr>
        </p:nvGraphicFramePr>
        <p:xfrm>
          <a:off x="381000" y="1192041"/>
          <a:ext cx="39243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815840" imgH="888840" progId="Equation.3">
                  <p:embed/>
                </p:oleObj>
              </mc:Choice>
              <mc:Fallback>
                <p:oleObj name="数式" r:id="rId2" imgW="1815840" imgH="8888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92041"/>
                        <a:ext cx="39243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86600" y="3355032"/>
            <a:ext cx="1524000" cy="2664768"/>
            <a:chOff x="6781800" y="535632"/>
            <a:chExt cx="1524000" cy="2664768"/>
          </a:xfrm>
        </p:grpSpPr>
        <p:sp>
          <p:nvSpPr>
            <p:cNvPr id="7" name="Rectangle 6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数式" r:id="rId4" imgW="139680" imgH="203040" progId="Equation.3">
                    <p:embed/>
                  </p:oleObj>
                </mc:Choice>
                <mc:Fallback>
                  <p:oleObj name="数式" r:id="rId4" imgW="139680" imgH="203040" progId="Equation.3">
                    <p:embed/>
                    <p:pic>
                      <p:nvPicPr>
                        <p:cNvPr id="8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26720" imgH="177480" progId="Equation.DSMT4">
                    <p:embed/>
                  </p:oleObj>
                </mc:Choice>
                <mc:Fallback>
                  <p:oleObj name="Equation" r:id="rId6" imgW="126720" imgH="177480" progId="Equation.DSMT4">
                    <p:embed/>
                    <p:pic>
                      <p:nvPicPr>
                        <p:cNvPr id="16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809610"/>
              </p:ext>
            </p:extLst>
          </p:nvPr>
        </p:nvGraphicFramePr>
        <p:xfrm>
          <a:off x="542860" y="4724400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98600" imgH="558720" progId="Equation.DSMT4">
                  <p:embed/>
                </p:oleObj>
              </mc:Choice>
              <mc:Fallback>
                <p:oleObj name="Equation" r:id="rId8" imgW="2298600" imgH="55872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860" y="4724400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867D6D4-0461-3C12-4DA4-D5D7D4121988}"/>
              </a:ext>
            </a:extLst>
          </p:cNvPr>
          <p:cNvCxnSpPr/>
          <p:nvPr/>
        </p:nvCxnSpPr>
        <p:spPr>
          <a:xfrm flipH="1">
            <a:off x="7117492" y="5867400"/>
            <a:ext cx="5334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064E44B-46DB-AEDF-337C-DBD3CDCD709D}"/>
              </a:ext>
            </a:extLst>
          </p:cNvPr>
          <p:cNvSpPr txBox="1"/>
          <p:nvPr/>
        </p:nvSpPr>
        <p:spPr>
          <a:xfrm>
            <a:off x="7239000" y="535262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12A262-B866-49A4-145D-7C84624546A2}"/>
              </a:ext>
            </a:extLst>
          </p:cNvPr>
          <p:cNvSpPr txBox="1"/>
          <p:nvPr/>
        </p:nvSpPr>
        <p:spPr>
          <a:xfrm>
            <a:off x="411345" y="32865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These properties control the forms of EM waves that can exist close to these boundaries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57247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84311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04800" y="1445568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98600" imgH="558720" progId="Equation.DSMT4">
                  <p:embed/>
                </p:oleObj>
              </mc:Choice>
              <mc:Fallback>
                <p:oleObj name="Equation" r:id="rId2" imgW="2298600" imgH="55872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5568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CAAA9214-66EE-49A5-BC9B-D19C37D420BD}"/>
              </a:ext>
            </a:extLst>
          </p:cNvPr>
          <p:cNvSpPr/>
          <p:nvPr/>
        </p:nvSpPr>
        <p:spPr>
          <a:xfrm>
            <a:off x="7391400" y="1143000"/>
            <a:ext cx="990600" cy="2323248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086FDB-F57F-4FE5-A7CD-C9C3887697B5}"/>
              </a:ext>
            </a:extLst>
          </p:cNvPr>
          <p:cNvCxnSpPr/>
          <p:nvPr/>
        </p:nvCxnSpPr>
        <p:spPr>
          <a:xfrm flipH="1">
            <a:off x="6781800" y="1828800"/>
            <a:ext cx="5334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611F5F0-0016-4961-BBDC-E3D24ABC7EE3}"/>
              </a:ext>
            </a:extLst>
          </p:cNvPr>
          <p:cNvSpPr txBox="1"/>
          <p:nvPr/>
        </p:nvSpPr>
        <p:spPr>
          <a:xfrm>
            <a:off x="6903308" y="131402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40F2E66-8B18-495C-8564-DE2175D06053}"/>
              </a:ext>
            </a:extLst>
          </p:cNvPr>
          <p:cNvCxnSpPr>
            <a:cxnSpLocks/>
          </p:cNvCxnSpPr>
          <p:nvPr/>
        </p:nvCxnSpPr>
        <p:spPr>
          <a:xfrm flipV="1">
            <a:off x="7315200" y="2016299"/>
            <a:ext cx="0" cy="57664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73EDADA-41C8-4234-A8B5-27167958539B}"/>
              </a:ext>
            </a:extLst>
          </p:cNvPr>
          <p:cNvSpPr txBox="1"/>
          <p:nvPr/>
        </p:nvSpPr>
        <p:spPr>
          <a:xfrm>
            <a:off x="6934200" y="21291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H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8BBF4E0-0C44-40C5-B201-4F4063F2AD70}"/>
              </a:ext>
            </a:extLst>
          </p:cNvPr>
          <p:cNvCxnSpPr>
            <a:cxnSpLocks/>
          </p:cNvCxnSpPr>
          <p:nvPr/>
        </p:nvCxnSpPr>
        <p:spPr>
          <a:xfrm flipH="1">
            <a:off x="7048500" y="3048000"/>
            <a:ext cx="3429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C7613C52-3A84-4964-B42A-80C1A1CAEB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26670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C7613C52-3A84-4964-B42A-80C1A1CAE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29400" y="2667000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E71517D4-D9C9-488F-AF35-F8C73080BB05}"/>
              </a:ext>
            </a:extLst>
          </p:cNvPr>
          <p:cNvSpPr txBox="1"/>
          <p:nvPr/>
        </p:nvSpPr>
        <p:spPr>
          <a:xfrm>
            <a:off x="0" y="66271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Continuity conditions for fields near metal boundaries --</a:t>
            </a:r>
          </a:p>
        </p:txBody>
      </p:sp>
    </p:spTree>
    <p:extLst>
      <p:ext uri="{BB962C8B-B14F-4D97-AF65-F5344CB8AC3E}">
        <p14:creationId xmlns:p14="http://schemas.microsoft.com/office/powerpoint/2010/main" val="34622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24500" y="4572000"/>
            <a:ext cx="1676400" cy="1371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conditions at surface of waveguide:</a:t>
            </a:r>
          </a:p>
          <a:p>
            <a:r>
              <a:rPr lang="en-US" sz="2400" dirty="0">
                <a:latin typeface="+mj-lt"/>
              </a:rPr>
              <a:t>      </a:t>
            </a:r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tangential</a:t>
            </a:r>
            <a:r>
              <a:rPr lang="en-US" sz="2400" dirty="0">
                <a:latin typeface="+mj-lt"/>
              </a:rPr>
              <a:t>=0,   </a:t>
            </a:r>
            <a:r>
              <a:rPr lang="en-US" sz="2400" b="1" dirty="0" err="1">
                <a:latin typeface="+mj-lt"/>
              </a:rPr>
              <a:t>B</a:t>
            </a:r>
            <a:r>
              <a:rPr lang="en-US" sz="2400" baseline="-25000" dirty="0" err="1">
                <a:latin typeface="+mj-lt"/>
              </a:rPr>
              <a:t>normal</a:t>
            </a:r>
            <a:r>
              <a:rPr lang="en-US" sz="2400" dirty="0">
                <a:latin typeface="+mj-lt"/>
              </a:rPr>
              <a:t>=0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38800" y="4724400"/>
            <a:ext cx="1447800" cy="990600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43840" y="2438400"/>
            <a:ext cx="8702040" cy="2362200"/>
            <a:chOff x="243840" y="2438400"/>
            <a:chExt cx="8702040" cy="2362200"/>
          </a:xfrm>
        </p:grpSpPr>
        <p:sp>
          <p:nvSpPr>
            <p:cNvPr id="14" name="Cube 13"/>
            <p:cNvSpPr/>
            <p:nvPr/>
          </p:nvSpPr>
          <p:spPr>
            <a:xfrm rot="10800000" flipV="1">
              <a:off x="381000" y="2667001"/>
              <a:ext cx="8534400" cy="1447800"/>
            </a:xfrm>
            <a:prstGeom prst="cube">
              <a:avLst>
                <a:gd name="adj" fmla="val 21714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 rot="10800000" flipV="1">
              <a:off x="304800" y="2438400"/>
              <a:ext cx="8641080" cy="1904999"/>
            </a:xfrm>
            <a:prstGeom prst="cube">
              <a:avLst>
                <a:gd name="adj" fmla="val 21714"/>
              </a:avLst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3434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  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43000" y="464820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43840" y="40386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x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29718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49485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Cross section view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5562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9" idx="0"/>
          </p:cNvCxnSpPr>
          <p:nvPr/>
        </p:nvCxnSpPr>
        <p:spPr>
          <a:xfrm flipV="1">
            <a:off x="6362700" y="4724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9800" y="5029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0" y="51816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6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8945880" cy="2286000"/>
            <a:chOff x="0" y="2286000"/>
            <a:chExt cx="8945880" cy="2286000"/>
          </a:xfrm>
        </p:grpSpPr>
        <p:grpSp>
          <p:nvGrpSpPr>
            <p:cNvPr id="31" name="Group 30"/>
            <p:cNvGrpSpPr/>
            <p:nvPr/>
          </p:nvGrpSpPr>
          <p:grpSpPr>
            <a:xfrm>
              <a:off x="243840" y="2286000"/>
              <a:ext cx="8702040" cy="2286000"/>
              <a:chOff x="243840" y="2438400"/>
              <a:chExt cx="8702040" cy="2286000"/>
            </a:xfrm>
          </p:grpSpPr>
          <p:sp>
            <p:nvSpPr>
              <p:cNvPr id="14" name="Cube 13"/>
              <p:cNvSpPr/>
              <p:nvPr/>
            </p:nvSpPr>
            <p:spPr>
              <a:xfrm rot="10800000" flipV="1">
                <a:off x="381000" y="2667001"/>
                <a:ext cx="853440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ube 14"/>
              <p:cNvSpPr/>
              <p:nvPr/>
            </p:nvSpPr>
            <p:spPr>
              <a:xfrm rot="10800000" flipV="1">
                <a:off x="304800" y="2438400"/>
                <a:ext cx="864108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24200" y="42672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505200" y="44958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81000" y="3245709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882880" imgH="533160" progId="Equation.3">
                  <p:embed/>
                </p:oleObj>
              </mc:Choice>
              <mc:Fallback>
                <p:oleObj name="数式" r:id="rId2" imgW="2882880" imgH="53316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5709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422905"/>
              </p:ext>
            </p:extLst>
          </p:nvPr>
        </p:nvGraphicFramePr>
        <p:xfrm>
          <a:off x="771525" y="4722813"/>
          <a:ext cx="6811963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27320" imgH="1244520" progId="Equation.DSMT4">
                  <p:embed/>
                </p:oleObj>
              </mc:Choice>
              <mc:Fallback>
                <p:oleObj name="Equation" r:id="rId4" imgW="4927320" imgH="124452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4722813"/>
                        <a:ext cx="6811963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05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" y="669925"/>
          <a:ext cx="8277225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41520" imgH="927000" progId="Equation.DSMT4">
                  <p:embed/>
                </p:oleObj>
              </mc:Choice>
              <mc:Fallback>
                <p:oleObj name="Equation" r:id="rId2" imgW="4241520" imgH="9270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69925"/>
                        <a:ext cx="8277225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03/03/2025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55625" y="2987675"/>
          <a:ext cx="76327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11400" imgH="1422360" progId="Equation.DSMT4">
                  <p:embed/>
                </p:oleObj>
              </mc:Choice>
              <mc:Fallback>
                <p:oleObj name="Equation" r:id="rId4" imgW="3911400" imgH="142236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987675"/>
                        <a:ext cx="76327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96C9258-D7C8-4223-B92C-F43F2A437C90}"/>
              </a:ext>
            </a:extLst>
          </p:cNvPr>
          <p:cNvSpPr txBox="1"/>
          <p:nvPr/>
        </p:nvSpPr>
        <p:spPr>
          <a:xfrm>
            <a:off x="5943600" y="1544959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F </a:t>
            </a:r>
            <a:r>
              <a:rPr lang="en-US" sz="2400" dirty="0">
                <a:latin typeface="+mj-lt"/>
              </a:rPr>
              <a:t>=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 or </a:t>
            </a:r>
            <a:r>
              <a:rPr lang="en-US" sz="2400" b="1" dirty="0">
                <a:latin typeface="+mj-lt"/>
              </a:rPr>
              <a:t>B</a:t>
            </a:r>
          </a:p>
          <a:p>
            <a:r>
              <a:rPr lang="en-US" sz="2400" dirty="0">
                <a:latin typeface="+mj-lt"/>
              </a:rPr>
              <a:t>propagation along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0338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17164</TotalTime>
  <Words>912</Words>
  <Application>Microsoft Office PowerPoint</Application>
  <PresentationFormat>On-screen Show (4:3)</PresentationFormat>
  <Paragraphs>216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Calibri</vt:lpstr>
      <vt:lpstr>Symbol</vt:lpstr>
      <vt:lpstr>Office Theme</vt:lpstr>
      <vt:lpstr>Office Theme</vt:lpstr>
      <vt:lpstr>Office Theme</vt:lpstr>
      <vt:lpstr>Office Theme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965</cp:revision>
  <cp:lastPrinted>2020-02-25T14:30:20Z</cp:lastPrinted>
  <dcterms:created xsi:type="dcterms:W3CDTF">2012-01-10T18:32:24Z</dcterms:created>
  <dcterms:modified xsi:type="dcterms:W3CDTF">2025-03-05T16:55:40Z</dcterms:modified>
</cp:coreProperties>
</file>