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</p:sldMasterIdLst>
  <p:notesMasterIdLst>
    <p:notesMasterId r:id="rId34"/>
  </p:notesMasterIdLst>
  <p:handoutMasterIdLst>
    <p:handoutMasterId r:id="rId35"/>
  </p:handoutMasterIdLst>
  <p:sldIdLst>
    <p:sldId id="296" r:id="rId6"/>
    <p:sldId id="396" r:id="rId7"/>
    <p:sldId id="406" r:id="rId8"/>
    <p:sldId id="418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9" r:id="rId18"/>
    <p:sldId id="421" r:id="rId19"/>
    <p:sldId id="422" r:id="rId20"/>
    <p:sldId id="423" r:id="rId21"/>
    <p:sldId id="425" r:id="rId22"/>
    <p:sldId id="401" r:id="rId23"/>
    <p:sldId id="405" r:id="rId24"/>
    <p:sldId id="404" r:id="rId25"/>
    <p:sldId id="402" r:id="rId26"/>
    <p:sldId id="426" r:id="rId27"/>
    <p:sldId id="416" r:id="rId28"/>
    <p:sldId id="417" r:id="rId29"/>
    <p:sldId id="397" r:id="rId30"/>
    <p:sldId id="398" r:id="rId31"/>
    <p:sldId id="399" r:id="rId32"/>
    <p:sldId id="400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7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foa.org/tech/wavelength.htm" TargetMode="External"/><Relationship Id="rId3" Type="http://schemas.openxmlformats.org/officeDocument/2006/relationships/image" Target="../media/image26.wmf"/><Relationship Id="rId7" Type="http://schemas.openxmlformats.org/officeDocument/2006/relationships/hyperlink" Target="https://impi.org/wp-content/uploads/2019/09/History-MW-ovens.pdf" TargetMode="External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sfu.ca/phys/346/121/resources/physics_of_microwave_ovens.pdf" TargetMode="Externa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042" y="0"/>
            <a:ext cx="879348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21:</a:t>
            </a:r>
          </a:p>
          <a:p>
            <a:pPr algn="ctr"/>
            <a:r>
              <a:rPr lang="en-US" sz="3200" b="1" dirty="0">
                <a:solidFill>
                  <a:schemeClr val="folHlink"/>
                </a:solidFill>
              </a:rPr>
              <a:t>Propagating EM waves in optical waveguides and cavities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 in Jackson –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Review of rectangular waveguides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Optical </a:t>
            </a:r>
            <a:r>
              <a:rPr lang="en-US" sz="2800" b="1" dirty="0" err="1">
                <a:solidFill>
                  <a:schemeClr val="folHlink"/>
                </a:solidFill>
              </a:rPr>
              <a:t>cavitites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Cylindrical waveguides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Coaxial cables</a:t>
            </a:r>
          </a:p>
          <a:p>
            <a:pPr marL="914400" lvl="3">
              <a:spcBef>
                <a:spcPct val="50000"/>
              </a:spcBef>
            </a:pP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  <a:p>
            <a:pPr marL="914400" lvl="3">
              <a:spcBef>
                <a:spcPct val="50000"/>
              </a:spcBef>
            </a:pP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914400" progId="Equation.DSMT4">
                  <p:embed/>
                </p:oleObj>
              </mc:Choice>
              <mc:Fallback>
                <p:oleObj name="Equation" r:id="rId2" imgW="1346040" imgH="914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1295280" progId="Equation.DSMT4">
                  <p:embed/>
                </p:oleObj>
              </mc:Choice>
              <mc:Fallback>
                <p:oleObj name="Equation" r:id="rId4" imgW="1168200" imgH="12952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1295280" progId="Equation.DSMT4">
                  <p:embed/>
                </p:oleObj>
              </mc:Choice>
              <mc:Fallback>
                <p:oleObj name="Equation" r:id="rId6" imgW="1422360" imgH="12952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/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349360" imgH="1536480" progId="Equation.DSMT4">
                    <p:embed/>
                  </p:oleObj>
                </mc:Choice>
                <mc:Fallback>
                  <p:oleObj name="Equation" r:id="rId8" imgW="2349360" imgH="153648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Up Arrow 10">
            <a:extLst>
              <a:ext uri="{FF2B5EF4-FFF2-40B4-BE49-F238E27FC236}">
                <a16:creationId xmlns:a16="http://schemas.microsoft.com/office/drawing/2014/main" id="{2373845C-22BC-4A88-FDA5-135EBAE09DF7}"/>
              </a:ext>
            </a:extLst>
          </p:cNvPr>
          <p:cNvSpPr/>
          <p:nvPr/>
        </p:nvSpPr>
        <p:spPr>
          <a:xfrm rot="2245334">
            <a:off x="7887741" y="5682794"/>
            <a:ext cx="381135" cy="501400"/>
          </a:xfrm>
          <a:prstGeom prst="upArrow">
            <a:avLst/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2880" imgH="1917360" progId="Equation.DSMT4">
                  <p:embed/>
                </p:oleObj>
              </mc:Choice>
              <mc:Fallback>
                <p:oleObj name="Equation" r:id="rId2" imgW="4952880" imgH="1917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57600" imgH="1193760" progId="Equation.DSMT4">
                  <p:embed/>
                </p:oleObj>
              </mc:Choice>
              <mc:Fallback>
                <p:oleObj name="Equation" r:id="rId4" imgW="3657600" imgH="1193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91000" y="415032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533160" progId="Equation.DSMT4">
                  <p:embed/>
                </p:oleObj>
              </mc:Choice>
              <mc:Fallback>
                <p:oleObj name="Equation" r:id="rId3" imgW="2298600" imgH="533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9FCF71-825B-0338-EDBA-92FCFE647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AEA7D3-8374-B408-DD64-30095CC7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CF3FF-AA43-CB3A-5017-78383951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5418FC3-735A-2A8E-E5F1-754E7534C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863235"/>
              </p:ext>
            </p:extLst>
          </p:nvPr>
        </p:nvGraphicFramePr>
        <p:xfrm>
          <a:off x="468313" y="1852613"/>
          <a:ext cx="7559675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06760" imgH="1612800" progId="Equation.DSMT4">
                  <p:embed/>
                </p:oleObj>
              </mc:Choice>
              <mc:Fallback>
                <p:oleObj name="Equation" r:id="rId2" imgW="4406760" imgH="1612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6180FCA-5EFE-266A-E0E7-102FABECA0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52613"/>
                        <a:ext cx="7559675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EE0FB3A-F91B-B85A-F671-E92EF575E9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51273"/>
              </p:ext>
            </p:extLst>
          </p:nvPr>
        </p:nvGraphicFramePr>
        <p:xfrm>
          <a:off x="544189" y="4518024"/>
          <a:ext cx="6662738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6960" imgH="1193760" progId="Equation.DSMT4">
                  <p:embed/>
                </p:oleObj>
              </mc:Choice>
              <mc:Fallback>
                <p:oleObj name="Equation" r:id="rId4" imgW="3936960" imgH="11937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4C1D9D4-46AD-7EDB-74D7-6C7893D1D7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4189" y="4518024"/>
                        <a:ext cx="6662738" cy="202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B5D02AD-7DDF-C370-E5F8-85232D9C8F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011428"/>
              </p:ext>
            </p:extLst>
          </p:nvPr>
        </p:nvGraphicFramePr>
        <p:xfrm>
          <a:off x="571837" y="136525"/>
          <a:ext cx="6578600" cy="173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13000" imgH="838080" progId="Equation.DSMT4">
                  <p:embed/>
                </p:oleObj>
              </mc:Choice>
              <mc:Fallback>
                <p:oleObj name="Equation" r:id="rId6" imgW="3213000" imgH="838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37" y="136525"/>
                        <a:ext cx="6578600" cy="173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969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6764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83920" imgH="634680" progId="Equation.3">
                  <p:embed/>
                </p:oleObj>
              </mc:Choice>
              <mc:Fallback>
                <p:oleObj name="数式" r:id="rId2" imgW="583920" imgH="63468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3A5AC4-BF42-1F40-32EE-CB9963FC392E}"/>
              </a:ext>
            </a:extLst>
          </p:cNvPr>
          <p:cNvSpPr txBox="1"/>
          <p:nvPr/>
        </p:nvSpPr>
        <p:spPr>
          <a:xfrm>
            <a:off x="186891" y="11221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case of a rectangular box bounded by an ideal conductor --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95F522-229E-73B1-54A6-1DF16A581E37}"/>
              </a:ext>
            </a:extLst>
          </p:cNvPr>
          <p:cNvSpPr txBox="1"/>
          <p:nvPr/>
        </p:nvSpPr>
        <p:spPr>
          <a:xfrm>
            <a:off x="1143000" y="44958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Propagating wave form becomes a standing wave along </a:t>
            </a:r>
            <a:r>
              <a:rPr lang="en-US" sz="2400" i="1" dirty="0">
                <a:latin typeface="+mj-lt"/>
              </a:rPr>
              <a:t>z.</a:t>
            </a:r>
          </a:p>
        </p:txBody>
      </p:sp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55720" imgH="1396800" progId="Equation.3">
                  <p:embed/>
                </p:oleObj>
              </mc:Choice>
              <mc:Fallback>
                <p:oleObj name="数式" r:id="rId2" imgW="3555720" imgH="13968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583920" imgH="634680" progId="Equation.3">
                  <p:embed/>
                </p:oleObj>
              </mc:Choice>
              <mc:Fallback>
                <p:oleObj name="数式" r:id="rId4" imgW="583920" imgH="63468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6764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83920" imgH="634680" progId="Equation.3">
                  <p:embed/>
                </p:oleObj>
              </mc:Choice>
              <mc:Fallback>
                <p:oleObj name="数式" r:id="rId2" imgW="583920" imgH="63468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4045" y="4190999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501640" imgH="1015920" progId="Equation.3">
                  <p:embed/>
                </p:oleObj>
              </mc:Choice>
              <mc:Fallback>
                <p:oleObj name="数式" r:id="rId4" imgW="2501640" imgH="101592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45" y="4190999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3A5AC4-BF42-1F40-32EE-CB9963FC392E}"/>
              </a:ext>
            </a:extLst>
          </p:cNvPr>
          <p:cNvSpPr txBox="1"/>
          <p:nvPr/>
        </p:nvSpPr>
        <p:spPr>
          <a:xfrm>
            <a:off x="186891" y="11221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case of a rectangular box bounded by an ideal conductor --  </a:t>
            </a:r>
          </a:p>
        </p:txBody>
      </p:sp>
    </p:spTree>
    <p:extLst>
      <p:ext uri="{BB962C8B-B14F-4D97-AF65-F5344CB8AC3E}">
        <p14:creationId xmlns:p14="http://schemas.microsoft.com/office/powerpoint/2010/main" val="4248687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DA0C9-9E30-A76F-1469-33C44A9F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AA176D-90B5-545F-3643-6D689995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6A881-E095-D175-1CDB-81FBDD66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4B3AC88-1643-5C57-C168-A8944AF195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738" y="1112397"/>
          <a:ext cx="52466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09600" imgH="431640" progId="Equation.DSMT4">
                  <p:embed/>
                </p:oleObj>
              </mc:Choice>
              <mc:Fallback>
                <p:oleObj name="Equation" r:id="rId2" imgW="300960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4B3AC88-1643-5C57-C168-A8944AF195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38" y="1112397"/>
                        <a:ext cx="52466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91D2A9-7993-4038-B7B0-434D23D83D6C}"/>
              </a:ext>
            </a:extLst>
          </p:cNvPr>
          <p:cNvSpPr txBox="1"/>
          <p:nvPr/>
        </p:nvSpPr>
        <p:spPr>
          <a:xfrm>
            <a:off x="7620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example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B86FE3-9FC1-4C18-181D-F0B25FDD89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227836"/>
          <a:ext cx="58150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89040" imgH="533160" progId="Equation.DSMT4">
                  <p:embed/>
                </p:oleObj>
              </mc:Choice>
              <mc:Fallback>
                <p:oleObj name="Equation" r:id="rId4" imgW="2489040" imgH="533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B86FE3-9FC1-4C18-181D-F0B25FDD89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27836"/>
                        <a:ext cx="5815012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893095-FBD8-3AFB-6345-56670C3554B0}"/>
              </a:ext>
            </a:extLst>
          </p:cNvPr>
          <p:cNvSpPr txBox="1"/>
          <p:nvPr/>
        </p:nvSpPr>
        <p:spPr>
          <a:xfrm>
            <a:off x="571500" y="34290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Typically, microwave oven use frequencies of 2.45 GHz and the wavelength is ~12 cm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Resources online: </a:t>
            </a:r>
            <a:r>
              <a:rPr lang="en-US" sz="1600" dirty="0">
                <a:latin typeface="+mj-lt"/>
                <a:hlinkClick r:id="rId6"/>
              </a:rPr>
              <a:t>https://www.sfu.ca/phys/346/121/resources/physics_of_microwave_ovens.pdf</a:t>
            </a:r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  <a:hlinkClick r:id="rId7"/>
              </a:rPr>
              <a:t>https://impi.org/wp-content/uploads/2019/09/History-MW-ovens.pdf</a:t>
            </a:r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Other info on waveguides for fiber optics –</a:t>
            </a:r>
          </a:p>
          <a:p>
            <a:r>
              <a:rPr lang="en-US" sz="1600" dirty="0">
                <a:latin typeface="+mj-lt"/>
                <a:hlinkClick r:id="rId8"/>
              </a:rPr>
              <a:t>https://www.thefoa.org/tech/wavelength.htm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120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304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geometries --  a simple cylindrical waveguide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257300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5708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3463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11430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10086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19AF84-2C73-C853-A2B2-90461DC30762}"/>
              </a:ext>
            </a:extLst>
          </p:cNvPr>
          <p:cNvSpPr txBox="1"/>
          <p:nvPr/>
        </p:nvSpPr>
        <p:spPr>
          <a:xfrm>
            <a:off x="0" y="272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the rectangular geometry, Maxwell’s equations within the pipe: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8D026E7-2E7A-E6B4-AFC5-D14EE4BE0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645822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C1E9B49-D56C-EAAA-0017-C3CC9326B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725028"/>
              </p:ext>
            </p:extLst>
          </p:nvPr>
        </p:nvGraphicFramePr>
        <p:xfrm>
          <a:off x="754063" y="4730750"/>
          <a:ext cx="6846887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2880" imgH="1231560" progId="Equation.DSMT4">
                  <p:embed/>
                </p:oleObj>
              </mc:Choice>
              <mc:Fallback>
                <p:oleObj name="Equation" r:id="rId4" imgW="4952880" imgH="123156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730750"/>
                        <a:ext cx="6846887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417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152400" y="10400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 -- continued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593102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2660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0415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8382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7038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19AF84-2C73-C853-A2B2-90461DC30762}"/>
              </a:ext>
            </a:extLst>
          </p:cNvPr>
          <p:cNvSpPr txBox="1"/>
          <p:nvPr/>
        </p:nvSpPr>
        <p:spPr>
          <a:xfrm>
            <a:off x="152400" y="24115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the cylindrical geometry, Maxwell’s equations within the pipe: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8D026E7-2E7A-E6B4-AFC5-D14EE4BE0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567664"/>
              </p:ext>
            </p:extLst>
          </p:nvPr>
        </p:nvGraphicFramePr>
        <p:xfrm>
          <a:off x="304800" y="2873249"/>
          <a:ext cx="6053138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609480" progId="Equation.DSMT4">
                  <p:embed/>
                </p:oleObj>
              </mc:Choice>
              <mc:Fallback>
                <p:oleObj name="Equation" r:id="rId2" imgW="2298600" imgH="609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8D026E7-2E7A-E6B4-AFC5-D14EE4BE0E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73249"/>
                        <a:ext cx="6053138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C1E9B49-D56C-EAAA-0017-C3CC9326B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700713"/>
              </p:ext>
            </p:extLst>
          </p:nvPr>
        </p:nvGraphicFramePr>
        <p:xfrm>
          <a:off x="288925" y="5065727"/>
          <a:ext cx="763587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24200" imgH="901440" progId="Equation.DSMT4">
                  <p:embed/>
                </p:oleObj>
              </mc:Choice>
              <mc:Fallback>
                <p:oleObj name="Equation" r:id="rId4" imgW="5524200" imgH="9014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3C1E9B49-D56C-EAAA-0017-C3CC9326B6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5065727"/>
                        <a:ext cx="763587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c 6">
            <a:extLst>
              <a:ext uri="{FF2B5EF4-FFF2-40B4-BE49-F238E27FC236}">
                <a16:creationId xmlns:a16="http://schemas.microsoft.com/office/drawing/2014/main" id="{BB221EC6-0B09-E2E9-F3BE-98422A883701}"/>
              </a:ext>
            </a:extLst>
          </p:cNvPr>
          <p:cNvSpPr/>
          <p:nvPr/>
        </p:nvSpPr>
        <p:spPr>
          <a:xfrm rot="16200000" flipH="1" flipV="1">
            <a:off x="6950582" y="1112570"/>
            <a:ext cx="293636" cy="465871"/>
          </a:xfrm>
          <a:prstGeom prst="arc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612A786-E3F0-73B4-C608-EA520EAB67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04821"/>
              </p:ext>
            </p:extLst>
          </p:nvPr>
        </p:nvGraphicFramePr>
        <p:xfrm>
          <a:off x="7086600" y="1446068"/>
          <a:ext cx="323850" cy="38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DSMT4">
                  <p:embed/>
                </p:oleObj>
              </mc:Choice>
              <mc:Fallback>
                <p:oleObj name="Equation" r:id="rId6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86600" y="1446068"/>
                        <a:ext cx="323850" cy="382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769DB56-11B1-CC4A-11ED-222995E439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631233"/>
              </p:ext>
            </p:extLst>
          </p:nvPr>
        </p:nvGraphicFramePr>
        <p:xfrm>
          <a:off x="209632" y="4488179"/>
          <a:ext cx="8724736" cy="577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44640" imgH="241200" progId="Equation.DSMT4">
                  <p:embed/>
                </p:oleObj>
              </mc:Choice>
              <mc:Fallback>
                <p:oleObj name="Equation" r:id="rId8" imgW="3644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9632" y="4488179"/>
                        <a:ext cx="8724736" cy="577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8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55B4CFF-0D79-8DBB-4160-C7830B1B7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219200"/>
            <a:ext cx="8347284" cy="4953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E046D-4237-E121-38BF-FDF57D47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1E6F6C-F984-0074-4979-D6072D89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9C93C-BC94-7B99-2A87-82C383AA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A80B90-A453-F8E0-665F-0915FDE4CFEA}"/>
              </a:ext>
            </a:extLst>
          </p:cNvPr>
          <p:cNvSpPr/>
          <p:nvPr/>
        </p:nvSpPr>
        <p:spPr>
          <a:xfrm>
            <a:off x="108568" y="2590800"/>
            <a:ext cx="8197232" cy="3048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8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304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257300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5708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3463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11430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10086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EEFA89E-2A9F-8870-7CB1-4748D0F4C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338435"/>
              </p:ext>
            </p:extLst>
          </p:nvPr>
        </p:nvGraphicFramePr>
        <p:xfrm>
          <a:off x="862013" y="4188507"/>
          <a:ext cx="6491287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1244520" progId="Equation.DSMT4">
                  <p:embed/>
                </p:oleObj>
              </mc:Choice>
              <mc:Fallback>
                <p:oleObj name="Equation" r:id="rId2" imgW="3936960" imgH="12445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42AD216-9170-D3C4-0FF7-A4D01104F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4188507"/>
                        <a:ext cx="6491287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822F045-9AD5-4373-B68B-E208200A70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905043"/>
              </p:ext>
            </p:extLst>
          </p:nvPr>
        </p:nvGraphicFramePr>
        <p:xfrm>
          <a:off x="838200" y="2672514"/>
          <a:ext cx="5551487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609480" progId="Equation.DSMT4">
                  <p:embed/>
                </p:oleObj>
              </mc:Choice>
              <mc:Fallback>
                <p:oleObj name="Equation" r:id="rId4" imgW="2108160" imgH="609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8D026E7-2E7A-E6B4-AFC5-D14EE4BE0E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72514"/>
                        <a:ext cx="5551487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0887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D7B1097-C21B-FD48-AE30-9CB515BF24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569295"/>
              </p:ext>
            </p:extLst>
          </p:nvPr>
        </p:nvGraphicFramePr>
        <p:xfrm>
          <a:off x="369888" y="738188"/>
          <a:ext cx="8691562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09800" imgH="3047760" progId="Equation.DSMT4">
                  <p:embed/>
                </p:oleObj>
              </mc:Choice>
              <mc:Fallback>
                <p:oleObj name="Equation" r:id="rId2" imgW="4609800" imgH="304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9888" y="738188"/>
                        <a:ext cx="8691562" cy="574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926493C-58EE-94DE-89F7-AF5B8ED065D4}"/>
              </a:ext>
            </a:extLst>
          </p:cNvPr>
          <p:cNvSpPr txBox="1"/>
          <p:nvPr/>
        </p:nvSpPr>
        <p:spPr>
          <a:xfrm>
            <a:off x="191703" y="128848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 -- continued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6D6CD-32A6-E961-8619-FF3C5A9F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4B2BA-50F8-9209-3C95-FC8F4A8F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0D850-4E8A-6F14-F2F6-6C316F0E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6BA229E-1696-D38B-E7F2-CC8E0825B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4F25F9A-A69D-F306-BE04-8E34249680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728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625400" imgH="228600" progId="Equation.3">
                  <p:embed/>
                </p:oleObj>
              </mc:Choice>
              <mc:Fallback>
                <p:oleObj name="数式" r:id="rId3" imgW="1625400" imgH="228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E692283-763A-9131-7E6E-27CCC7B10F16}"/>
              </a:ext>
            </a:extLst>
          </p:cNvPr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233D84-E821-1A3A-330C-501D8103E578}"/>
              </a:ext>
            </a:extLst>
          </p:cNvPr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ED384-B4D5-38AE-ADD4-81A20D7A84DC}"/>
              </a:ext>
            </a:extLst>
          </p:cNvPr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7E0ECD0-A563-5B4B-221F-A20FBC4B8B0A}"/>
              </a:ext>
            </a:extLst>
          </p:cNvPr>
          <p:cNvSpPr/>
          <p:nvPr/>
        </p:nvSpPr>
        <p:spPr>
          <a:xfrm>
            <a:off x="1752600" y="350520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D8BC229-E6C2-03D6-B782-5AA9046B8688}"/>
              </a:ext>
            </a:extLst>
          </p:cNvPr>
          <p:cNvSpPr/>
          <p:nvPr/>
        </p:nvSpPr>
        <p:spPr>
          <a:xfrm>
            <a:off x="3507223" y="3501679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BD65212-7E39-C76F-7CC6-FCC17A48AE0E}"/>
              </a:ext>
            </a:extLst>
          </p:cNvPr>
          <p:cNvSpPr/>
          <p:nvPr/>
        </p:nvSpPr>
        <p:spPr>
          <a:xfrm>
            <a:off x="5334000" y="3519656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B04BB8-4601-5BDB-CC13-2024925F92B0}"/>
              </a:ext>
            </a:extLst>
          </p:cNvPr>
          <p:cNvSpPr/>
          <p:nvPr/>
        </p:nvSpPr>
        <p:spPr>
          <a:xfrm>
            <a:off x="2565835" y="3491693"/>
            <a:ext cx="304800" cy="3048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4CACA5C-B055-245F-B23A-7577A6D901F8}"/>
              </a:ext>
            </a:extLst>
          </p:cNvPr>
          <p:cNvSpPr/>
          <p:nvPr/>
        </p:nvSpPr>
        <p:spPr>
          <a:xfrm>
            <a:off x="4392612" y="3491693"/>
            <a:ext cx="304800" cy="3048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720DA6-1744-91D7-1CC7-AE9F492E909A}"/>
              </a:ext>
            </a:extLst>
          </p:cNvPr>
          <p:cNvSpPr/>
          <p:nvPr/>
        </p:nvSpPr>
        <p:spPr>
          <a:xfrm>
            <a:off x="3314700" y="3491693"/>
            <a:ext cx="304800" cy="3048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0744832-6060-9993-103E-D7569F5249FC}"/>
              </a:ext>
            </a:extLst>
          </p:cNvPr>
          <p:cNvSpPr/>
          <p:nvPr/>
        </p:nvSpPr>
        <p:spPr>
          <a:xfrm>
            <a:off x="5163129" y="3519656"/>
            <a:ext cx="304800" cy="3048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2A7027-CB34-539A-29FA-5A0623236E24}"/>
              </a:ext>
            </a:extLst>
          </p:cNvPr>
          <p:cNvSpPr txBox="1"/>
          <p:nvPr/>
        </p:nvSpPr>
        <p:spPr>
          <a:xfrm>
            <a:off x="1268412" y="4946933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Locations of zeroes of Bessel functions </a:t>
            </a:r>
            <a:r>
              <a:rPr lang="en-US" sz="2400" i="1" dirty="0" err="1">
                <a:latin typeface="+mj-lt"/>
              </a:rPr>
              <a:t>x</a:t>
            </a:r>
            <a:r>
              <a:rPr lang="en-US" sz="2400" i="1" baseline="-25000" dirty="0" err="1">
                <a:latin typeface="+mj-lt"/>
              </a:rPr>
              <a:t>nm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2749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FAABE-F57E-017D-AE4A-B5BAAE78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78E44-DDE7-B533-FF65-EAC4FDCA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A0549-0039-2122-02B3-D88B2452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F827A59-9C73-64D9-BC82-1B8DA7BAF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424290"/>
              </p:ext>
            </p:extLst>
          </p:nvPr>
        </p:nvGraphicFramePr>
        <p:xfrm>
          <a:off x="165100" y="260730"/>
          <a:ext cx="89789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62440" imgH="647640" progId="Equation.DSMT4">
                  <p:embed/>
                </p:oleObj>
              </mc:Choice>
              <mc:Fallback>
                <p:oleObj name="Equation" r:id="rId2" imgW="4762440" imgH="6476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D7B1097-C21B-FD48-AE30-9CB515BF24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5100" y="260730"/>
                        <a:ext cx="8978900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ylinder 5">
            <a:extLst>
              <a:ext uri="{FF2B5EF4-FFF2-40B4-BE49-F238E27FC236}">
                <a16:creationId xmlns:a16="http://schemas.microsoft.com/office/drawing/2014/main" id="{4ADA8D0E-3F23-351B-F61E-93F46D050B80}"/>
              </a:ext>
            </a:extLst>
          </p:cNvPr>
          <p:cNvSpPr/>
          <p:nvPr/>
        </p:nvSpPr>
        <p:spPr>
          <a:xfrm rot="5400000">
            <a:off x="3961101" y="-275418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3D4D71F-3AEF-D51D-8C2D-488DA01878C8}"/>
              </a:ext>
            </a:extLst>
          </p:cNvPr>
          <p:cNvCxnSpPr/>
          <p:nvPr/>
        </p:nvCxnSpPr>
        <p:spPr>
          <a:xfrm>
            <a:off x="2895600" y="3687656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8F3AEA5-82EF-9D90-7C2B-474BE5B87CBD}"/>
              </a:ext>
            </a:extLst>
          </p:cNvPr>
          <p:cNvSpPr txBox="1"/>
          <p:nvPr/>
        </p:nvSpPr>
        <p:spPr>
          <a:xfrm>
            <a:off x="5266623" y="346318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43447B6-7A84-A777-2216-043B772374BD}"/>
              </a:ext>
            </a:extLst>
          </p:cNvPr>
          <p:cNvCxnSpPr/>
          <p:nvPr/>
        </p:nvCxnSpPr>
        <p:spPr>
          <a:xfrm flipV="1">
            <a:off x="7162800" y="2259849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4784D1-DEA8-46C3-5E40-09992A957318}"/>
              </a:ext>
            </a:extLst>
          </p:cNvPr>
          <p:cNvSpPr txBox="1"/>
          <p:nvPr/>
        </p:nvSpPr>
        <p:spPr>
          <a:xfrm>
            <a:off x="7027645" y="212554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E716F8F-4F32-5229-A82A-A6DEC4D6D3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454678"/>
              </p:ext>
            </p:extLst>
          </p:nvPr>
        </p:nvGraphicFramePr>
        <p:xfrm>
          <a:off x="838200" y="3789363"/>
          <a:ext cx="5551487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609480" progId="Equation.DSMT4">
                  <p:embed/>
                </p:oleObj>
              </mc:Choice>
              <mc:Fallback>
                <p:oleObj name="Equation" r:id="rId4" imgW="2108160" imgH="609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A822F045-9AD5-4373-B68B-E208200A70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89363"/>
                        <a:ext cx="5551487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835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C9DA9E-A65C-7225-6D7D-B0C2E618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98BB6-CFA5-A1CA-6ACF-95492504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52FD8-2CA1-AB0B-B95F-7118EC8D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8B6739-6C09-1D5C-32D8-8EB5B1D3696E}"/>
              </a:ext>
            </a:extLst>
          </p:cNvPr>
          <p:cNvSpPr txBox="1"/>
          <p:nvPr/>
        </p:nvSpPr>
        <p:spPr>
          <a:xfrm>
            <a:off x="457200" y="5334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the examples with the “simple” waveguide, having a single outer metallic boundary,  TE or TM modes can be produced.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 a more complicated design, it is possible to have TEM modes --</a:t>
            </a:r>
          </a:p>
        </p:txBody>
      </p:sp>
    </p:spTree>
    <p:extLst>
      <p:ext uri="{BB962C8B-B14F-4D97-AF65-F5344CB8AC3E}">
        <p14:creationId xmlns:p14="http://schemas.microsoft.com/office/powerpoint/2010/main" val="1313664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03178" y="24444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6" name="Can 5"/>
          <p:cNvSpPr/>
          <p:nvPr/>
        </p:nvSpPr>
        <p:spPr>
          <a:xfrm>
            <a:off x="2286000" y="5334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590800" y="6096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607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sp>
        <p:nvSpPr>
          <p:cNvPr id="8" name="Can 7"/>
          <p:cNvSpPr/>
          <p:nvPr/>
        </p:nvSpPr>
        <p:spPr>
          <a:xfrm>
            <a:off x="6705600" y="5334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29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3752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  TE or TM modes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339634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4200" y="2895600"/>
            <a:ext cx="3810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2514600"/>
            <a:ext cx="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5200" y="259684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857500" y="2895600"/>
            <a:ext cx="287721" cy="169291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62950" y="2895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47161" y="18669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91400" y="1790699"/>
            <a:ext cx="0" cy="4953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098520" imgH="660240" progId="Equation.3">
                  <p:embed/>
                </p:oleObj>
              </mc:Choice>
              <mc:Fallback>
                <p:oleObj name="数式" r:id="rId2" imgW="3098520" imgH="660240" progId="Equation.3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medium, </a:t>
            </a:r>
            <a:r>
              <a:rPr lang="en-US" sz="2400" dirty="0">
                <a:latin typeface="Symbol" pitchFamily="18" charset="2"/>
              </a:rPr>
              <a:t>m e</a:t>
            </a:r>
            <a:r>
              <a:rPr lang="en-US" sz="2400" dirty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0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04760" imgH="1803240" progId="Equation.3">
                  <p:embed/>
                </p:oleObj>
              </mc:Choice>
              <mc:Fallback>
                <p:oleObj name="数式" r:id="rId2" imgW="1904760" imgH="180324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073320" imgH="736560" progId="Equation.3">
                  <p:embed/>
                </p:oleObj>
              </mc:Choice>
              <mc:Fallback>
                <p:oleObj name="数式" r:id="rId4" imgW="3073320" imgH="7365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927000" progId="Equation.3">
                  <p:embed/>
                </p:oleObj>
              </mc:Choice>
              <mc:Fallback>
                <p:oleObj name="数式" r:id="rId6" imgW="685800" imgH="9270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736560" progId="Equation.3">
                  <p:embed/>
                </p:oleObj>
              </mc:Choice>
              <mc:Fallback>
                <p:oleObj name="数式" r:id="rId2" imgW="2425680" imgH="73656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2E3BC-62AE-BB68-D72C-49C015F3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98D3B-973F-BEDB-A908-ED622AB4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FCFA0-8D21-3F59-ED14-D4018885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 descr="A paper with text and numbers&#10;&#10;AI-generated content may be incorrect.">
            <a:extLst>
              <a:ext uri="{FF2B5EF4-FFF2-40B4-BE49-F238E27FC236}">
                <a16:creationId xmlns:a16="http://schemas.microsoft.com/office/drawing/2014/main" id="{7248675D-0E13-2E86-CD2D-C08C793DF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85800"/>
            <a:ext cx="8821889" cy="516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6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0D620-0C37-CF4E-114A-00655365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6B60DA-06E1-3D53-4F6D-21AEFC34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2EDF0-DD81-D902-A02F-6ED69F04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21D8C1-7B4F-4D2C-7464-5D633DB5E755}"/>
              </a:ext>
            </a:extLst>
          </p:cNvPr>
          <p:cNvSpPr txBox="1"/>
          <p:nvPr/>
        </p:nvSpPr>
        <p:spPr>
          <a:xfrm>
            <a:off x="457200" y="5334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of waveguides</a:t>
            </a:r>
          </a:p>
          <a:p>
            <a:pPr lvl="1"/>
            <a:r>
              <a:rPr lang="en-US" sz="2400" dirty="0">
                <a:latin typeface="+mj-lt"/>
              </a:rPr>
              <a:t>Note that, JDJ and these lecture notes focus on waveguides and cavities based on devices with ideal metal boundaries and real dielectric interiors.   There are many other possibilities. </a:t>
            </a:r>
          </a:p>
        </p:txBody>
      </p:sp>
    </p:spTree>
    <p:extLst>
      <p:ext uri="{BB962C8B-B14F-4D97-AF65-F5344CB8AC3E}">
        <p14:creationId xmlns:p14="http://schemas.microsoft.com/office/powerpoint/2010/main" val="393166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6200"/>
            <a:ext cx="945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of EM fields near the surface </a:t>
            </a:r>
          </a:p>
          <a:p>
            <a:r>
              <a:rPr lang="en-US" sz="2400" dirty="0">
                <a:latin typeface="+mj-lt"/>
              </a:rPr>
              <a:t>           of an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87963" y="1074628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354006"/>
              </p:ext>
            </p:extLst>
          </p:nvPr>
        </p:nvGraphicFramePr>
        <p:xfrm>
          <a:off x="381000" y="1192041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815840" imgH="888840" progId="Equation.3">
                  <p:embed/>
                </p:oleObj>
              </mc:Choice>
              <mc:Fallback>
                <p:oleObj name="数式" r:id="rId2" imgW="1815840" imgH="8888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92041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39680" imgH="203040" progId="Equation.3">
                    <p:embed/>
                  </p:oleObj>
                </mc:Choice>
                <mc:Fallback>
                  <p:oleObj name="数式" r:id="rId4" imgW="139680" imgH="203040" progId="Equation.3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1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809610"/>
              </p:ext>
            </p:extLst>
          </p:nvPr>
        </p:nvGraphicFramePr>
        <p:xfrm>
          <a:off x="542860" y="47244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98600" imgH="558720" progId="Equation.DSMT4">
                  <p:embed/>
                </p:oleObj>
              </mc:Choice>
              <mc:Fallback>
                <p:oleObj name="Equation" r:id="rId8" imgW="2298600" imgH="55872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860" y="47244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67D6D4-0461-3C12-4DA4-D5D7D4121988}"/>
              </a:ext>
            </a:extLst>
          </p:cNvPr>
          <p:cNvCxnSpPr/>
          <p:nvPr/>
        </p:nvCxnSpPr>
        <p:spPr>
          <a:xfrm flipH="1">
            <a:off x="7117492" y="58674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064E44B-46DB-AEDF-337C-DBD3CDCD709D}"/>
              </a:ext>
            </a:extLst>
          </p:cNvPr>
          <p:cNvSpPr txBox="1"/>
          <p:nvPr/>
        </p:nvSpPr>
        <p:spPr>
          <a:xfrm>
            <a:off x="7239000" y="53526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12A262-B866-49A4-145D-7C84624546A2}"/>
              </a:ext>
            </a:extLst>
          </p:cNvPr>
          <p:cNvSpPr txBox="1"/>
          <p:nvPr/>
        </p:nvSpPr>
        <p:spPr>
          <a:xfrm>
            <a:off x="411345" y="32865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These properties control the forms of EM waves that can exist close to these boundaries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431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558720" progId="Equation.DSMT4">
                  <p:embed/>
                </p:oleObj>
              </mc:Choice>
              <mc:Fallback>
                <p:oleObj name="Equation" r:id="rId2" imgW="2298600" imgH="55872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AA9214-66EE-49A5-BC9B-D19C37D420BD}"/>
              </a:ext>
            </a:extLst>
          </p:cNvPr>
          <p:cNvSpPr/>
          <p:nvPr/>
        </p:nvSpPr>
        <p:spPr>
          <a:xfrm>
            <a:off x="7391400" y="1143000"/>
            <a:ext cx="990600" cy="232324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086FDB-F57F-4FE5-A7CD-C9C3887697B5}"/>
              </a:ext>
            </a:extLst>
          </p:cNvPr>
          <p:cNvCxnSpPr/>
          <p:nvPr/>
        </p:nvCxnSpPr>
        <p:spPr>
          <a:xfrm flipH="1">
            <a:off x="6781800" y="18288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11F5F0-0016-4961-BBDC-E3D24ABC7EE3}"/>
              </a:ext>
            </a:extLst>
          </p:cNvPr>
          <p:cNvSpPr txBox="1"/>
          <p:nvPr/>
        </p:nvSpPr>
        <p:spPr>
          <a:xfrm>
            <a:off x="6903308" y="13140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F2E66-8B18-495C-8564-DE2175D06053}"/>
              </a:ext>
            </a:extLst>
          </p:cNvPr>
          <p:cNvCxnSpPr>
            <a:cxnSpLocks/>
          </p:cNvCxnSpPr>
          <p:nvPr/>
        </p:nvCxnSpPr>
        <p:spPr>
          <a:xfrm flipV="1">
            <a:off x="7315200" y="2016299"/>
            <a:ext cx="0" cy="57664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3EDADA-41C8-4234-A8B5-27167958539B}"/>
              </a:ext>
            </a:extLst>
          </p:cNvPr>
          <p:cNvSpPr txBox="1"/>
          <p:nvPr/>
        </p:nvSpPr>
        <p:spPr>
          <a:xfrm>
            <a:off x="6934200" y="2129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BBF4E0-0C44-40C5-B201-4F4063F2AD70}"/>
              </a:ext>
            </a:extLst>
          </p:cNvPr>
          <p:cNvCxnSpPr>
            <a:cxnSpLocks/>
          </p:cNvCxnSpPr>
          <p:nvPr/>
        </p:nvCxnSpPr>
        <p:spPr>
          <a:xfrm flipH="1">
            <a:off x="7048500" y="3048000"/>
            <a:ext cx="342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7613C52-3A84-4964-B42A-80C1A1CAEB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2667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C7613C52-3A84-4964-B42A-80C1A1CAE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1517D4-D9C9-488F-AF35-F8C73080BB05}"/>
              </a:ext>
            </a:extLst>
          </p:cNvPr>
          <p:cNvSpPr txBox="1"/>
          <p:nvPr/>
        </p:nvSpPr>
        <p:spPr>
          <a:xfrm>
            <a:off x="0" y="66271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conditions for fields near metal boundaries --</a:t>
            </a:r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422905"/>
              </p:ext>
            </p:extLst>
          </p:nvPr>
        </p:nvGraphicFramePr>
        <p:xfrm>
          <a:off x="771525" y="4722813"/>
          <a:ext cx="6811963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27320" imgH="1244520" progId="Equation.DSMT4">
                  <p:embed/>
                </p:oleObj>
              </mc:Choice>
              <mc:Fallback>
                <p:oleObj name="Equation" r:id="rId4" imgW="4927320" imgH="124452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4722813"/>
                        <a:ext cx="6811963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927000" progId="Equation.DSMT4">
                  <p:embed/>
                </p:oleObj>
              </mc:Choice>
              <mc:Fallback>
                <p:oleObj name="Equation" r:id="rId2" imgW="4241520" imgH="927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03/03/2025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11400" imgH="1422360" progId="Equation.DSMT4">
                  <p:embed/>
                </p:oleObj>
              </mc:Choice>
              <mc:Fallback>
                <p:oleObj name="Equation" r:id="rId4" imgW="3911400" imgH="14223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6C9258-D7C8-4223-B92C-F43F2A437C90}"/>
              </a:ext>
            </a:extLst>
          </p:cNvPr>
          <p:cNvSpPr txBox="1"/>
          <p:nvPr/>
        </p:nvSpPr>
        <p:spPr>
          <a:xfrm>
            <a:off x="5943600" y="15449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 or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propagation along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033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17164</TotalTime>
  <Words>912</Words>
  <Application>Microsoft Office PowerPoint</Application>
  <PresentationFormat>On-screen Show (4:3)</PresentationFormat>
  <Paragraphs>216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Symbol</vt:lpstr>
      <vt:lpstr>Office Theme</vt:lpstr>
      <vt:lpstr>Office Theme</vt:lpstr>
      <vt:lpstr>Office Theme</vt:lpstr>
      <vt:lpstr>Office Theme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965</cp:revision>
  <cp:lastPrinted>2020-02-25T14:30:20Z</cp:lastPrinted>
  <dcterms:created xsi:type="dcterms:W3CDTF">2012-01-10T18:32:24Z</dcterms:created>
  <dcterms:modified xsi:type="dcterms:W3CDTF">2025-03-05T16:55:40Z</dcterms:modified>
</cp:coreProperties>
</file>