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49"/>
  </p:notesMasterIdLst>
  <p:handoutMasterIdLst>
    <p:handoutMasterId r:id="rId50"/>
  </p:handoutMasterIdLst>
  <p:sldIdLst>
    <p:sldId id="296" r:id="rId3"/>
    <p:sldId id="354" r:id="rId4"/>
    <p:sldId id="485" r:id="rId5"/>
    <p:sldId id="486" r:id="rId6"/>
    <p:sldId id="487" r:id="rId7"/>
    <p:sldId id="489" r:id="rId8"/>
    <p:sldId id="490" r:id="rId9"/>
    <p:sldId id="491" r:id="rId10"/>
    <p:sldId id="492" r:id="rId11"/>
    <p:sldId id="493" r:id="rId12"/>
    <p:sldId id="494" r:id="rId13"/>
    <p:sldId id="495" r:id="rId14"/>
    <p:sldId id="496" r:id="rId15"/>
    <p:sldId id="497" r:id="rId16"/>
    <p:sldId id="498" r:id="rId17"/>
    <p:sldId id="499" r:id="rId18"/>
    <p:sldId id="500" r:id="rId19"/>
    <p:sldId id="501" r:id="rId20"/>
    <p:sldId id="502" r:id="rId21"/>
    <p:sldId id="503" r:id="rId22"/>
    <p:sldId id="504" r:id="rId23"/>
    <p:sldId id="505" r:id="rId24"/>
    <p:sldId id="506" r:id="rId25"/>
    <p:sldId id="507" r:id="rId26"/>
    <p:sldId id="521" r:id="rId27"/>
    <p:sldId id="522" r:id="rId28"/>
    <p:sldId id="524" r:id="rId29"/>
    <p:sldId id="525" r:id="rId30"/>
    <p:sldId id="526" r:id="rId31"/>
    <p:sldId id="527" r:id="rId32"/>
    <p:sldId id="528" r:id="rId33"/>
    <p:sldId id="529" r:id="rId34"/>
    <p:sldId id="530" r:id="rId35"/>
    <p:sldId id="531" r:id="rId36"/>
    <p:sldId id="508" r:id="rId37"/>
    <p:sldId id="514" r:id="rId38"/>
    <p:sldId id="513" r:id="rId39"/>
    <p:sldId id="519" r:id="rId40"/>
    <p:sldId id="532" r:id="rId41"/>
    <p:sldId id="533" r:id="rId42"/>
    <p:sldId id="517" r:id="rId43"/>
    <p:sldId id="518" r:id="rId44"/>
    <p:sldId id="520" r:id="rId45"/>
    <p:sldId id="534" r:id="rId46"/>
    <p:sldId id="535" r:id="rId47"/>
    <p:sldId id="536"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76" d="100"/>
          <a:sy n="76" d="100"/>
        </p:scale>
        <p:origin x="72" y="124"/>
      </p:cViewPr>
      <p:guideLst>
        <p:guide orient="horz" pos="2160"/>
        <p:guide pos="2880"/>
      </p:guideLst>
    </p:cSldViewPr>
  </p:slideViewPr>
  <p:notesTextViewPr>
    <p:cViewPr>
      <p:scale>
        <a:sx n="1" d="1"/>
        <a:sy n="1" d="1"/>
      </p:scale>
      <p:origin x="0" y="0"/>
    </p:cViewPr>
  </p:notesTextViewPr>
  <p:sorterViewPr>
    <p:cViewPr>
      <p:scale>
        <a:sx n="49" d="100"/>
        <a:sy n="49" d="100"/>
      </p:scale>
      <p:origin x="0" y="-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3/6/2025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3/6/2025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347005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03/07/2025</a:t>
            </a:r>
            <a:endParaRPr lang="en-US" dirty="0"/>
          </a:p>
        </p:txBody>
      </p:sp>
      <p:sp>
        <p:nvSpPr>
          <p:cNvPr id="5" name="Footer Placeholder 4"/>
          <p:cNvSpPr>
            <a:spLocks noGrp="1"/>
          </p:cNvSpPr>
          <p:nvPr>
            <p:ph type="ftr" sz="quarter" idx="11"/>
          </p:nvPr>
        </p:nvSpPr>
        <p:spPr/>
        <p:txBody>
          <a:bodyPr/>
          <a:lstStyle/>
          <a:p>
            <a:r>
              <a:rPr lang="en-US"/>
              <a:t>PHY 712  Spring 2025 --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03/07/2025</a:t>
            </a:r>
            <a:endParaRPr lang="en-US" dirty="0"/>
          </a:p>
        </p:txBody>
      </p:sp>
      <p:sp>
        <p:nvSpPr>
          <p:cNvPr id="5" name="Footer Placeholder 4"/>
          <p:cNvSpPr>
            <a:spLocks noGrp="1"/>
          </p:cNvSpPr>
          <p:nvPr>
            <p:ph type="ftr" sz="quarter" idx="11"/>
          </p:nvPr>
        </p:nvSpPr>
        <p:spPr/>
        <p:txBody>
          <a:bodyPr/>
          <a:lstStyle/>
          <a:p>
            <a:r>
              <a:rPr lang="en-US"/>
              <a:t>PHY 712  Spring 2025 --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03/07/2025</a:t>
            </a:r>
            <a:endParaRPr lang="en-US" dirty="0"/>
          </a:p>
        </p:txBody>
      </p:sp>
      <p:sp>
        <p:nvSpPr>
          <p:cNvPr id="5" name="Footer Placeholder 4"/>
          <p:cNvSpPr>
            <a:spLocks noGrp="1"/>
          </p:cNvSpPr>
          <p:nvPr>
            <p:ph type="ftr" sz="quarter" idx="11"/>
          </p:nvPr>
        </p:nvSpPr>
        <p:spPr/>
        <p:txBody>
          <a:bodyPr/>
          <a:lstStyle/>
          <a:p>
            <a:r>
              <a:rPr lang="en-US"/>
              <a:t>PHY 712  Spring 2025 --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EB023-4AB5-6AD5-FF31-6243A32694EF}"/>
              </a:ext>
            </a:extLst>
          </p:cNvPr>
          <p:cNvSpPr>
            <a:spLocks noGrp="1"/>
          </p:cNvSpPr>
          <p:nvPr>
            <p:ph type="dt" sz="half" idx="10"/>
          </p:nvPr>
        </p:nvSpPr>
        <p:spPr/>
        <p:txBody>
          <a:bodyPr/>
          <a:lstStyle/>
          <a:p>
            <a:r>
              <a:rPr lang="en-US"/>
              <a:t>03/07/2025</a:t>
            </a:r>
          </a:p>
        </p:txBody>
      </p:sp>
      <p:sp>
        <p:nvSpPr>
          <p:cNvPr id="3" name="Footer Placeholder 2">
            <a:extLst>
              <a:ext uri="{FF2B5EF4-FFF2-40B4-BE49-F238E27FC236}">
                <a16:creationId xmlns:a16="http://schemas.microsoft.com/office/drawing/2014/main" id="{BA7821C2-895A-E6D8-C415-C947C432B1AE}"/>
              </a:ext>
            </a:extLst>
          </p:cNvPr>
          <p:cNvSpPr>
            <a:spLocks noGrp="1"/>
          </p:cNvSpPr>
          <p:nvPr>
            <p:ph type="ftr" sz="quarter" idx="11"/>
          </p:nvPr>
        </p:nvSpPr>
        <p:spPr/>
        <p:txBody>
          <a:bodyPr/>
          <a:lstStyle/>
          <a:p>
            <a:r>
              <a:rPr lang="en-US"/>
              <a:t>PHY 712  Spring 2025 -- Lecture 23</a:t>
            </a:r>
          </a:p>
        </p:txBody>
      </p:sp>
      <p:sp>
        <p:nvSpPr>
          <p:cNvPr id="4" name="Slide Number Placeholder 3">
            <a:extLst>
              <a:ext uri="{FF2B5EF4-FFF2-40B4-BE49-F238E27FC236}">
                <a16:creationId xmlns:a16="http://schemas.microsoft.com/office/drawing/2014/main" id="{49206B0F-3365-47E8-2737-D75966B63F73}"/>
              </a:ext>
            </a:extLst>
          </p:cNvPr>
          <p:cNvSpPr>
            <a:spLocks noGrp="1"/>
          </p:cNvSpPr>
          <p:nvPr>
            <p:ph type="sldNum" sz="quarter" idx="12"/>
          </p:nvPr>
        </p:nvSpPr>
        <p:spPr/>
        <p:txBody>
          <a:bodyPr/>
          <a:lstStyle/>
          <a:p>
            <a:fld id="{DE12C363-5E07-4986-BD7E-3075FC8C9C7B}" type="slidenum">
              <a:rPr lang="en-US" smtClean="0"/>
              <a:t>‹#›</a:t>
            </a:fld>
            <a:endParaRPr lang="en-US"/>
          </a:p>
        </p:txBody>
      </p:sp>
    </p:spTree>
    <p:extLst>
      <p:ext uri="{BB962C8B-B14F-4D97-AF65-F5344CB8AC3E}">
        <p14:creationId xmlns:p14="http://schemas.microsoft.com/office/powerpoint/2010/main" val="26090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03/07/2025</a:t>
            </a:r>
            <a:endParaRPr lang="en-US" dirty="0"/>
          </a:p>
        </p:txBody>
      </p:sp>
      <p:sp>
        <p:nvSpPr>
          <p:cNvPr id="5" name="Footer Placeholder 4"/>
          <p:cNvSpPr>
            <a:spLocks noGrp="1"/>
          </p:cNvSpPr>
          <p:nvPr>
            <p:ph type="ftr" sz="quarter" idx="11"/>
          </p:nvPr>
        </p:nvSpPr>
        <p:spPr/>
        <p:txBody>
          <a:bodyPr/>
          <a:lstStyle/>
          <a:p>
            <a:r>
              <a:rPr lang="en-US"/>
              <a:t>PHY 712  Spring 2025 --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03/07/2025</a:t>
            </a:r>
            <a:endParaRPr lang="en-US" dirty="0"/>
          </a:p>
        </p:txBody>
      </p:sp>
      <p:sp>
        <p:nvSpPr>
          <p:cNvPr id="5" name="Footer Placeholder 4"/>
          <p:cNvSpPr>
            <a:spLocks noGrp="1"/>
          </p:cNvSpPr>
          <p:nvPr>
            <p:ph type="ftr" sz="quarter" idx="11"/>
          </p:nvPr>
        </p:nvSpPr>
        <p:spPr/>
        <p:txBody>
          <a:bodyPr/>
          <a:lstStyle/>
          <a:p>
            <a:r>
              <a:rPr lang="en-US"/>
              <a:t>PHY 712  Spring 2025 -- Lecture 23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03/07/2025</a:t>
            </a:r>
            <a:endParaRPr lang="en-US" dirty="0"/>
          </a:p>
        </p:txBody>
      </p:sp>
      <p:sp>
        <p:nvSpPr>
          <p:cNvPr id="6" name="Footer Placeholder 5"/>
          <p:cNvSpPr>
            <a:spLocks noGrp="1"/>
          </p:cNvSpPr>
          <p:nvPr>
            <p:ph type="ftr" sz="quarter" idx="11"/>
          </p:nvPr>
        </p:nvSpPr>
        <p:spPr/>
        <p:txBody>
          <a:bodyPr/>
          <a:lstStyle/>
          <a:p>
            <a:r>
              <a:rPr lang="en-US"/>
              <a:t>PHY 712  Spring 2025 --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03/07/2025</a:t>
            </a:r>
            <a:endParaRPr lang="en-US" dirty="0"/>
          </a:p>
        </p:txBody>
      </p:sp>
      <p:sp>
        <p:nvSpPr>
          <p:cNvPr id="8" name="Footer Placeholder 7"/>
          <p:cNvSpPr>
            <a:spLocks noGrp="1"/>
          </p:cNvSpPr>
          <p:nvPr>
            <p:ph type="ftr" sz="quarter" idx="11"/>
          </p:nvPr>
        </p:nvSpPr>
        <p:spPr/>
        <p:txBody>
          <a:bodyPr/>
          <a:lstStyle/>
          <a:p>
            <a:r>
              <a:rPr lang="en-US"/>
              <a:t>PHY 712  Spring 2025 -- Lecture 23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03/07/2025</a:t>
            </a:r>
            <a:endParaRPr lang="en-US" dirty="0"/>
          </a:p>
        </p:txBody>
      </p:sp>
      <p:sp>
        <p:nvSpPr>
          <p:cNvPr id="4" name="Footer Placeholder 3"/>
          <p:cNvSpPr>
            <a:spLocks noGrp="1"/>
          </p:cNvSpPr>
          <p:nvPr>
            <p:ph type="ftr" sz="quarter" idx="11"/>
          </p:nvPr>
        </p:nvSpPr>
        <p:spPr/>
        <p:txBody>
          <a:bodyPr/>
          <a:lstStyle/>
          <a:p>
            <a:r>
              <a:rPr lang="en-US"/>
              <a:t>PHY 712  Spring 2025 -- Lecture 23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03/07/2025</a:t>
            </a:r>
            <a:endParaRPr lang="en-US" dirty="0"/>
          </a:p>
        </p:txBody>
      </p:sp>
      <p:sp>
        <p:nvSpPr>
          <p:cNvPr id="6" name="Footer Placeholder 5"/>
          <p:cNvSpPr>
            <a:spLocks noGrp="1"/>
          </p:cNvSpPr>
          <p:nvPr>
            <p:ph type="ftr" sz="quarter" idx="11"/>
          </p:nvPr>
        </p:nvSpPr>
        <p:spPr/>
        <p:txBody>
          <a:bodyPr/>
          <a:lstStyle/>
          <a:p>
            <a:r>
              <a:rPr lang="en-US"/>
              <a:t>PHY 712  Spring 2025 --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03/07/2025</a:t>
            </a:r>
            <a:endParaRPr lang="en-US" dirty="0"/>
          </a:p>
        </p:txBody>
      </p:sp>
      <p:sp>
        <p:nvSpPr>
          <p:cNvPr id="6" name="Footer Placeholder 5"/>
          <p:cNvSpPr>
            <a:spLocks noGrp="1"/>
          </p:cNvSpPr>
          <p:nvPr>
            <p:ph type="ftr" sz="quarter" idx="11"/>
          </p:nvPr>
        </p:nvSpPr>
        <p:spPr/>
        <p:txBody>
          <a:bodyPr/>
          <a:lstStyle/>
          <a:p>
            <a:r>
              <a:rPr lang="en-US"/>
              <a:t>PHY 712  Spring 2025 -- Lecture 23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03/07/2025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23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C8E0C-665B-047B-AC99-D1771A278F5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77E364-7143-14DA-02DE-8E3EC38F494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A9F79C-D540-F787-08C6-406518E3806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r>
              <a:rPr lang="en-US"/>
              <a:t>03/07/2025</a:t>
            </a:r>
          </a:p>
        </p:txBody>
      </p:sp>
      <p:sp>
        <p:nvSpPr>
          <p:cNvPr id="5" name="Footer Placeholder 4">
            <a:extLst>
              <a:ext uri="{FF2B5EF4-FFF2-40B4-BE49-F238E27FC236}">
                <a16:creationId xmlns:a16="http://schemas.microsoft.com/office/drawing/2014/main" id="{BC3F31BC-789B-E860-C941-DE780E3074E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PHY 712  Spring 2025 -- Lecture 23</a:t>
            </a:r>
          </a:p>
        </p:txBody>
      </p:sp>
      <p:sp>
        <p:nvSpPr>
          <p:cNvPr id="6" name="Slide Number Placeholder 5">
            <a:extLst>
              <a:ext uri="{FF2B5EF4-FFF2-40B4-BE49-F238E27FC236}">
                <a16:creationId xmlns:a16="http://schemas.microsoft.com/office/drawing/2014/main" id="{4FD043EB-6E70-8036-8806-52648D0F65A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E12C363-5E07-4986-BD7E-3075FC8C9C7B}" type="slidenum">
              <a:rPr lang="en-US" smtClean="0"/>
              <a:t>‹#›</a:t>
            </a:fld>
            <a:endParaRPr lang="en-US"/>
          </a:p>
        </p:txBody>
      </p:sp>
    </p:spTree>
    <p:extLst>
      <p:ext uri="{BB962C8B-B14F-4D97-AF65-F5344CB8AC3E}">
        <p14:creationId xmlns:p14="http://schemas.microsoft.com/office/powerpoint/2010/main" val="1705153259"/>
      </p:ext>
    </p:extLst>
  </p:cSld>
  <p:clrMap bg1="lt1" tx1="dk1" bg2="lt2" tx2="dk2" accent1="accent1" accent2="accent2" accent3="accent3" accent4="accent4" accent5="accent5" accent6="accent6" hlink="hlink" folHlink="folHlink"/>
  <p:sldLayoutIdLst>
    <p:sldLayoutId id="2147483655"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6.wmf"/><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7.bin"/><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19.wmf"/><Relationship Id="rId7" Type="http://schemas.openxmlformats.org/officeDocument/2006/relationships/image" Target="../media/image21.wmf"/><Relationship Id="rId2" Type="http://schemas.openxmlformats.org/officeDocument/2006/relationships/oleObject" Target="../embeddings/oleObject9.bin"/><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image" Target="../media/image20.wmf"/><Relationship Id="rId4" Type="http://schemas.openxmlformats.org/officeDocument/2006/relationships/oleObject" Target="../embeddings/oleObject10.bin"/><Relationship Id="rId9"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6.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17.bin"/><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18.bin"/><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19.bin"/><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20.bin"/><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21.bin"/><Relationship Id="rId1" Type="http://schemas.openxmlformats.org/officeDocument/2006/relationships/slideLayout" Target="../slideLayouts/slideLayout7.xml"/><Relationship Id="rId5" Type="http://schemas.openxmlformats.org/officeDocument/2006/relationships/image" Target="../media/image33.w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23.bin"/><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4.bin"/><Relationship Id="rId1" Type="http://schemas.openxmlformats.org/officeDocument/2006/relationships/slideLayout" Target="../slideLayouts/slideLayout7.x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28.bin"/><Relationship Id="rId1" Type="http://schemas.openxmlformats.org/officeDocument/2006/relationships/slideLayout" Target="../slideLayouts/slideLayout7.xml"/><Relationship Id="rId5" Type="http://schemas.openxmlformats.org/officeDocument/2006/relationships/image" Target="../media/image40.w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31.bin"/><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oleObject" Target="../embeddings/oleObject3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wmf"/><Relationship Id="rId5" Type="http://schemas.openxmlformats.org/officeDocument/2006/relationships/oleObject" Target="../embeddings/oleObject34.bin"/><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47.wmf"/><Relationship Id="rId7" Type="http://schemas.openxmlformats.org/officeDocument/2006/relationships/image" Target="../media/image49.wmf"/><Relationship Id="rId2" Type="http://schemas.openxmlformats.org/officeDocument/2006/relationships/oleObject" Target="../embeddings/oleObject35.bin"/><Relationship Id="rId1" Type="http://schemas.openxmlformats.org/officeDocument/2006/relationships/slideLayout" Target="../slideLayouts/slideLayout7.xml"/><Relationship Id="rId6" Type="http://schemas.openxmlformats.org/officeDocument/2006/relationships/oleObject" Target="../embeddings/oleObject37.bin"/><Relationship Id="rId5" Type="http://schemas.openxmlformats.org/officeDocument/2006/relationships/image" Target="../media/image48.wmf"/><Relationship Id="rId4" Type="http://schemas.openxmlformats.org/officeDocument/2006/relationships/oleObject" Target="../embeddings/oleObject36.bin"/><Relationship Id="rId9" Type="http://schemas.openxmlformats.org/officeDocument/2006/relationships/image" Target="../media/image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39.bin"/><Relationship Id="rId1" Type="http://schemas.openxmlformats.org/officeDocument/2006/relationships/slideLayout" Target="../slideLayouts/slideLayout7.xml"/><Relationship Id="rId5" Type="http://schemas.openxmlformats.org/officeDocument/2006/relationships/image" Target="../media/image49.wmf"/><Relationship Id="rId4" Type="http://schemas.openxmlformats.org/officeDocument/2006/relationships/oleObject" Target="../embeddings/oleObject37.bin"/></Relationships>
</file>

<file path=ppt/slides/_rels/slide4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40.bin"/><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7.emf"/><Relationship Id="rId5" Type="http://schemas.openxmlformats.org/officeDocument/2006/relationships/oleObject" Target="../embeddings/oleObject41.bin"/><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42.bin"/><Relationship Id="rId1" Type="http://schemas.openxmlformats.org/officeDocument/2006/relationships/slideLayout" Target="../slideLayouts/slideLayout12.xml"/><Relationship Id="rId6" Type="http://schemas.openxmlformats.org/officeDocument/2006/relationships/oleObject" Target="../embeddings/oleObject44.bin"/><Relationship Id="rId11" Type="http://schemas.openxmlformats.org/officeDocument/2006/relationships/image" Target="../media/image63.wmf"/><Relationship Id="rId5" Type="http://schemas.openxmlformats.org/officeDocument/2006/relationships/image" Target="../media/image60.w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62.wmf"/></Relationships>
</file>

<file path=ppt/slides/_rels/slide45.x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5.wmf"/><Relationship Id="rId2" Type="http://schemas.openxmlformats.org/officeDocument/2006/relationships/oleObject" Target="../embeddings/oleObject45.bin"/><Relationship Id="rId1" Type="http://schemas.openxmlformats.org/officeDocument/2006/relationships/slideLayout" Target="../slideLayouts/slideLayout12.xml"/><Relationship Id="rId6" Type="http://schemas.openxmlformats.org/officeDocument/2006/relationships/oleObject" Target="../embeddings/oleObject48.bin"/><Relationship Id="rId5" Type="http://schemas.openxmlformats.org/officeDocument/2006/relationships/image" Target="../media/image64.wmf"/><Relationship Id="rId4" Type="http://schemas.openxmlformats.org/officeDocument/2006/relationships/oleObject" Target="../embeddings/oleObject47.bin"/></Relationships>
</file>

<file path=ppt/slides/_rels/slide46.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49.bin"/><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628233"/>
            <a:ext cx="8686800" cy="5170646"/>
          </a:xfrm>
          <a:prstGeom prst="rect">
            <a:avLst/>
          </a:prstGeom>
          <a:noFill/>
        </p:spPr>
        <p:txBody>
          <a:bodyPr wrap="square" rtlCol="0">
            <a:spAutoFit/>
          </a:bodyPr>
          <a:lstStyle/>
          <a:p>
            <a:pPr algn="ctr"/>
            <a:r>
              <a:rPr lang="en-US" sz="3200" b="1" dirty="0"/>
              <a:t>PHY 712 Electrodynamics</a:t>
            </a:r>
          </a:p>
          <a:p>
            <a:pPr algn="ctr"/>
            <a:r>
              <a:rPr lang="en-US" sz="3200" b="1" dirty="0"/>
              <a:t>10-10:50 AM  in Olin 103</a:t>
            </a:r>
          </a:p>
          <a:p>
            <a:pPr algn="ctr"/>
            <a:endParaRPr lang="en-US" sz="3200" b="1" dirty="0"/>
          </a:p>
          <a:p>
            <a:pPr algn="ctr"/>
            <a:r>
              <a:rPr lang="en-US" sz="3200" b="1" dirty="0"/>
              <a:t>Discussion for Lecture 23:</a:t>
            </a:r>
          </a:p>
          <a:p>
            <a:pPr marL="457200" lvl="2" algn="ctr">
              <a:spcBef>
                <a:spcPct val="50000"/>
              </a:spcBef>
            </a:pPr>
            <a:r>
              <a:rPr lang="en-US" sz="3200" b="1" dirty="0">
                <a:solidFill>
                  <a:schemeClr val="folHlink"/>
                </a:solidFill>
              </a:rPr>
              <a:t>Review of Chapters 1-8</a:t>
            </a:r>
          </a:p>
          <a:p>
            <a:pPr marL="1428750" lvl="3" indent="-514350">
              <a:spcBef>
                <a:spcPct val="50000"/>
              </a:spcBef>
              <a:buFont typeface="+mj-lt"/>
              <a:buAutoNum type="arabicPeriod"/>
            </a:pPr>
            <a:r>
              <a:rPr lang="en-US" sz="2800" b="1" dirty="0">
                <a:solidFill>
                  <a:schemeClr val="folHlink"/>
                </a:solidFill>
              </a:rPr>
              <a:t>Comment on what to expect with the take- home exam</a:t>
            </a:r>
          </a:p>
          <a:p>
            <a:pPr marL="1428750" lvl="3" indent="-514350">
              <a:spcBef>
                <a:spcPct val="50000"/>
              </a:spcBef>
              <a:buFont typeface="+mj-lt"/>
              <a:buAutoNum type="arabicPeriod"/>
            </a:pPr>
            <a:r>
              <a:rPr lang="en-US" sz="2800" b="1" dirty="0">
                <a:solidFill>
                  <a:schemeClr val="folHlink"/>
                </a:solidFill>
              </a:rPr>
              <a:t>Main topics covered</a:t>
            </a:r>
          </a:p>
          <a:p>
            <a:pPr marL="1428750" lvl="3" indent="-514350">
              <a:spcBef>
                <a:spcPct val="50000"/>
              </a:spcBef>
              <a:buFont typeface="+mj-lt"/>
              <a:buAutoNum type="arabicPeriod"/>
            </a:pPr>
            <a:r>
              <a:rPr lang="en-US" sz="2800" b="1" dirty="0">
                <a:solidFill>
                  <a:schemeClr val="folHlink"/>
                </a:solidFill>
              </a:rPr>
              <a:t>Some details of past HW problems</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10</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extLst>
              <p:ext uri="{D42A27DB-BD31-4B8C-83A1-F6EECF244321}">
                <p14:modId xmlns:p14="http://schemas.microsoft.com/office/powerpoint/2010/main" val="368552733"/>
              </p:ext>
            </p:extLst>
          </p:nvPr>
        </p:nvGraphicFramePr>
        <p:xfrm>
          <a:off x="457200" y="1356738"/>
          <a:ext cx="8577263" cy="4334604"/>
        </p:xfrm>
        <a:graphic>
          <a:graphicData uri="http://schemas.openxmlformats.org/presentationml/2006/ole">
            <mc:AlternateContent xmlns:mc="http://schemas.openxmlformats.org/markup-compatibility/2006">
              <mc:Choice xmlns:v="urn:schemas-microsoft-com:vml" Requires="v">
                <p:oleObj name="Equation" r:id="rId2" imgW="4622760" imgH="2336760" progId="Equation.DSMT4">
                  <p:embed/>
                </p:oleObj>
              </mc:Choice>
              <mc:Fallback>
                <p:oleObj name="Equation" r:id="rId2" imgW="4622760" imgH="2336760" progId="Equation.DSMT4">
                  <p:embed/>
                  <p:pic>
                    <p:nvPicPr>
                      <p:cNvPr id="6" name="Object 5">
                        <a:extLst>
                          <a:ext uri="{FF2B5EF4-FFF2-40B4-BE49-F238E27FC236}">
                            <a16:creationId xmlns:a16="http://schemas.microsoft.com/office/drawing/2014/main" id="{94EA1CAA-FEEE-43F9-925E-85E8EB4506B0}"/>
                          </a:ext>
                        </a:extLst>
                      </p:cNvPr>
                      <p:cNvPicPr/>
                      <p:nvPr/>
                    </p:nvPicPr>
                    <p:blipFill>
                      <a:blip r:embed="rId3"/>
                      <a:stretch>
                        <a:fillRect/>
                      </a:stretch>
                    </p:blipFill>
                    <p:spPr>
                      <a:xfrm>
                        <a:off x="457200" y="1356738"/>
                        <a:ext cx="8577263" cy="4334604"/>
                      </a:xfrm>
                      <a:prstGeom prst="rect">
                        <a:avLst/>
                      </a:prstGeom>
                    </p:spPr>
                  </p:pic>
                </p:oleObj>
              </mc:Fallback>
            </mc:AlternateContent>
          </a:graphicData>
        </a:graphic>
      </p:graphicFrame>
    </p:spTree>
    <p:extLst>
      <p:ext uri="{BB962C8B-B14F-4D97-AF65-F5344CB8AC3E}">
        <p14:creationId xmlns:p14="http://schemas.microsoft.com/office/powerpoint/2010/main" val="326562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name="Equation" r:id="rId3" imgW="1307880" imgH="660240" progId="Equation.DSMT4">
                  <p:embed/>
                </p:oleObj>
              </mc:Choice>
              <mc:Fallback>
                <p:oleObj name="Equation" r:id="rId3" imgW="1307880" imgH="660240" progId="Equation.DSMT4">
                  <p:embed/>
                  <p:pic>
                    <p:nvPicPr>
                      <p:cNvPr id="8" name="Object 7">
                        <a:extLst>
                          <a:ext uri="{FF2B5EF4-FFF2-40B4-BE49-F238E27FC236}">
                            <a16:creationId xmlns:a16="http://schemas.microsoft.com/office/drawing/2014/main" id="{6F878A06-F8B2-4E94-8F7C-B77DE527DD90}"/>
                          </a:ext>
                        </a:extLst>
                      </p:cNvPr>
                      <p:cNvPicPr/>
                      <p:nvPr/>
                    </p:nvPicPr>
                    <p:blipFill>
                      <a:blip r:embed="rId4"/>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name="Equation" r:id="rId5" imgW="1295280" imgH="634680" progId="Equation.DSMT4">
                  <p:embed/>
                </p:oleObj>
              </mc:Choice>
              <mc:Fallback>
                <p:oleObj name="Equation" r:id="rId5" imgW="1295280" imgH="634680" progId="Equation.DSMT4">
                  <p:embed/>
                  <p:pic>
                    <p:nvPicPr>
                      <p:cNvPr id="9" name="Object 8">
                        <a:extLst>
                          <a:ext uri="{FF2B5EF4-FFF2-40B4-BE49-F238E27FC236}">
                            <a16:creationId xmlns:a16="http://schemas.microsoft.com/office/drawing/2014/main" id="{D58039B8-7916-4D5E-A97A-E23EAFA77D6D}"/>
                          </a:ext>
                        </a:extLst>
                      </p:cNvPr>
                      <p:cNvPicPr/>
                      <p:nvPr/>
                    </p:nvPicPr>
                    <p:blipFill>
                      <a:blip r:embed="rId6"/>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name="Equation" r:id="rId2" imgW="1295280" imgH="1485720" progId="Equation.DSMT4">
                  <p:embed/>
                </p:oleObj>
              </mc:Choice>
              <mc:Fallback>
                <p:oleObj name="Equation" r:id="rId2" imgW="1295280" imgH="1485720" progId="Equation.DSMT4">
                  <p:embed/>
                  <p:pic>
                    <p:nvPicPr>
                      <p:cNvPr id="6" name="Object 5">
                        <a:extLst>
                          <a:ext uri="{FF2B5EF4-FFF2-40B4-BE49-F238E27FC236}">
                            <a16:creationId xmlns:a16="http://schemas.microsoft.com/office/drawing/2014/main" id="{B21B19F2-C7E8-45E4-91D5-8BBD8BB4F634}"/>
                          </a:ext>
                        </a:extLst>
                      </p:cNvPr>
                      <p:cNvPicPr/>
                      <p:nvPr/>
                    </p:nvPicPr>
                    <p:blipFill>
                      <a:blip r:embed="rId3"/>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name="Equation" r:id="rId4" imgW="1307880" imgH="1498320" progId="Equation.DSMT4">
                  <p:embed/>
                </p:oleObj>
              </mc:Choice>
              <mc:Fallback>
                <p:oleObj name="Equation" r:id="rId4" imgW="1307880" imgH="1498320" progId="Equation.DSMT4">
                  <p:embed/>
                  <p:pic>
                    <p:nvPicPr>
                      <p:cNvPr id="7" name="Object 6">
                        <a:extLst>
                          <a:ext uri="{FF2B5EF4-FFF2-40B4-BE49-F238E27FC236}">
                            <a16:creationId xmlns:a16="http://schemas.microsoft.com/office/drawing/2014/main" id="{E3B2AA93-7A5A-447D-BA56-65805FD9A20E}"/>
                          </a:ext>
                        </a:extLst>
                      </p:cNvPr>
                      <p:cNvPicPr/>
                      <p:nvPr/>
                    </p:nvPicPr>
                    <p:blipFill>
                      <a:blip r:embed="rId5"/>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name="Equation" r:id="rId6" imgW="2539800" imgH="457200" progId="Equation.DSMT4">
                  <p:embed/>
                </p:oleObj>
              </mc:Choice>
              <mc:Fallback>
                <p:oleObj name="Equation" r:id="rId6" imgW="2539800" imgH="457200" progId="Equation.DSMT4">
                  <p:embed/>
                  <p:pic>
                    <p:nvPicPr>
                      <p:cNvPr id="8" name="Object 7">
                        <a:extLst>
                          <a:ext uri="{FF2B5EF4-FFF2-40B4-BE49-F238E27FC236}">
                            <a16:creationId xmlns:a16="http://schemas.microsoft.com/office/drawing/2014/main" id="{8767A93E-D284-487B-8762-1A02508788EB}"/>
                          </a:ext>
                        </a:extLst>
                      </p:cNvPr>
                      <p:cNvPicPr/>
                      <p:nvPr/>
                    </p:nvPicPr>
                    <p:blipFill>
                      <a:blip r:embed="rId7"/>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name="Equation" r:id="rId2" imgW="4114800" imgH="1638000" progId="Equation.DSMT4">
                  <p:embed/>
                </p:oleObj>
              </mc:Choice>
              <mc:Fallback>
                <p:oleObj name="Equation" r:id="rId2" imgW="4114800" imgH="1638000" progId="Equation.DSMT4">
                  <p:embed/>
                  <p:pic>
                    <p:nvPicPr>
                      <p:cNvPr id="5" name="Object 4"/>
                      <p:cNvPicPr/>
                      <p:nvPr/>
                    </p:nvPicPr>
                    <p:blipFill>
                      <a:blip r:embed="rId3"/>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name="Equation" r:id="rId4" imgW="4114800" imgH="1358640" progId="Equation.DSMT4">
                  <p:embed/>
                </p:oleObj>
              </mc:Choice>
              <mc:Fallback>
                <p:oleObj name="Equation" r:id="rId4" imgW="4114800" imgH="1358640" progId="Equation.DSMT4">
                  <p:embed/>
                  <p:pic>
                    <p:nvPicPr>
                      <p:cNvPr id="6" name="Object 5"/>
                      <p:cNvPicPr/>
                      <p:nvPr/>
                    </p:nvPicPr>
                    <p:blipFill>
                      <a:blip r:embed="rId5"/>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e=1.602176634 x 10</a:t>
            </a:r>
            <a:r>
              <a:rPr lang="en-US" sz="2400" baseline="30000" dirty="0">
                <a:latin typeface="+mj-lt"/>
              </a:rPr>
              <a:t>-19 </a:t>
            </a:r>
            <a:r>
              <a:rPr lang="en-US" sz="2400" dirty="0">
                <a:latin typeface="+mj-lt"/>
              </a:rPr>
              <a:t>C</a:t>
            </a:r>
          </a:p>
          <a:p>
            <a:r>
              <a:rPr lang="en-US" sz="2400" dirty="0">
                <a:latin typeface="+mj-lt"/>
              </a:rPr>
              <a:t>     (when using Gaussian units, charge is in “stat Coulombs”)</a:t>
            </a:r>
          </a:p>
        </p:txBody>
      </p:sp>
    </p:spTree>
    <p:extLst>
      <p:ext uri="{BB962C8B-B14F-4D97-AF65-F5344CB8AC3E}">
        <p14:creationId xmlns:p14="http://schemas.microsoft.com/office/powerpoint/2010/main" val="104435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name="Equation" r:id="rId2" imgW="3416040" imgH="609480" progId="Equation.DSMT4">
                  <p:embed/>
                </p:oleObj>
              </mc:Choice>
              <mc:Fallback>
                <p:oleObj name="Equation" r:id="rId2" imgW="3416040" imgH="609480" progId="Equation.DSMT4">
                  <p:embed/>
                  <p:pic>
                    <p:nvPicPr>
                      <p:cNvPr id="6" name="Object 5"/>
                      <p:cNvPicPr>
                        <a:picLocks noChangeAspect="1" noChangeArrowheads="1"/>
                      </p:cNvPicPr>
                      <p:nvPr/>
                    </p:nvPicPr>
                    <p:blipFill>
                      <a:blip r:embed="rId3"/>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name="数式" r:id="rId4" imgW="3504960" imgH="609480" progId="Equation.3">
                  <p:embed/>
                </p:oleObj>
              </mc:Choice>
              <mc:Fallback>
                <p:oleObj name="数式" r:id="rId4" imgW="3504960" imgH="6094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77888" y="5472113"/>
          <a:ext cx="5194300" cy="812800"/>
        </p:xfrm>
        <a:graphic>
          <a:graphicData uri="http://schemas.openxmlformats.org/presentationml/2006/ole">
            <mc:AlternateContent xmlns:mc="http://schemas.openxmlformats.org/markup-compatibility/2006">
              <mc:Choice xmlns:v="urn:schemas-microsoft-com:vml" Requires="v">
                <p:oleObj name="Equation" r:id="rId6" imgW="2514600" imgH="393480" progId="Equation.DSMT4">
                  <p:embed/>
                </p:oleObj>
              </mc:Choice>
              <mc:Fallback>
                <p:oleObj name="Equation" r:id="rId6" imgW="2514600" imgH="393480" progId="Equation.DSMT4">
                  <p:embed/>
                  <p:pic>
                    <p:nvPicPr>
                      <p:cNvPr id="8" name="Object 7"/>
                      <p:cNvPicPr>
                        <a:picLocks noChangeAspect="1" noChangeArrowheads="1"/>
                      </p:cNvPicPr>
                      <p:nvPr/>
                    </p:nvPicPr>
                    <p:blipFill>
                      <a:blip r:embed="rId7"/>
                      <a:srcRect/>
                      <a:stretch>
                        <a:fillRect/>
                      </a:stretch>
                    </p:blipFill>
                    <p:spPr bwMode="auto">
                      <a:xfrm>
                        <a:off x="877888" y="5472113"/>
                        <a:ext cx="519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801687" y="4383088"/>
          <a:ext cx="7580313" cy="812800"/>
        </p:xfrm>
        <a:graphic>
          <a:graphicData uri="http://schemas.openxmlformats.org/presentationml/2006/ole">
            <mc:AlternateContent xmlns:mc="http://schemas.openxmlformats.org/markup-compatibility/2006">
              <mc:Choice xmlns:v="urn:schemas-microsoft-com:vml" Requires="v">
                <p:oleObj name="Equation" r:id="rId8" imgW="3670200" imgH="393480" progId="Equation.DSMT4">
                  <p:embed/>
                </p:oleObj>
              </mc:Choice>
              <mc:Fallback>
                <p:oleObj name="Equation" r:id="rId8" imgW="3670200" imgH="393480" progId="Equation.DSMT4">
                  <p:embed/>
                  <p:pic>
                    <p:nvPicPr>
                      <p:cNvPr id="9" name="Object 8"/>
                      <p:cNvPicPr>
                        <a:picLocks noChangeAspect="1" noChangeArrowheads="1"/>
                      </p:cNvPicPr>
                      <p:nvPr/>
                    </p:nvPicPr>
                    <p:blipFill>
                      <a:blip r:embed="rId9"/>
                      <a:srcRect/>
                      <a:stretch>
                        <a:fillRect/>
                      </a:stretch>
                    </p:blipFill>
                    <p:spPr bwMode="auto">
                      <a:xfrm>
                        <a:off x="801687" y="4383088"/>
                        <a:ext cx="75803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FACF42-1137-F6BF-9A0B-95065CDBBE90}"/>
              </a:ext>
            </a:extLst>
          </p:cNvPr>
          <p:cNvPicPr>
            <a:picLocks noChangeAspect="1"/>
          </p:cNvPicPr>
          <p:nvPr/>
        </p:nvPicPr>
        <p:blipFill>
          <a:blip r:embed="rId3"/>
          <a:stretch>
            <a:fillRect/>
          </a:stretch>
        </p:blipFill>
        <p:spPr>
          <a:xfrm>
            <a:off x="199924" y="1295400"/>
            <a:ext cx="8744152" cy="3543376"/>
          </a:xfrm>
          <a:prstGeom prst="rect">
            <a:avLst/>
          </a:prstGeom>
        </p:spPr>
      </p:pic>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p:cNvSpPr/>
          <p:nvPr/>
        </p:nvSpPr>
        <p:spPr>
          <a:xfrm>
            <a:off x="6743" y="2590800"/>
            <a:ext cx="8991600" cy="304800"/>
          </a:xfrm>
          <a:prstGeom prst="rect">
            <a:avLst/>
          </a:prstGeom>
          <a:solidFill>
            <a:srgbClr val="DA32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name="Equation" r:id="rId2" imgW="2920680" imgH="1015920" progId="Equation.DSMT4">
                  <p:embed/>
                </p:oleObj>
              </mc:Choice>
              <mc:Fallback>
                <p:oleObj name="Equation" r:id="rId2" imgW="2920680" imgH="1015920" progId="Equation.DSMT4">
                  <p:embed/>
                  <p:pic>
                    <p:nvPicPr>
                      <p:cNvPr id="6" name="Object 5"/>
                      <p:cNvPicPr>
                        <a:picLocks noChangeAspect="1" noChangeArrowheads="1"/>
                      </p:cNvPicPr>
                      <p:nvPr/>
                    </p:nvPicPr>
                    <p:blipFill>
                      <a:blip r:embed="rId3"/>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name="Equation" r:id="rId4" imgW="2679480" imgH="1295280" progId="Equation.DSMT4">
                  <p:embed/>
                </p:oleObj>
              </mc:Choice>
              <mc:Fallback>
                <p:oleObj name="Equation" r:id="rId4" imgW="2679480" imgH="1295280" progId="Equation.DSMT4">
                  <p:embed/>
                  <p:pic>
                    <p:nvPicPr>
                      <p:cNvPr id="7" name="Object 6"/>
                      <p:cNvPicPr>
                        <a:picLocks noChangeAspect="1" noChangeArrowheads="1"/>
                      </p:cNvPicPr>
                      <p:nvPr/>
                    </p:nvPicPr>
                    <p:blipFill>
                      <a:blip r:embed="rId5"/>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name="Equation" r:id="rId2" imgW="2831760" imgH="1790640" progId="Equation.DSMT4">
                  <p:embed/>
                </p:oleObj>
              </mc:Choice>
              <mc:Fallback>
                <p:oleObj name="Equation" r:id="rId2" imgW="2831760" imgH="1790640" progId="Equation.DSMT4">
                  <p:embed/>
                  <p:pic>
                    <p:nvPicPr>
                      <p:cNvPr id="5" name="Object 4"/>
                      <p:cNvPicPr>
                        <a:picLocks noChangeAspect="1" noChangeArrowheads="1"/>
                      </p:cNvPicPr>
                      <p:nvPr/>
                    </p:nvPicPr>
                    <p:blipFill>
                      <a:blip r:embed="rId3"/>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64650784"/>
              </p:ext>
            </p:extLst>
          </p:nvPr>
        </p:nvGraphicFramePr>
        <p:xfrm>
          <a:off x="366713" y="428625"/>
          <a:ext cx="7496175" cy="5508625"/>
        </p:xfrm>
        <a:graphic>
          <a:graphicData uri="http://schemas.openxmlformats.org/presentationml/2006/ole">
            <mc:AlternateContent xmlns:mc="http://schemas.openxmlformats.org/markup-compatibility/2006">
              <mc:Choice xmlns:v="urn:schemas-microsoft-com:vml" Requires="v">
                <p:oleObj name="Equation" r:id="rId2" imgW="3288960" imgH="2412720" progId="Equation.DSMT4">
                  <p:embed/>
                </p:oleObj>
              </mc:Choice>
              <mc:Fallback>
                <p:oleObj name="Equation" r:id="rId2" imgW="3288960" imgH="2412720" progId="Equation.DSMT4">
                  <p:embed/>
                  <p:pic>
                    <p:nvPicPr>
                      <p:cNvPr id="5" name="Object 4"/>
                      <p:cNvPicPr>
                        <a:picLocks noChangeAspect="1" noChangeArrowheads="1"/>
                      </p:cNvPicPr>
                      <p:nvPr/>
                    </p:nvPicPr>
                    <p:blipFill>
                      <a:blip r:embed="rId3"/>
                      <a:srcRect/>
                      <a:stretch>
                        <a:fillRect/>
                      </a:stretch>
                    </p:blipFill>
                    <p:spPr bwMode="auto">
                      <a:xfrm>
                        <a:off x="366713" y="428625"/>
                        <a:ext cx="74961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name="Equation" r:id="rId2" imgW="3327120" imgH="1295280" progId="Equation.DSMT4">
                  <p:embed/>
                </p:oleObj>
              </mc:Choice>
              <mc:Fallback>
                <p:oleObj name="Equation" r:id="rId2" imgW="3327120" imgH="1295280" progId="Equation.DSMT4">
                  <p:embed/>
                  <p:pic>
                    <p:nvPicPr>
                      <p:cNvPr id="5" name="Object 4"/>
                      <p:cNvPicPr>
                        <a:picLocks noChangeAspect="1" noChangeArrowheads="1"/>
                      </p:cNvPicPr>
                      <p:nvPr/>
                    </p:nvPicPr>
                    <p:blipFill>
                      <a:blip r:embed="rId3"/>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677656"/>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a:p>
            <a:pPr marL="800100" lvl="1" indent="-342900">
              <a:buFont typeface="Wingdings" pitchFamily="2" charset="2"/>
              <a:buChar char="q"/>
            </a:pPr>
            <a:r>
              <a:rPr lang="en-US" sz="2400" b="1" dirty="0">
                <a:latin typeface="+mj-lt"/>
              </a:rPr>
              <a:t>Solving Maxwell’s equations</a:t>
            </a:r>
          </a:p>
        </p:txBody>
      </p:sp>
    </p:spTree>
    <p:extLst>
      <p:ext uri="{BB962C8B-B14F-4D97-AF65-F5344CB8AC3E}">
        <p14:creationId xmlns:p14="http://schemas.microsoft.com/office/powerpoint/2010/main" val="304198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4217" y="166196"/>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extLst>
              <p:ext uri="{D42A27DB-BD31-4B8C-83A1-F6EECF244321}">
                <p14:modId xmlns:p14="http://schemas.microsoft.com/office/powerpoint/2010/main" val="1166486727"/>
              </p:ext>
            </p:extLst>
          </p:nvPr>
        </p:nvGraphicFramePr>
        <p:xfrm>
          <a:off x="681417" y="1196975"/>
          <a:ext cx="8191500" cy="5159375"/>
        </p:xfrm>
        <a:graphic>
          <a:graphicData uri="http://schemas.openxmlformats.org/presentationml/2006/ole">
            <mc:AlternateContent xmlns:mc="http://schemas.openxmlformats.org/markup-compatibility/2006">
              <mc:Choice xmlns:v="urn:schemas-microsoft-com:vml" Requires="v">
                <p:oleObj name="Equation" r:id="rId2" imgW="3593880" imgH="2260440" progId="Equation.DSMT4">
                  <p:embed/>
                </p:oleObj>
              </mc:Choice>
              <mc:Fallback>
                <p:oleObj name="Equation" r:id="rId2" imgW="3593880" imgH="2260440" progId="Equation.DSMT4">
                  <p:embed/>
                  <p:pic>
                    <p:nvPicPr>
                      <p:cNvPr id="6" name="Object 5"/>
                      <p:cNvPicPr>
                        <a:picLocks noChangeAspect="1" noChangeArrowheads="1"/>
                      </p:cNvPicPr>
                      <p:nvPr/>
                    </p:nvPicPr>
                    <p:blipFill>
                      <a:blip r:embed="rId3"/>
                      <a:srcRect/>
                      <a:stretch>
                        <a:fillRect/>
                      </a:stretch>
                    </p:blipFill>
                    <p:spPr bwMode="auto">
                      <a:xfrm>
                        <a:off x="681417" y="1196975"/>
                        <a:ext cx="8191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0FF10A-1E9B-33AB-09DA-0419CF4A91C3}"/>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E3D580A8-147E-4A3A-FECE-E0CDAD328ABC}"/>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959D1630-67F9-8A1D-B347-D3A2391A36D0}"/>
              </a:ext>
            </a:extLst>
          </p:cNvPr>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a:extLst>
              <a:ext uri="{FF2B5EF4-FFF2-40B4-BE49-F238E27FC236}">
                <a16:creationId xmlns:a16="http://schemas.microsoft.com/office/drawing/2014/main" id="{D55AA828-2428-62F0-9E5E-E2250629DA44}"/>
              </a:ext>
            </a:extLst>
          </p:cNvPr>
          <p:cNvSpPr txBox="1"/>
          <p:nvPr/>
        </p:nvSpPr>
        <p:spPr>
          <a:xfrm>
            <a:off x="609600" y="381000"/>
            <a:ext cx="7467600" cy="4524315"/>
          </a:xfrm>
          <a:prstGeom prst="rect">
            <a:avLst/>
          </a:prstGeom>
          <a:noFill/>
        </p:spPr>
        <p:txBody>
          <a:bodyPr wrap="square" rtlCol="0">
            <a:spAutoFit/>
          </a:bodyPr>
          <a:lstStyle/>
          <a:p>
            <a:r>
              <a:rPr lang="en-US" sz="2400" dirty="0">
                <a:latin typeface="+mj-lt"/>
              </a:rPr>
              <a:t>How to construct and use Green’s functions</a:t>
            </a:r>
          </a:p>
          <a:p>
            <a:endParaRPr lang="en-US" sz="2400" dirty="0">
              <a:latin typeface="+mj-lt"/>
            </a:endParaRPr>
          </a:p>
          <a:p>
            <a:pPr marL="800100" lvl="1" indent="-342900">
              <a:buFont typeface="Arial" panose="020B0604020202020204" pitchFamily="34" charset="0"/>
              <a:buChar char="•"/>
            </a:pPr>
            <a:r>
              <a:rPr lang="en-US" sz="2400" dirty="0">
                <a:latin typeface="+mj-lt"/>
              </a:rPr>
              <a:t>Starting with relevant physical equations (in this case, typically Maxwell’s equations), reduce them so that you are working with a differential equation for single multivariable function.</a:t>
            </a:r>
          </a:p>
          <a:p>
            <a:pPr marL="800100" lvl="1" indent="-342900">
              <a:buFont typeface="Arial" panose="020B0604020202020204" pitchFamily="34" charset="0"/>
              <a:buChar char="•"/>
            </a:pPr>
            <a:r>
              <a:rPr lang="en-US" sz="2400" dirty="0">
                <a:latin typeface="+mj-lt"/>
              </a:rPr>
              <a:t>Construct a Green’s function, ideally one which is both the inverse of the differential operator and also handles the boundary values. (Always check)</a:t>
            </a:r>
          </a:p>
          <a:p>
            <a:pPr marL="800100" lvl="1" indent="-342900">
              <a:buFont typeface="Arial" panose="020B0604020202020204" pitchFamily="34" charset="0"/>
              <a:buChar char="•"/>
            </a:pPr>
            <a:r>
              <a:rPr lang="en-US" sz="2400" dirty="0">
                <a:latin typeface="+mj-lt"/>
              </a:rPr>
              <a:t>Evaluate the integrals.</a:t>
            </a:r>
          </a:p>
          <a:p>
            <a:pPr marL="800100" lvl="1" indent="-342900">
              <a:buFont typeface="Arial" panose="020B0604020202020204" pitchFamily="34" charset="0"/>
              <a:buChar char="•"/>
            </a:pPr>
            <a:r>
              <a:rPr lang="en-US" sz="2400" dirty="0">
                <a:latin typeface="+mj-lt"/>
              </a:rPr>
              <a:t>Check that everything </a:t>
            </a:r>
            <a:r>
              <a:rPr lang="en-US" sz="2400">
                <a:latin typeface="+mj-lt"/>
              </a:rPr>
              <a:t>makes sense.</a:t>
            </a:r>
            <a:endParaRPr lang="en-US" sz="2400" dirty="0">
              <a:latin typeface="+mj-lt"/>
            </a:endParaRPr>
          </a:p>
        </p:txBody>
      </p:sp>
    </p:spTree>
    <p:extLst>
      <p:ext uri="{BB962C8B-B14F-4D97-AF65-F5344CB8AC3E}">
        <p14:creationId xmlns:p14="http://schemas.microsoft.com/office/powerpoint/2010/main" val="874327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61F21-B441-E6FE-1ADA-2BE244EE0102}"/>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BA6CC911-633A-D4A0-6DE8-AC890C7AFBAA}"/>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110BA0F2-1171-4DE6-D126-59DBD192FC0D}"/>
              </a:ext>
            </a:extLst>
          </p:cNvPr>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a:extLst>
              <a:ext uri="{FF2B5EF4-FFF2-40B4-BE49-F238E27FC236}">
                <a16:creationId xmlns:a16="http://schemas.microsoft.com/office/drawing/2014/main" id="{11721533-32D9-CFA7-C55B-E681AEA990C1}"/>
              </a:ext>
            </a:extLst>
          </p:cNvPr>
          <p:cNvSpPr txBox="1"/>
          <p:nvPr/>
        </p:nvSpPr>
        <p:spPr>
          <a:xfrm>
            <a:off x="457200" y="381000"/>
            <a:ext cx="7467600" cy="2677656"/>
          </a:xfrm>
          <a:prstGeom prst="rect">
            <a:avLst/>
          </a:prstGeom>
          <a:noFill/>
        </p:spPr>
        <p:txBody>
          <a:bodyPr wrap="square" rtlCol="0">
            <a:spAutoFit/>
          </a:bodyPr>
          <a:lstStyle/>
          <a:p>
            <a:r>
              <a:rPr lang="en-US" sz="2400" dirty="0">
                <a:latin typeface="+mj-lt"/>
              </a:rPr>
              <a:t>Methods for constructing Green’s functions for second order differential equations</a:t>
            </a:r>
          </a:p>
          <a:p>
            <a:pPr marL="800100" lvl="1" indent="-342900">
              <a:buFont typeface="Arial" panose="020B0604020202020204" pitchFamily="34" charset="0"/>
              <a:buChar char="•"/>
            </a:pPr>
            <a:r>
              <a:rPr lang="en-US" sz="2400" dirty="0">
                <a:latin typeface="+mj-lt"/>
              </a:rPr>
              <a:t>Use two independent solutions of the homogeneous differential equation</a:t>
            </a:r>
          </a:p>
          <a:p>
            <a:pPr marL="800100" lvl="1" indent="-342900">
              <a:buFont typeface="Arial" panose="020B0604020202020204" pitchFamily="34" charset="0"/>
              <a:buChar char="•"/>
            </a:pPr>
            <a:r>
              <a:rPr lang="en-US" sz="2400" dirty="0">
                <a:latin typeface="+mj-lt"/>
              </a:rPr>
              <a:t>Orthogonal function expansion</a:t>
            </a:r>
          </a:p>
          <a:p>
            <a:pPr marL="800100" lvl="1" indent="-342900">
              <a:buFont typeface="Arial" panose="020B0604020202020204" pitchFamily="34" charset="0"/>
              <a:buChar char="•"/>
            </a:pPr>
            <a:r>
              <a:rPr lang="en-US" sz="2400" dirty="0">
                <a:latin typeface="+mj-lt"/>
              </a:rPr>
              <a:t>Combination of both</a:t>
            </a:r>
          </a:p>
          <a:p>
            <a:pPr marL="80010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936380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8FF80-0DFD-206A-2453-137C880279AA}"/>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20931925-BCF8-42CD-07C3-C3A454330AC6}"/>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9645CAF-E08B-9FE3-105E-7B6876172856}"/>
              </a:ext>
            </a:extLst>
          </p:cNvPr>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a:extLst>
              <a:ext uri="{FF2B5EF4-FFF2-40B4-BE49-F238E27FC236}">
                <a16:creationId xmlns:a16="http://schemas.microsoft.com/office/drawing/2014/main" id="{2610B135-5D17-310F-61D4-96421B16890A}"/>
              </a:ext>
            </a:extLst>
          </p:cNvPr>
          <p:cNvSpPr txBox="1"/>
          <p:nvPr/>
        </p:nvSpPr>
        <p:spPr>
          <a:xfrm>
            <a:off x="257355" y="18691"/>
            <a:ext cx="8382000" cy="1200329"/>
          </a:xfrm>
          <a:prstGeom prst="rect">
            <a:avLst/>
          </a:prstGeom>
          <a:noFill/>
        </p:spPr>
        <p:txBody>
          <a:bodyPr wrap="square" rtlCol="0">
            <a:spAutoFit/>
          </a:bodyPr>
          <a:lstStyle/>
          <a:p>
            <a:r>
              <a:rPr lang="en-US" sz="2400" dirty="0">
                <a:latin typeface="+mj-lt"/>
              </a:rPr>
              <a:t>General procedure for constructing Green’s function for one-dimensional system using 2 independent solutions of the homogeneous equations</a:t>
            </a:r>
          </a:p>
        </p:txBody>
      </p:sp>
      <p:graphicFrame>
        <p:nvGraphicFramePr>
          <p:cNvPr id="6" name="Object 5">
            <a:extLst>
              <a:ext uri="{FF2B5EF4-FFF2-40B4-BE49-F238E27FC236}">
                <a16:creationId xmlns:a16="http://schemas.microsoft.com/office/drawing/2014/main" id="{4E85DCBC-9E18-B392-3506-8F222DB38097}"/>
              </a:ext>
            </a:extLst>
          </p:cNvPr>
          <p:cNvGraphicFramePr>
            <a:graphicFrameLocks noChangeAspect="1"/>
          </p:cNvGraphicFramePr>
          <p:nvPr>
            <p:extLst>
              <p:ext uri="{D42A27DB-BD31-4B8C-83A1-F6EECF244321}">
                <p14:modId xmlns:p14="http://schemas.microsoft.com/office/powerpoint/2010/main" val="2495965390"/>
              </p:ext>
            </p:extLst>
          </p:nvPr>
        </p:nvGraphicFramePr>
        <p:xfrm>
          <a:off x="419280" y="1371600"/>
          <a:ext cx="8220075" cy="4152900"/>
        </p:xfrm>
        <a:graphic>
          <a:graphicData uri="http://schemas.openxmlformats.org/presentationml/2006/ole">
            <mc:AlternateContent xmlns:mc="http://schemas.openxmlformats.org/markup-compatibility/2006">
              <mc:Choice xmlns:v="urn:schemas-microsoft-com:vml" Requires="v">
                <p:oleObj name="Equation" r:id="rId2" imgW="6070320" imgH="2946240" progId="Equation.DSMT4">
                  <p:embed/>
                </p:oleObj>
              </mc:Choice>
              <mc:Fallback>
                <p:oleObj name="Equation" r:id="rId2" imgW="6070320" imgH="2946240" progId="Equation.DSMT4">
                  <p:embed/>
                  <p:pic>
                    <p:nvPicPr>
                      <p:cNvPr id="7" name="Object 6"/>
                      <p:cNvPicPr/>
                      <p:nvPr/>
                    </p:nvPicPr>
                    <p:blipFill>
                      <a:blip r:embed="rId3"/>
                      <a:stretch>
                        <a:fillRect/>
                      </a:stretch>
                    </p:blipFill>
                    <p:spPr>
                      <a:xfrm>
                        <a:off x="419280" y="1371600"/>
                        <a:ext cx="8220075" cy="41529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8981D9E-7D14-D294-A1A0-C77438D67045}"/>
              </a:ext>
            </a:extLst>
          </p:cNvPr>
          <p:cNvSpPr txBox="1"/>
          <p:nvPr/>
        </p:nvSpPr>
        <p:spPr>
          <a:xfrm>
            <a:off x="609600" y="5894685"/>
            <a:ext cx="8229600" cy="461665"/>
          </a:xfrm>
          <a:prstGeom prst="rect">
            <a:avLst/>
          </a:prstGeom>
          <a:solidFill>
            <a:srgbClr val="FFFF00"/>
          </a:solidFill>
        </p:spPr>
        <p:txBody>
          <a:bodyPr wrap="square" rtlCol="0">
            <a:spAutoFit/>
          </a:bodyPr>
          <a:lstStyle/>
          <a:p>
            <a:r>
              <a:rPr lang="en-US" sz="2400" dirty="0">
                <a:latin typeface="+mj-lt"/>
              </a:rPr>
              <a:t>Beautiful method; but only works in one dimension.</a:t>
            </a:r>
          </a:p>
        </p:txBody>
      </p:sp>
    </p:spTree>
    <p:extLst>
      <p:ext uri="{BB962C8B-B14F-4D97-AF65-F5344CB8AC3E}">
        <p14:creationId xmlns:p14="http://schemas.microsoft.com/office/powerpoint/2010/main" val="195176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137A75-DA0B-2D03-B79E-CF147EC57331}"/>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993D60B-F58A-D17B-AEF9-4CAD04D458AD}"/>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90369753-0F6C-2426-2665-64DFA22E2041}"/>
              </a:ext>
            </a:extLst>
          </p:cNvPr>
          <p:cNvSpPr>
            <a:spLocks noGrp="1"/>
          </p:cNvSpPr>
          <p:nvPr>
            <p:ph type="sldNum" sz="quarter" idx="12"/>
          </p:nvPr>
        </p:nvSpPr>
        <p:spPr/>
        <p:txBody>
          <a:bodyPr/>
          <a:lstStyle/>
          <a:p>
            <a:fld id="{CE368B07-CEBF-4C80-90AF-53B34FA04CF3}" type="slidenum">
              <a:rPr lang="en-US" smtClean="0"/>
              <a:t>28</a:t>
            </a:fld>
            <a:endParaRPr lang="en-US" dirty="0"/>
          </a:p>
        </p:txBody>
      </p:sp>
      <p:pic>
        <p:nvPicPr>
          <p:cNvPr id="5" name="Picture 4">
            <a:extLst>
              <a:ext uri="{FF2B5EF4-FFF2-40B4-BE49-F238E27FC236}">
                <a16:creationId xmlns:a16="http://schemas.microsoft.com/office/drawing/2014/main" id="{D4C8C28C-86D9-5007-400F-9BEEF7810F04}"/>
              </a:ext>
            </a:extLst>
          </p:cNvPr>
          <p:cNvPicPr>
            <a:picLocks noChangeAspect="1"/>
          </p:cNvPicPr>
          <p:nvPr/>
        </p:nvPicPr>
        <p:blipFill>
          <a:blip r:embed="rId2"/>
          <a:stretch>
            <a:fillRect/>
          </a:stretch>
        </p:blipFill>
        <p:spPr>
          <a:xfrm>
            <a:off x="271462" y="409575"/>
            <a:ext cx="8601075" cy="6038850"/>
          </a:xfrm>
          <a:prstGeom prst="rect">
            <a:avLst/>
          </a:prstGeom>
        </p:spPr>
      </p:pic>
    </p:spTree>
    <p:extLst>
      <p:ext uri="{BB962C8B-B14F-4D97-AF65-F5344CB8AC3E}">
        <p14:creationId xmlns:p14="http://schemas.microsoft.com/office/powerpoint/2010/main" val="2021036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39E7E-999F-F133-546E-FF112618F7F4}"/>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401FADE0-7DE8-9CF5-3BFE-66F1D6716161}"/>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1BFD0547-8CEB-CD85-64EE-3333F1E942D1}"/>
              </a:ext>
            </a:extLst>
          </p:cNvPr>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a:extLst>
              <a:ext uri="{FF2B5EF4-FFF2-40B4-BE49-F238E27FC236}">
                <a16:creationId xmlns:a16="http://schemas.microsoft.com/office/drawing/2014/main" id="{EB3DC507-AD91-B90D-6270-98EB62E3E2A4}"/>
              </a:ext>
            </a:extLst>
          </p:cNvPr>
          <p:cNvSpPr txBox="1"/>
          <p:nvPr/>
        </p:nvSpPr>
        <p:spPr>
          <a:xfrm>
            <a:off x="457200" y="457200"/>
            <a:ext cx="7924800" cy="461665"/>
          </a:xfrm>
          <a:prstGeom prst="rect">
            <a:avLst/>
          </a:prstGeom>
          <a:noFill/>
        </p:spPr>
        <p:txBody>
          <a:bodyPr wrap="square" rtlCol="0">
            <a:spAutoFit/>
          </a:bodyPr>
          <a:lstStyle/>
          <a:p>
            <a:r>
              <a:rPr lang="en-US" sz="2400" b="1" dirty="0">
                <a:latin typeface="+mj-lt"/>
              </a:rPr>
              <a:t>Orthogonal function expansion -- continued</a:t>
            </a:r>
          </a:p>
        </p:txBody>
      </p:sp>
      <p:graphicFrame>
        <p:nvGraphicFramePr>
          <p:cNvPr id="6" name="Object 5">
            <a:extLst>
              <a:ext uri="{FF2B5EF4-FFF2-40B4-BE49-F238E27FC236}">
                <a16:creationId xmlns:a16="http://schemas.microsoft.com/office/drawing/2014/main" id="{38E0F64B-346D-5AE5-DFFB-10417E356220}"/>
              </a:ext>
            </a:extLst>
          </p:cNvPr>
          <p:cNvGraphicFramePr>
            <a:graphicFrameLocks noChangeAspect="1"/>
          </p:cNvGraphicFramePr>
          <p:nvPr>
            <p:extLst>
              <p:ext uri="{D42A27DB-BD31-4B8C-83A1-F6EECF244321}">
                <p14:modId xmlns:p14="http://schemas.microsoft.com/office/powerpoint/2010/main" val="4272582821"/>
              </p:ext>
            </p:extLst>
          </p:nvPr>
        </p:nvGraphicFramePr>
        <p:xfrm>
          <a:off x="747467" y="1259532"/>
          <a:ext cx="7649066" cy="4756150"/>
        </p:xfrm>
        <a:graphic>
          <a:graphicData uri="http://schemas.openxmlformats.org/presentationml/2006/ole">
            <mc:AlternateContent xmlns:mc="http://schemas.openxmlformats.org/markup-compatibility/2006">
              <mc:Choice xmlns:v="urn:schemas-microsoft-com:vml" Requires="v">
                <p:oleObj name="Equation" r:id="rId2" imgW="5943600" imgH="3695400" progId="Equation.DSMT4">
                  <p:embed/>
                </p:oleObj>
              </mc:Choice>
              <mc:Fallback>
                <p:oleObj name="Equation" r:id="rId2" imgW="5943600" imgH="3695400" progId="Equation.DSMT4">
                  <p:embed/>
                  <p:pic>
                    <p:nvPicPr>
                      <p:cNvPr id="6" name="Object 5"/>
                      <p:cNvPicPr/>
                      <p:nvPr/>
                    </p:nvPicPr>
                    <p:blipFill>
                      <a:blip r:embed="rId3"/>
                      <a:stretch>
                        <a:fillRect/>
                      </a:stretch>
                    </p:blipFill>
                    <p:spPr>
                      <a:xfrm>
                        <a:off x="747467" y="1259532"/>
                        <a:ext cx="7649066" cy="4756150"/>
                      </a:xfrm>
                      <a:prstGeom prst="rect">
                        <a:avLst/>
                      </a:prstGeom>
                    </p:spPr>
                  </p:pic>
                </p:oleObj>
              </mc:Fallback>
            </mc:AlternateContent>
          </a:graphicData>
        </a:graphic>
      </p:graphicFrame>
    </p:spTree>
    <p:extLst>
      <p:ext uri="{BB962C8B-B14F-4D97-AF65-F5344CB8AC3E}">
        <p14:creationId xmlns:p14="http://schemas.microsoft.com/office/powerpoint/2010/main" val="3509312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271329-89E9-0D61-EC84-E70FA97867B5}"/>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07C16261-863D-50BA-0118-03339752F191}"/>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4F898592-44B1-EDF7-C566-0AF995A0A32E}"/>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3D3919BD-F13A-2470-B71B-01D2156432F8}"/>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mid-term exam</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(but no one else!) if any questions arise about the exam questions</a:t>
            </a:r>
          </a:p>
          <a:p>
            <a:pPr marL="914400" lvl="1" indent="-457200">
              <a:buFont typeface="Arial" panose="020B0604020202020204" pitchFamily="34" charset="0"/>
              <a:buChar char="•"/>
            </a:pPr>
            <a:r>
              <a:rPr lang="en-US" sz="2400" dirty="0">
                <a:latin typeface="+mj-lt"/>
              </a:rPr>
              <a:t>Extra credit awarded if you report errors/inconsistencies/ambiguities in the exam questions </a:t>
            </a:r>
          </a:p>
        </p:txBody>
      </p:sp>
    </p:spTree>
    <p:extLst>
      <p:ext uri="{BB962C8B-B14F-4D97-AF65-F5344CB8AC3E}">
        <p14:creationId xmlns:p14="http://schemas.microsoft.com/office/powerpoint/2010/main" val="1607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AEE72-18F8-1B19-AC93-06421D3C6CF6}"/>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EA07A434-04C0-7CEB-5B06-9E6378424FDB}"/>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4C202185-CCEA-F845-942F-844C9A49DBCA}"/>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4D0657D8-B106-2E62-DD54-D469B811EE9E}"/>
              </a:ext>
            </a:extLst>
          </p:cNvPr>
          <p:cNvSpPr txBox="1"/>
          <p:nvPr/>
        </p:nvSpPr>
        <p:spPr>
          <a:xfrm>
            <a:off x="428959" y="140703"/>
            <a:ext cx="8077200" cy="830997"/>
          </a:xfrm>
          <a:prstGeom prst="rect">
            <a:avLst/>
          </a:prstGeom>
          <a:noFill/>
        </p:spPr>
        <p:txBody>
          <a:bodyPr wrap="square" rtlCol="0">
            <a:spAutoFit/>
          </a:bodyPr>
          <a:lstStyle/>
          <a:p>
            <a:r>
              <a:rPr lang="en-US" sz="2400" dirty="0">
                <a:latin typeface="+mj-lt"/>
              </a:rPr>
              <a:t>Orthogonal function expansions in 2 and 3 dimensions – for cartesian coordinates:</a:t>
            </a:r>
          </a:p>
        </p:txBody>
      </p:sp>
      <p:graphicFrame>
        <p:nvGraphicFramePr>
          <p:cNvPr id="6" name="Object 5">
            <a:extLst>
              <a:ext uri="{FF2B5EF4-FFF2-40B4-BE49-F238E27FC236}">
                <a16:creationId xmlns:a16="http://schemas.microsoft.com/office/drawing/2014/main" id="{F2E66CE7-62A5-8478-BB94-DEC6699A52DF}"/>
              </a:ext>
            </a:extLst>
          </p:cNvPr>
          <p:cNvGraphicFramePr>
            <a:graphicFrameLocks noChangeAspect="1"/>
          </p:cNvGraphicFramePr>
          <p:nvPr>
            <p:extLst>
              <p:ext uri="{D42A27DB-BD31-4B8C-83A1-F6EECF244321}">
                <p14:modId xmlns:p14="http://schemas.microsoft.com/office/powerpoint/2010/main" val="567878354"/>
              </p:ext>
            </p:extLst>
          </p:nvPr>
        </p:nvGraphicFramePr>
        <p:xfrm>
          <a:off x="762000" y="1136650"/>
          <a:ext cx="5933141" cy="838200"/>
        </p:xfrm>
        <a:graphic>
          <a:graphicData uri="http://schemas.openxmlformats.org/presentationml/2006/ole">
            <mc:AlternateContent xmlns:mc="http://schemas.openxmlformats.org/markup-compatibility/2006">
              <mc:Choice xmlns:v="urn:schemas-microsoft-com:vml" Requires="v">
                <p:oleObj name="Equation" r:id="rId2" imgW="4584600" imgH="647640" progId="Equation.DSMT4">
                  <p:embed/>
                </p:oleObj>
              </mc:Choice>
              <mc:Fallback>
                <p:oleObj name="Equation" r:id="rId2" imgW="4584600" imgH="647640" progId="Equation.DSMT4">
                  <p:embed/>
                  <p:pic>
                    <p:nvPicPr>
                      <p:cNvPr id="6" name="Object 5"/>
                      <p:cNvPicPr/>
                      <p:nvPr/>
                    </p:nvPicPr>
                    <p:blipFill>
                      <a:blip r:embed="rId3"/>
                      <a:stretch>
                        <a:fillRect/>
                      </a:stretch>
                    </p:blipFill>
                    <p:spPr>
                      <a:xfrm>
                        <a:off x="762000" y="1136650"/>
                        <a:ext cx="5933141" cy="8382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8B75053D-2F25-5088-7B62-D05DF69D9DE1}"/>
              </a:ext>
            </a:extLst>
          </p:cNvPr>
          <p:cNvGraphicFramePr>
            <a:graphicFrameLocks noChangeAspect="1"/>
          </p:cNvGraphicFramePr>
          <p:nvPr>
            <p:extLst>
              <p:ext uri="{D42A27DB-BD31-4B8C-83A1-F6EECF244321}">
                <p14:modId xmlns:p14="http://schemas.microsoft.com/office/powerpoint/2010/main" val="947500529"/>
              </p:ext>
            </p:extLst>
          </p:nvPr>
        </p:nvGraphicFramePr>
        <p:xfrm>
          <a:off x="396875" y="2203450"/>
          <a:ext cx="8370888" cy="3435350"/>
        </p:xfrm>
        <a:graphic>
          <a:graphicData uri="http://schemas.openxmlformats.org/presentationml/2006/ole">
            <mc:AlternateContent xmlns:mc="http://schemas.openxmlformats.org/markup-compatibility/2006">
              <mc:Choice xmlns:v="urn:schemas-microsoft-com:vml" Requires="v">
                <p:oleObj name="Equation" r:id="rId4" imgW="6654600" imgH="2730240" progId="Equation.DSMT4">
                  <p:embed/>
                </p:oleObj>
              </mc:Choice>
              <mc:Fallback>
                <p:oleObj name="Equation" r:id="rId4" imgW="6654600" imgH="2730240" progId="Equation.DSMT4">
                  <p:embed/>
                  <p:pic>
                    <p:nvPicPr>
                      <p:cNvPr id="7" name="Object 6"/>
                      <p:cNvPicPr/>
                      <p:nvPr/>
                    </p:nvPicPr>
                    <p:blipFill>
                      <a:blip r:embed="rId5"/>
                      <a:stretch>
                        <a:fillRect/>
                      </a:stretch>
                    </p:blipFill>
                    <p:spPr>
                      <a:xfrm>
                        <a:off x="396875" y="2203450"/>
                        <a:ext cx="8370888" cy="34353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2B04CC0-1845-1D35-CABC-F7D34F61DD38}"/>
              </a:ext>
            </a:extLst>
          </p:cNvPr>
          <p:cNvSpPr txBox="1"/>
          <p:nvPr/>
        </p:nvSpPr>
        <p:spPr>
          <a:xfrm>
            <a:off x="457200" y="5867400"/>
            <a:ext cx="8001000" cy="461665"/>
          </a:xfrm>
          <a:prstGeom prst="rect">
            <a:avLst/>
          </a:prstGeom>
          <a:noFill/>
        </p:spPr>
        <p:txBody>
          <a:bodyPr wrap="square" rtlCol="0">
            <a:spAutoFit/>
          </a:bodyPr>
          <a:lstStyle/>
          <a:p>
            <a:r>
              <a:rPr lang="en-US" sz="2400" dirty="0">
                <a:latin typeface="+mj-lt"/>
              </a:rPr>
              <a:t>(See Eq. 3.167 in Jackson for example.)</a:t>
            </a:r>
          </a:p>
        </p:txBody>
      </p:sp>
    </p:spTree>
    <p:extLst>
      <p:ext uri="{BB962C8B-B14F-4D97-AF65-F5344CB8AC3E}">
        <p14:creationId xmlns:p14="http://schemas.microsoft.com/office/powerpoint/2010/main" val="254218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FD8E1A-48C4-5EFF-391E-6C262B38B29F}"/>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451F03DC-8BB3-BCA5-E857-03E806AE3D32}"/>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BAB242E7-2FB4-BDC2-88B1-119C1ABE1AD6}"/>
              </a:ext>
            </a:extLst>
          </p:cNvPr>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a:extLst>
              <a:ext uri="{FF2B5EF4-FFF2-40B4-BE49-F238E27FC236}">
                <a16:creationId xmlns:a16="http://schemas.microsoft.com/office/drawing/2014/main" id="{A9E12360-837A-357A-75D3-37BCA6B30231}"/>
              </a:ext>
            </a:extLst>
          </p:cNvPr>
          <p:cNvSpPr txBox="1"/>
          <p:nvPr/>
        </p:nvSpPr>
        <p:spPr>
          <a:xfrm>
            <a:off x="190500" y="152400"/>
            <a:ext cx="8953500" cy="1200329"/>
          </a:xfrm>
          <a:prstGeom prst="rect">
            <a:avLst/>
          </a:prstGeom>
          <a:noFill/>
        </p:spPr>
        <p:txBody>
          <a:bodyPr wrap="square" rtlCol="0">
            <a:spAutoFit/>
          </a:bodyPr>
          <a:lstStyle/>
          <a:p>
            <a:pPr algn="ctr"/>
            <a:r>
              <a:rPr lang="en-US" sz="2400" b="1" dirty="0">
                <a:latin typeface="+mj-lt"/>
              </a:rPr>
              <a:t>Combined orthogonal function expansion and homogeneous solution construction of Green’s function</a:t>
            </a:r>
          </a:p>
          <a:p>
            <a:pPr algn="ctr"/>
            <a:r>
              <a:rPr lang="en-US" sz="2400" b="1" dirty="0">
                <a:latin typeface="+mj-lt"/>
              </a:rPr>
              <a:t>in 2 and 3 dimensions.</a:t>
            </a:r>
          </a:p>
        </p:txBody>
      </p:sp>
      <p:graphicFrame>
        <p:nvGraphicFramePr>
          <p:cNvPr id="6" name="Object 5">
            <a:extLst>
              <a:ext uri="{FF2B5EF4-FFF2-40B4-BE49-F238E27FC236}">
                <a16:creationId xmlns:a16="http://schemas.microsoft.com/office/drawing/2014/main" id="{1A30AF84-6927-7946-D683-22F69CC43840}"/>
              </a:ext>
            </a:extLst>
          </p:cNvPr>
          <p:cNvGraphicFramePr>
            <a:graphicFrameLocks noChangeAspect="1"/>
          </p:cNvGraphicFramePr>
          <p:nvPr>
            <p:extLst>
              <p:ext uri="{D42A27DB-BD31-4B8C-83A1-F6EECF244321}">
                <p14:modId xmlns:p14="http://schemas.microsoft.com/office/powerpoint/2010/main" val="1057944968"/>
              </p:ext>
            </p:extLst>
          </p:nvPr>
        </p:nvGraphicFramePr>
        <p:xfrm>
          <a:off x="238919" y="1505000"/>
          <a:ext cx="8856662" cy="2887662"/>
        </p:xfrm>
        <a:graphic>
          <a:graphicData uri="http://schemas.openxmlformats.org/presentationml/2006/ole">
            <mc:AlternateContent xmlns:mc="http://schemas.openxmlformats.org/markup-compatibility/2006">
              <mc:Choice xmlns:v="urn:schemas-microsoft-com:vml" Requires="v">
                <p:oleObj name="Equation" r:id="rId2" imgW="6781680" imgH="2209680" progId="Equation.DSMT4">
                  <p:embed/>
                </p:oleObj>
              </mc:Choice>
              <mc:Fallback>
                <p:oleObj name="Equation" r:id="rId2" imgW="6781680" imgH="2209680" progId="Equation.DSMT4">
                  <p:embed/>
                  <p:pic>
                    <p:nvPicPr>
                      <p:cNvPr id="6" name="Object 5"/>
                      <p:cNvPicPr/>
                      <p:nvPr/>
                    </p:nvPicPr>
                    <p:blipFill>
                      <a:blip r:embed="rId3"/>
                      <a:stretch>
                        <a:fillRect/>
                      </a:stretch>
                    </p:blipFill>
                    <p:spPr>
                      <a:xfrm>
                        <a:off x="238919" y="1505000"/>
                        <a:ext cx="8856662" cy="288766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1B9879B6-3A43-78A8-257F-0E2515ED0D38}"/>
              </a:ext>
            </a:extLst>
          </p:cNvPr>
          <p:cNvSpPr txBox="1"/>
          <p:nvPr/>
        </p:nvSpPr>
        <p:spPr>
          <a:xfrm>
            <a:off x="238919" y="4608069"/>
            <a:ext cx="8229600" cy="1569660"/>
          </a:xfrm>
          <a:prstGeom prst="rect">
            <a:avLst/>
          </a:prstGeom>
          <a:noFill/>
        </p:spPr>
        <p:txBody>
          <a:bodyPr wrap="square" rtlCol="0">
            <a:spAutoFit/>
          </a:bodyPr>
          <a:lstStyle/>
          <a:p>
            <a:r>
              <a:rPr lang="en-US" sz="2400" dirty="0"/>
              <a:t>For the two and three dimensional cases, we can use this technique in one of the dimensions in order to reduce the number of summation terms.  These ideas are discussed in Section 3.11 of Jackson.</a:t>
            </a:r>
          </a:p>
        </p:txBody>
      </p:sp>
    </p:spTree>
    <p:extLst>
      <p:ext uri="{BB962C8B-B14F-4D97-AF65-F5344CB8AC3E}">
        <p14:creationId xmlns:p14="http://schemas.microsoft.com/office/powerpoint/2010/main" val="201323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8B0627-450A-C02E-532D-11529EC87751}"/>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9BB6D884-3289-80C8-28AA-F7BC3FDC2BD6}"/>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C332FF27-9745-3E62-F7C6-D4DEACEF3FA5}"/>
              </a:ext>
            </a:extLst>
          </p:cNvPr>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a:extLst>
              <a:ext uri="{FF2B5EF4-FFF2-40B4-BE49-F238E27FC236}">
                <a16:creationId xmlns:a16="http://schemas.microsoft.com/office/drawing/2014/main" id="{97AAC508-3CD0-D1A7-EC11-E2D718DB8A2F}"/>
              </a:ext>
            </a:extLst>
          </p:cNvPr>
          <p:cNvSpPr txBox="1"/>
          <p:nvPr/>
        </p:nvSpPr>
        <p:spPr>
          <a:xfrm>
            <a:off x="990600" y="0"/>
            <a:ext cx="7162800" cy="461665"/>
          </a:xfrm>
          <a:prstGeom prst="rect">
            <a:avLst/>
          </a:prstGeom>
          <a:noFill/>
        </p:spPr>
        <p:txBody>
          <a:bodyPr wrap="square" rtlCol="0">
            <a:spAutoFit/>
          </a:bodyPr>
          <a:lstStyle/>
          <a:p>
            <a:r>
              <a:rPr lang="en-US" sz="2400" dirty="0">
                <a:latin typeface="+mj-lt"/>
              </a:rPr>
              <a:t>Green’s function construction -- continued</a:t>
            </a:r>
          </a:p>
        </p:txBody>
      </p:sp>
      <p:graphicFrame>
        <p:nvGraphicFramePr>
          <p:cNvPr id="6" name="Object 5">
            <a:extLst>
              <a:ext uri="{FF2B5EF4-FFF2-40B4-BE49-F238E27FC236}">
                <a16:creationId xmlns:a16="http://schemas.microsoft.com/office/drawing/2014/main" id="{C5F2B46E-2DDA-D5C3-A31D-338D15CE0942}"/>
              </a:ext>
            </a:extLst>
          </p:cNvPr>
          <p:cNvGraphicFramePr>
            <a:graphicFrameLocks noChangeAspect="1"/>
          </p:cNvGraphicFramePr>
          <p:nvPr>
            <p:extLst>
              <p:ext uri="{D42A27DB-BD31-4B8C-83A1-F6EECF244321}">
                <p14:modId xmlns:p14="http://schemas.microsoft.com/office/powerpoint/2010/main" val="1541746696"/>
              </p:ext>
            </p:extLst>
          </p:nvPr>
        </p:nvGraphicFramePr>
        <p:xfrm>
          <a:off x="255588" y="358775"/>
          <a:ext cx="8329612" cy="1622425"/>
        </p:xfrm>
        <a:graphic>
          <a:graphicData uri="http://schemas.openxmlformats.org/presentationml/2006/ole">
            <mc:AlternateContent xmlns:mc="http://schemas.openxmlformats.org/markup-compatibility/2006">
              <mc:Choice xmlns:v="urn:schemas-microsoft-com:vml" Requires="v">
                <p:oleObj name="Equation" r:id="rId2" imgW="6260760" imgH="1295280" progId="Equation.DSMT4">
                  <p:embed/>
                </p:oleObj>
              </mc:Choice>
              <mc:Fallback>
                <p:oleObj name="Equation" r:id="rId2" imgW="6260760" imgH="1295280" progId="Equation.DSMT4">
                  <p:embed/>
                  <p:pic>
                    <p:nvPicPr>
                      <p:cNvPr id="6" name="Object 5"/>
                      <p:cNvPicPr/>
                      <p:nvPr/>
                    </p:nvPicPr>
                    <p:blipFill>
                      <a:blip r:embed="rId3"/>
                      <a:stretch>
                        <a:fillRect/>
                      </a:stretch>
                    </p:blipFill>
                    <p:spPr>
                      <a:xfrm>
                        <a:off x="255588" y="358775"/>
                        <a:ext cx="8329612" cy="1622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68F5E02-6321-E6A2-5375-919ABF69BE63}"/>
              </a:ext>
            </a:extLst>
          </p:cNvPr>
          <p:cNvGraphicFramePr>
            <a:graphicFrameLocks noChangeAspect="1"/>
          </p:cNvGraphicFramePr>
          <p:nvPr>
            <p:extLst>
              <p:ext uri="{D42A27DB-BD31-4B8C-83A1-F6EECF244321}">
                <p14:modId xmlns:p14="http://schemas.microsoft.com/office/powerpoint/2010/main" val="410238190"/>
              </p:ext>
            </p:extLst>
          </p:nvPr>
        </p:nvGraphicFramePr>
        <p:xfrm>
          <a:off x="449263" y="2057400"/>
          <a:ext cx="7475537" cy="4062412"/>
        </p:xfrm>
        <a:graphic>
          <a:graphicData uri="http://schemas.openxmlformats.org/presentationml/2006/ole">
            <mc:AlternateContent xmlns:mc="http://schemas.openxmlformats.org/markup-compatibility/2006">
              <mc:Choice xmlns:v="urn:schemas-microsoft-com:vml" Requires="v">
                <p:oleObj name="Equation" r:id="rId4" imgW="5816520" imgH="3162240" progId="Equation.DSMT4">
                  <p:embed/>
                </p:oleObj>
              </mc:Choice>
              <mc:Fallback>
                <p:oleObj name="Equation" r:id="rId4" imgW="5816520" imgH="3162240" progId="Equation.DSMT4">
                  <p:embed/>
                  <p:pic>
                    <p:nvPicPr>
                      <p:cNvPr id="7" name="Object 6"/>
                      <p:cNvPicPr/>
                      <p:nvPr/>
                    </p:nvPicPr>
                    <p:blipFill>
                      <a:blip r:embed="rId5"/>
                      <a:stretch>
                        <a:fillRect/>
                      </a:stretch>
                    </p:blipFill>
                    <p:spPr>
                      <a:xfrm>
                        <a:off x="449263" y="2057400"/>
                        <a:ext cx="7475537" cy="4062412"/>
                      </a:xfrm>
                      <a:prstGeom prst="rect">
                        <a:avLst/>
                      </a:prstGeom>
                    </p:spPr>
                  </p:pic>
                </p:oleObj>
              </mc:Fallback>
            </mc:AlternateContent>
          </a:graphicData>
        </a:graphic>
      </p:graphicFrame>
    </p:spTree>
    <p:extLst>
      <p:ext uri="{BB962C8B-B14F-4D97-AF65-F5344CB8AC3E}">
        <p14:creationId xmlns:p14="http://schemas.microsoft.com/office/powerpoint/2010/main" val="864734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FA1C4-561D-8939-A05D-B35AD7D976DE}"/>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DE445520-DF96-E160-0440-1C2FF86A888C}"/>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88787C58-06E1-F344-9EE7-CB6AE7BF1DA4}"/>
              </a:ext>
            </a:extLst>
          </p:cNvPr>
          <p:cNvSpPr>
            <a:spLocks noGrp="1"/>
          </p:cNvSpPr>
          <p:nvPr>
            <p:ph type="sldNum" sz="quarter" idx="12"/>
          </p:nvPr>
        </p:nvSpPr>
        <p:spPr/>
        <p:txBody>
          <a:bodyPr/>
          <a:lstStyle/>
          <a:p>
            <a:fld id="{CE368B07-CEBF-4C80-90AF-53B34FA04CF3}" type="slidenum">
              <a:rPr lang="en-US" smtClean="0"/>
              <a:t>33</a:t>
            </a:fld>
            <a:endParaRPr lang="en-US" dirty="0"/>
          </a:p>
        </p:txBody>
      </p:sp>
      <p:graphicFrame>
        <p:nvGraphicFramePr>
          <p:cNvPr id="5" name="Object 4">
            <a:extLst>
              <a:ext uri="{FF2B5EF4-FFF2-40B4-BE49-F238E27FC236}">
                <a16:creationId xmlns:a16="http://schemas.microsoft.com/office/drawing/2014/main" id="{D861A8E5-F838-E462-448E-D5924CF223E8}"/>
              </a:ext>
            </a:extLst>
          </p:cNvPr>
          <p:cNvGraphicFramePr>
            <a:graphicFrameLocks noChangeAspect="1"/>
          </p:cNvGraphicFramePr>
          <p:nvPr>
            <p:extLst>
              <p:ext uri="{D42A27DB-BD31-4B8C-83A1-F6EECF244321}">
                <p14:modId xmlns:p14="http://schemas.microsoft.com/office/powerpoint/2010/main" val="2239427273"/>
              </p:ext>
            </p:extLst>
          </p:nvPr>
        </p:nvGraphicFramePr>
        <p:xfrm>
          <a:off x="1143000" y="1447800"/>
          <a:ext cx="6858000" cy="3962400"/>
        </p:xfrm>
        <a:graphic>
          <a:graphicData uri="http://schemas.openxmlformats.org/presentationml/2006/ole">
            <mc:AlternateContent xmlns:mc="http://schemas.openxmlformats.org/markup-compatibility/2006">
              <mc:Choice xmlns:v="urn:schemas-microsoft-com:vml" Requires="v">
                <p:oleObj name="Equation" r:id="rId2" imgW="6858000" imgH="3962160" progId="Equation.DSMT4">
                  <p:embed/>
                </p:oleObj>
              </mc:Choice>
              <mc:Fallback>
                <p:oleObj name="Equation" r:id="rId2" imgW="6858000" imgH="3962160" progId="Equation.DSMT4">
                  <p:embed/>
                  <p:pic>
                    <p:nvPicPr>
                      <p:cNvPr id="0" name=""/>
                      <p:cNvPicPr/>
                      <p:nvPr/>
                    </p:nvPicPr>
                    <p:blipFill>
                      <a:blip r:embed="rId3"/>
                      <a:stretch>
                        <a:fillRect/>
                      </a:stretch>
                    </p:blipFill>
                    <p:spPr>
                      <a:xfrm>
                        <a:off x="1143000" y="1447800"/>
                        <a:ext cx="6858000" cy="3962400"/>
                      </a:xfrm>
                      <a:prstGeom prst="rect">
                        <a:avLst/>
                      </a:prstGeom>
                    </p:spPr>
                  </p:pic>
                </p:oleObj>
              </mc:Fallback>
            </mc:AlternateContent>
          </a:graphicData>
        </a:graphic>
      </p:graphicFrame>
    </p:spTree>
    <p:extLst>
      <p:ext uri="{BB962C8B-B14F-4D97-AF65-F5344CB8AC3E}">
        <p14:creationId xmlns:p14="http://schemas.microsoft.com/office/powerpoint/2010/main" val="1691487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3CFDC4-62E3-1898-23AD-D4D19C8C2684}"/>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8023D442-67A9-E3BB-BA3A-3D5827464861}"/>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4098EF84-9CA8-B744-90FE-BF50E1911F24}"/>
              </a:ext>
            </a:extLst>
          </p:cNvPr>
          <p:cNvSpPr>
            <a:spLocks noGrp="1"/>
          </p:cNvSpPr>
          <p:nvPr>
            <p:ph type="sldNum" sz="quarter" idx="12"/>
          </p:nvPr>
        </p:nvSpPr>
        <p:spPr/>
        <p:txBody>
          <a:bodyPr/>
          <a:lstStyle/>
          <a:p>
            <a:fld id="{CE368B07-CEBF-4C80-90AF-53B34FA04CF3}" type="slidenum">
              <a:rPr lang="en-US" smtClean="0"/>
              <a:t>34</a:t>
            </a:fld>
            <a:endParaRPr lang="en-US" dirty="0"/>
          </a:p>
        </p:txBody>
      </p:sp>
      <p:graphicFrame>
        <p:nvGraphicFramePr>
          <p:cNvPr id="5" name="Object 4">
            <a:extLst>
              <a:ext uri="{FF2B5EF4-FFF2-40B4-BE49-F238E27FC236}">
                <a16:creationId xmlns:a16="http://schemas.microsoft.com/office/drawing/2014/main" id="{C2EA9E55-A715-1927-BBF1-2D1984003E6F}"/>
              </a:ext>
            </a:extLst>
          </p:cNvPr>
          <p:cNvGraphicFramePr>
            <a:graphicFrameLocks noChangeAspect="1"/>
          </p:cNvGraphicFramePr>
          <p:nvPr>
            <p:extLst>
              <p:ext uri="{D42A27DB-BD31-4B8C-83A1-F6EECF244321}">
                <p14:modId xmlns:p14="http://schemas.microsoft.com/office/powerpoint/2010/main" val="1232231921"/>
              </p:ext>
            </p:extLst>
          </p:nvPr>
        </p:nvGraphicFramePr>
        <p:xfrm>
          <a:off x="609599" y="1066800"/>
          <a:ext cx="5375429" cy="1600200"/>
        </p:xfrm>
        <a:graphic>
          <a:graphicData uri="http://schemas.openxmlformats.org/presentationml/2006/ole">
            <mc:AlternateContent xmlns:mc="http://schemas.openxmlformats.org/markup-compatibility/2006">
              <mc:Choice xmlns:v="urn:schemas-microsoft-com:vml" Requires="v">
                <p:oleObj name="Equation" r:id="rId2" imgW="4394160" imgH="1307880" progId="Equation.DSMT4">
                  <p:embed/>
                </p:oleObj>
              </mc:Choice>
              <mc:Fallback>
                <p:oleObj name="Equation" r:id="rId2" imgW="4394160" imgH="1307880" progId="Equation.DSMT4">
                  <p:embed/>
                  <p:pic>
                    <p:nvPicPr>
                      <p:cNvPr id="0" name=""/>
                      <p:cNvPicPr/>
                      <p:nvPr/>
                    </p:nvPicPr>
                    <p:blipFill>
                      <a:blip r:embed="rId3"/>
                      <a:stretch>
                        <a:fillRect/>
                      </a:stretch>
                    </p:blipFill>
                    <p:spPr>
                      <a:xfrm>
                        <a:off x="609599" y="1066800"/>
                        <a:ext cx="5375429" cy="160020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FBE1ED2-EC26-6CC2-9663-6A3F2342D926}"/>
              </a:ext>
            </a:extLst>
          </p:cNvPr>
          <p:cNvSpPr txBox="1"/>
          <p:nvPr/>
        </p:nvSpPr>
        <p:spPr>
          <a:xfrm>
            <a:off x="381000" y="381000"/>
            <a:ext cx="7772400" cy="461665"/>
          </a:xfrm>
          <a:prstGeom prst="rect">
            <a:avLst/>
          </a:prstGeom>
          <a:noFill/>
        </p:spPr>
        <p:txBody>
          <a:bodyPr wrap="square" rtlCol="0">
            <a:spAutoFit/>
          </a:bodyPr>
          <a:lstStyle/>
          <a:p>
            <a:r>
              <a:rPr lang="en-US" sz="2400" dirty="0">
                <a:latin typeface="+mj-lt"/>
              </a:rPr>
              <a:t>General form for a 2-dimensional example</a:t>
            </a:r>
          </a:p>
        </p:txBody>
      </p:sp>
      <p:sp>
        <p:nvSpPr>
          <p:cNvPr id="7" name="TextBox 6">
            <a:extLst>
              <a:ext uri="{FF2B5EF4-FFF2-40B4-BE49-F238E27FC236}">
                <a16:creationId xmlns:a16="http://schemas.microsoft.com/office/drawing/2014/main" id="{E9B99C88-D5D8-A8B0-176B-D0B397779334}"/>
              </a:ext>
            </a:extLst>
          </p:cNvPr>
          <p:cNvSpPr txBox="1"/>
          <p:nvPr/>
        </p:nvSpPr>
        <p:spPr>
          <a:xfrm>
            <a:off x="609600" y="3276600"/>
            <a:ext cx="7010400" cy="1200329"/>
          </a:xfrm>
          <a:prstGeom prst="rect">
            <a:avLst/>
          </a:prstGeom>
          <a:noFill/>
        </p:spPr>
        <p:txBody>
          <a:bodyPr wrap="square" rtlCol="0">
            <a:spAutoFit/>
          </a:bodyPr>
          <a:lstStyle/>
          <a:p>
            <a:r>
              <a:rPr lang="en-US" sz="2400" dirty="0">
                <a:latin typeface="+mj-lt"/>
              </a:rPr>
              <a:t>Note that the idea is very general, but the details are highly dependent on the form of the differential equation.</a:t>
            </a:r>
          </a:p>
        </p:txBody>
      </p:sp>
    </p:spTree>
    <p:extLst>
      <p:ext uri="{BB962C8B-B14F-4D97-AF65-F5344CB8AC3E}">
        <p14:creationId xmlns:p14="http://schemas.microsoft.com/office/powerpoint/2010/main" val="119433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03/07/2025</a:t>
            </a:r>
            <a:endParaRPr lang="en-US" dirty="0"/>
          </a:p>
        </p:txBody>
      </p:sp>
      <p:sp>
        <p:nvSpPr>
          <p:cNvPr id="3" name="Footer Placeholder 2"/>
          <p:cNvSpPr>
            <a:spLocks noGrp="1"/>
          </p:cNvSpPr>
          <p:nvPr>
            <p:ph type="ftr" sz="quarter" idx="11"/>
          </p:nvPr>
        </p:nvSpPr>
        <p:spPr/>
        <p:txBody>
          <a:bodyPr/>
          <a:lstStyle/>
          <a:p>
            <a:r>
              <a:rPr lang="en-US"/>
              <a:t>PHY 712  Spring 2025 -- Lecture 23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64914318"/>
              </p:ext>
            </p:extLst>
          </p:nvPr>
        </p:nvGraphicFramePr>
        <p:xfrm>
          <a:off x="250052" y="4301436"/>
          <a:ext cx="8785225" cy="1752600"/>
        </p:xfrm>
        <a:graphic>
          <a:graphicData uri="http://schemas.openxmlformats.org/presentationml/2006/ole">
            <mc:AlternateContent xmlns:mc="http://schemas.openxmlformats.org/markup-compatibility/2006">
              <mc:Choice xmlns:v="urn:schemas-microsoft-com:vml" Requires="v">
                <p:oleObj name="数式" r:id="rId2" imgW="2425680" imgH="482400" progId="Equation.3">
                  <p:embed/>
                </p:oleObj>
              </mc:Choice>
              <mc:Fallback>
                <p:oleObj name="数式" r:id="rId2" imgW="2425680" imgH="482400" progId="Equation.3">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52" y="4301436"/>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37386523"/>
              </p:ext>
            </p:extLst>
          </p:nvPr>
        </p:nvGraphicFramePr>
        <p:xfrm>
          <a:off x="247355" y="2642154"/>
          <a:ext cx="8624888" cy="1508125"/>
        </p:xfrm>
        <a:graphic>
          <a:graphicData uri="http://schemas.openxmlformats.org/presentationml/2006/ole">
            <mc:AlternateContent xmlns:mc="http://schemas.openxmlformats.org/markup-compatibility/2006">
              <mc:Choice xmlns:v="urn:schemas-microsoft-com:vml" Requires="v">
                <p:oleObj name="Equation" r:id="rId4" imgW="3784320" imgH="660240" progId="Equation.DSMT4">
                  <p:embed/>
                </p:oleObj>
              </mc:Choice>
              <mc:Fallback>
                <p:oleObj name="Equation" r:id="rId4" imgW="3784320" imgH="660240" progId="Equation.DSMT4">
                  <p:embed/>
                  <p:pic>
                    <p:nvPicPr>
                      <p:cNvPr id="6" name="Object 5"/>
                      <p:cNvPicPr>
                        <a:picLocks noChangeAspect="1" noChangeArrowheads="1"/>
                      </p:cNvPicPr>
                      <p:nvPr/>
                    </p:nvPicPr>
                    <p:blipFill>
                      <a:blip r:embed="rId5"/>
                      <a:srcRect/>
                      <a:stretch>
                        <a:fillRect/>
                      </a:stretch>
                    </p:blipFill>
                    <p:spPr bwMode="auto">
                      <a:xfrm>
                        <a:off x="247355" y="2642154"/>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FEF2EA18-C7AA-4CE2-E8D2-9D6ECED4CAEB}"/>
              </a:ext>
            </a:extLst>
          </p:cNvPr>
          <p:cNvSpPr txBox="1"/>
          <p:nvPr/>
        </p:nvSpPr>
        <p:spPr>
          <a:xfrm>
            <a:off x="152400" y="304800"/>
            <a:ext cx="8382000" cy="2062103"/>
          </a:xfrm>
          <a:prstGeom prst="rect">
            <a:avLst/>
          </a:prstGeom>
          <a:noFill/>
        </p:spPr>
        <p:txBody>
          <a:bodyPr wrap="square" rtlCol="0">
            <a:spAutoFit/>
          </a:bodyPr>
          <a:lstStyle/>
          <a:p>
            <a:r>
              <a:rPr lang="en-US" sz="2400" dirty="0">
                <a:latin typeface="+mj-lt"/>
              </a:rPr>
              <a:t>Example that is useful for spherical polar coordinates where the eigenfunction expansion is used for the angular variables and the homogeneous solution is used for the radial variable.   This form is designed to produce solutions that vanish for </a:t>
            </a:r>
            <a:r>
              <a:rPr lang="en-US" sz="2400" i="1" dirty="0">
                <a:latin typeface="+mj-lt"/>
              </a:rPr>
              <a:t>r </a:t>
            </a:r>
            <a:r>
              <a:rPr lang="en-US" sz="2400" i="1" dirty="0">
                <a:latin typeface="+mj-lt"/>
                <a:sym typeface="Wingdings" panose="05000000000000000000" pitchFamily="2" charset="2"/>
              </a:rPr>
              <a:t> </a:t>
            </a:r>
            <a:r>
              <a:rPr lang="en-US" sz="3200" dirty="0">
                <a:latin typeface="Symbol" panose="05050102010706020507" pitchFamily="18" charset="2"/>
              </a:rPr>
              <a:t>¥.</a:t>
            </a:r>
            <a:endParaRPr lang="en-US" sz="3200" i="1" dirty="0">
              <a:latin typeface="+mj-lt"/>
            </a:endParaRPr>
          </a:p>
        </p:txBody>
      </p:sp>
    </p:spTree>
    <p:extLst>
      <p:ext uri="{BB962C8B-B14F-4D97-AF65-F5344CB8AC3E}">
        <p14:creationId xmlns:p14="http://schemas.microsoft.com/office/powerpoint/2010/main" val="220488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333FE-A820-839E-572C-3E089414714C}"/>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10BAF5A9-E9B0-04E9-9BE6-3D3DEB53B3B0}"/>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F9B8257-84DB-A13E-73DE-2521B488D6E9}"/>
              </a:ext>
            </a:extLst>
          </p:cNvPr>
          <p:cNvSpPr>
            <a:spLocks noGrp="1"/>
          </p:cNvSpPr>
          <p:nvPr>
            <p:ph type="sldNum" sz="quarter" idx="12"/>
          </p:nvPr>
        </p:nvSpPr>
        <p:spPr/>
        <p:txBody>
          <a:bodyPr/>
          <a:lstStyle/>
          <a:p>
            <a:fld id="{CE368B07-CEBF-4C80-90AF-53B34FA04CF3}" type="slidenum">
              <a:rPr lang="en-US" smtClean="0"/>
              <a:t>36</a:t>
            </a:fld>
            <a:endParaRPr lang="en-US" dirty="0"/>
          </a:p>
        </p:txBody>
      </p:sp>
      <p:grpSp>
        <p:nvGrpSpPr>
          <p:cNvPr id="14" name="Group 13">
            <a:extLst>
              <a:ext uri="{FF2B5EF4-FFF2-40B4-BE49-F238E27FC236}">
                <a16:creationId xmlns:a16="http://schemas.microsoft.com/office/drawing/2014/main" id="{10F641F5-3FD9-F3DC-B145-01360A14A86D}"/>
              </a:ext>
            </a:extLst>
          </p:cNvPr>
          <p:cNvGrpSpPr/>
          <p:nvPr/>
        </p:nvGrpSpPr>
        <p:grpSpPr>
          <a:xfrm>
            <a:off x="500062" y="457200"/>
            <a:ext cx="8262938" cy="4953000"/>
            <a:chOff x="-322929" y="137692"/>
            <a:chExt cx="10295233" cy="5459143"/>
          </a:xfrm>
        </p:grpSpPr>
        <p:graphicFrame>
          <p:nvGraphicFramePr>
            <p:cNvPr id="15" name="Object 14">
              <a:extLst>
                <a:ext uri="{FF2B5EF4-FFF2-40B4-BE49-F238E27FC236}">
                  <a16:creationId xmlns:a16="http://schemas.microsoft.com/office/drawing/2014/main" id="{ED5FA7AD-6FDA-2916-1F45-9D35F5983952}"/>
                </a:ext>
              </a:extLst>
            </p:cNvPr>
            <p:cNvGraphicFramePr>
              <a:graphicFrameLocks noChangeAspect="1"/>
            </p:cNvGraphicFramePr>
            <p:nvPr>
              <p:extLst>
                <p:ext uri="{D42A27DB-BD31-4B8C-83A1-F6EECF244321}">
                  <p14:modId xmlns:p14="http://schemas.microsoft.com/office/powerpoint/2010/main" val="228393426"/>
                </p:ext>
              </p:extLst>
            </p:nvPr>
          </p:nvGraphicFramePr>
          <p:xfrm>
            <a:off x="-322929" y="1608207"/>
            <a:ext cx="10295233" cy="3988628"/>
          </p:xfrm>
          <a:graphic>
            <a:graphicData uri="http://schemas.openxmlformats.org/presentationml/2006/ole">
              <mc:AlternateContent xmlns:mc="http://schemas.openxmlformats.org/markup-compatibility/2006">
                <mc:Choice xmlns:v="urn:schemas-microsoft-com:vml" Requires="v">
                  <p:oleObj name="Equation" r:id="rId2" imgW="3809880" imgH="1473120" progId="Equation.DSMT4">
                    <p:embed/>
                  </p:oleObj>
                </mc:Choice>
                <mc:Fallback>
                  <p:oleObj name="Equation" r:id="rId2" imgW="3809880" imgH="1473120" progId="Equation.DSMT4">
                    <p:embed/>
                    <p:pic>
                      <p:nvPicPr>
                        <p:cNvPr id="8" name="Object 7"/>
                        <p:cNvPicPr>
                          <a:picLocks noChangeAspect="1" noChangeArrowheads="1"/>
                        </p:cNvPicPr>
                        <p:nvPr/>
                      </p:nvPicPr>
                      <p:blipFill>
                        <a:blip r:embed="rId3"/>
                        <a:srcRect/>
                        <a:stretch>
                          <a:fillRect/>
                        </a:stretch>
                      </p:blipFill>
                      <p:spPr bwMode="auto">
                        <a:xfrm>
                          <a:off x="-322929" y="1608207"/>
                          <a:ext cx="10295233" cy="3988628"/>
                        </a:xfrm>
                        <a:prstGeom prst="rect">
                          <a:avLst/>
                        </a:prstGeom>
                        <a:noFill/>
                        <a:ln>
                          <a:noFill/>
                        </a:ln>
                      </p:spPr>
                    </p:pic>
                  </p:oleObj>
                </mc:Fallback>
              </mc:AlternateContent>
            </a:graphicData>
          </a:graphic>
        </p:graphicFrame>
        <p:sp>
          <p:nvSpPr>
            <p:cNvPr id="16" name="Rectangle 15">
              <a:extLst>
                <a:ext uri="{FF2B5EF4-FFF2-40B4-BE49-F238E27FC236}">
                  <a16:creationId xmlns:a16="http://schemas.microsoft.com/office/drawing/2014/main" id="{93F05484-297B-0497-A2B0-ED96A1A34912}"/>
                </a:ext>
              </a:extLst>
            </p:cNvPr>
            <p:cNvSpPr/>
            <p:nvPr/>
          </p:nvSpPr>
          <p:spPr>
            <a:xfrm>
              <a:off x="681086" y="137692"/>
              <a:ext cx="69749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Maxwell’s equations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251045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69284A-9F4C-DEFD-0CF0-973C07779ECA}"/>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4361CAC9-D94B-AC14-7A6A-DC98384CF87D}"/>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61906100-6A38-DB5F-4426-097975015854}"/>
              </a:ext>
            </a:extLst>
          </p:cNvPr>
          <p:cNvSpPr>
            <a:spLocks noGrp="1"/>
          </p:cNvSpPr>
          <p:nvPr>
            <p:ph type="sldNum" sz="quarter" idx="12"/>
          </p:nvPr>
        </p:nvSpPr>
        <p:spPr/>
        <p:txBody>
          <a:bodyPr/>
          <a:lstStyle/>
          <a:p>
            <a:fld id="{CE368B07-CEBF-4C80-90AF-53B34FA04CF3}" type="slidenum">
              <a:rPr lang="en-US" smtClean="0"/>
              <a:t>37</a:t>
            </a:fld>
            <a:endParaRPr lang="en-US" dirty="0"/>
          </a:p>
        </p:txBody>
      </p:sp>
      <p:graphicFrame>
        <p:nvGraphicFramePr>
          <p:cNvPr id="5" name="Object 4">
            <a:extLst>
              <a:ext uri="{FF2B5EF4-FFF2-40B4-BE49-F238E27FC236}">
                <a16:creationId xmlns:a16="http://schemas.microsoft.com/office/drawing/2014/main" id="{5EA574EC-9BEA-0277-1B80-D915977DE1A6}"/>
              </a:ext>
            </a:extLst>
          </p:cNvPr>
          <p:cNvGraphicFramePr>
            <a:graphicFrameLocks noChangeAspect="1"/>
          </p:cNvGraphicFramePr>
          <p:nvPr>
            <p:extLst>
              <p:ext uri="{D42A27DB-BD31-4B8C-83A1-F6EECF244321}">
                <p14:modId xmlns:p14="http://schemas.microsoft.com/office/powerpoint/2010/main" val="2001915602"/>
              </p:ext>
            </p:extLst>
          </p:nvPr>
        </p:nvGraphicFramePr>
        <p:xfrm>
          <a:off x="66191" y="62860"/>
          <a:ext cx="7392987" cy="3595687"/>
        </p:xfrm>
        <a:graphic>
          <a:graphicData uri="http://schemas.openxmlformats.org/presentationml/2006/ole">
            <mc:AlternateContent xmlns:mc="http://schemas.openxmlformats.org/markup-compatibility/2006">
              <mc:Choice xmlns:v="urn:schemas-microsoft-com:vml" Requires="v">
                <p:oleObj name="Equation" r:id="rId2" imgW="3492360" imgH="1676160" progId="Equation.DSMT4">
                  <p:embed/>
                </p:oleObj>
              </mc:Choice>
              <mc:Fallback>
                <p:oleObj name="Equation" r:id="rId2" imgW="3492360" imgH="1676160" progId="Equation.DSMT4">
                  <p:embed/>
                  <p:pic>
                    <p:nvPicPr>
                      <p:cNvPr id="5" name="Object 4"/>
                      <p:cNvPicPr>
                        <a:picLocks noChangeAspect="1" noChangeArrowheads="1"/>
                      </p:cNvPicPr>
                      <p:nvPr/>
                    </p:nvPicPr>
                    <p:blipFill>
                      <a:blip r:embed="rId3"/>
                      <a:srcRect/>
                      <a:stretch>
                        <a:fillRect/>
                      </a:stretch>
                    </p:blipFill>
                    <p:spPr bwMode="auto">
                      <a:xfrm>
                        <a:off x="66191" y="62860"/>
                        <a:ext cx="7392987" cy="3595687"/>
                      </a:xfrm>
                      <a:prstGeom prst="rect">
                        <a:avLst/>
                      </a:prstGeom>
                      <a:noFill/>
                      <a:ln>
                        <a:noFill/>
                      </a:ln>
                    </p:spPr>
                  </p:pic>
                </p:oleObj>
              </mc:Fallback>
            </mc:AlternateContent>
          </a:graphicData>
        </a:graphic>
      </p:graphicFrame>
      <p:cxnSp>
        <p:nvCxnSpPr>
          <p:cNvPr id="7" name="Straight Arrow Connector 6">
            <a:extLst>
              <a:ext uri="{FF2B5EF4-FFF2-40B4-BE49-F238E27FC236}">
                <a16:creationId xmlns:a16="http://schemas.microsoft.com/office/drawing/2014/main" id="{7D85F65A-639C-A91E-A409-A2CB66243393}"/>
              </a:ext>
            </a:extLst>
          </p:cNvPr>
          <p:cNvCxnSpPr/>
          <p:nvPr/>
        </p:nvCxnSpPr>
        <p:spPr>
          <a:xfrm flipV="1">
            <a:off x="7010400" y="4572000"/>
            <a:ext cx="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831E30-565D-9814-02C7-26A1B38383FE}"/>
              </a:ext>
            </a:extLst>
          </p:cNvPr>
          <p:cNvCxnSpPr/>
          <p:nvPr/>
        </p:nvCxnSpPr>
        <p:spPr>
          <a:xfrm flipH="1">
            <a:off x="6096000" y="5715000"/>
            <a:ext cx="9144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0D6B15-27BE-4199-7125-9B2D4CE9B284}"/>
              </a:ext>
            </a:extLst>
          </p:cNvPr>
          <p:cNvCxnSpPr/>
          <p:nvPr/>
        </p:nvCxnSpPr>
        <p:spPr>
          <a:xfrm>
            <a:off x="7010400" y="5715000"/>
            <a:ext cx="137160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3FB6CD-04E8-5783-4358-EBD238D2D017}"/>
              </a:ext>
            </a:extLst>
          </p:cNvPr>
          <p:cNvSpPr txBox="1"/>
          <p:nvPr/>
        </p:nvSpPr>
        <p:spPr>
          <a:xfrm>
            <a:off x="7162800" y="4572000"/>
            <a:ext cx="533400" cy="461665"/>
          </a:xfrm>
          <a:prstGeom prst="rect">
            <a:avLst/>
          </a:prstGeom>
          <a:noFill/>
        </p:spPr>
        <p:txBody>
          <a:bodyPr wrap="square" rtlCol="0">
            <a:spAutoFit/>
          </a:bodyPr>
          <a:lstStyle/>
          <a:p>
            <a:r>
              <a:rPr lang="en-US" sz="2400" b="1" dirty="0">
                <a:latin typeface="+mj-lt"/>
              </a:rPr>
              <a:t>E</a:t>
            </a:r>
            <a:r>
              <a:rPr lang="en-US" sz="2400" b="1" baseline="-25000" dirty="0">
                <a:latin typeface="+mj-lt"/>
              </a:rPr>
              <a:t>0</a:t>
            </a:r>
            <a:endParaRPr lang="en-US" sz="2400" b="1" dirty="0">
              <a:latin typeface="+mj-lt"/>
            </a:endParaRPr>
          </a:p>
        </p:txBody>
      </p:sp>
      <p:sp>
        <p:nvSpPr>
          <p:cNvPr id="11" name="TextBox 10">
            <a:extLst>
              <a:ext uri="{FF2B5EF4-FFF2-40B4-BE49-F238E27FC236}">
                <a16:creationId xmlns:a16="http://schemas.microsoft.com/office/drawing/2014/main" id="{BBE93F07-3723-36B1-33AA-3D6F07BD98EC}"/>
              </a:ext>
            </a:extLst>
          </p:cNvPr>
          <p:cNvSpPr txBox="1"/>
          <p:nvPr/>
        </p:nvSpPr>
        <p:spPr>
          <a:xfrm>
            <a:off x="5943600" y="5562600"/>
            <a:ext cx="533400" cy="461665"/>
          </a:xfrm>
          <a:prstGeom prst="rect">
            <a:avLst/>
          </a:prstGeom>
          <a:noFill/>
        </p:spPr>
        <p:txBody>
          <a:bodyPr wrap="square" rtlCol="0">
            <a:spAutoFit/>
          </a:bodyPr>
          <a:lstStyle/>
          <a:p>
            <a:r>
              <a:rPr lang="en-US" sz="2400" b="1" dirty="0">
                <a:latin typeface="+mj-lt"/>
              </a:rPr>
              <a:t>B</a:t>
            </a:r>
            <a:r>
              <a:rPr lang="en-US" sz="2400" b="1" baseline="-25000" dirty="0">
                <a:latin typeface="+mj-lt"/>
              </a:rPr>
              <a:t>0</a:t>
            </a:r>
            <a:endParaRPr lang="en-US" sz="2400" b="1" dirty="0">
              <a:latin typeface="+mj-lt"/>
            </a:endParaRPr>
          </a:p>
        </p:txBody>
      </p:sp>
      <p:sp>
        <p:nvSpPr>
          <p:cNvPr id="12" name="TextBox 11">
            <a:extLst>
              <a:ext uri="{FF2B5EF4-FFF2-40B4-BE49-F238E27FC236}">
                <a16:creationId xmlns:a16="http://schemas.microsoft.com/office/drawing/2014/main" id="{10366647-B147-A676-B837-D1693551214A}"/>
              </a:ext>
            </a:extLst>
          </p:cNvPr>
          <p:cNvSpPr txBox="1"/>
          <p:nvPr/>
        </p:nvSpPr>
        <p:spPr>
          <a:xfrm>
            <a:off x="7620000" y="5939135"/>
            <a:ext cx="533400" cy="461665"/>
          </a:xfrm>
          <a:prstGeom prst="rect">
            <a:avLst/>
          </a:prstGeom>
          <a:noFill/>
        </p:spPr>
        <p:txBody>
          <a:bodyPr wrap="square" rtlCol="0">
            <a:spAutoFit/>
          </a:bodyPr>
          <a:lstStyle/>
          <a:p>
            <a:r>
              <a:rPr lang="en-US" sz="2400" b="1" dirty="0">
                <a:latin typeface="+mj-lt"/>
              </a:rPr>
              <a:t>k</a:t>
            </a:r>
          </a:p>
        </p:txBody>
      </p:sp>
      <p:graphicFrame>
        <p:nvGraphicFramePr>
          <p:cNvPr id="13" name="Object 12">
            <a:extLst>
              <a:ext uri="{FF2B5EF4-FFF2-40B4-BE49-F238E27FC236}">
                <a16:creationId xmlns:a16="http://schemas.microsoft.com/office/drawing/2014/main" id="{15A42566-A09D-BE38-E4DD-0A6951904230}"/>
              </a:ext>
            </a:extLst>
          </p:cNvPr>
          <p:cNvGraphicFramePr>
            <a:graphicFrameLocks noChangeAspect="1"/>
          </p:cNvGraphicFramePr>
          <p:nvPr>
            <p:extLst>
              <p:ext uri="{D42A27DB-BD31-4B8C-83A1-F6EECF244321}">
                <p14:modId xmlns:p14="http://schemas.microsoft.com/office/powerpoint/2010/main" val="2821241898"/>
              </p:ext>
            </p:extLst>
          </p:nvPr>
        </p:nvGraphicFramePr>
        <p:xfrm>
          <a:off x="304800" y="3836916"/>
          <a:ext cx="4160283" cy="965916"/>
        </p:xfrm>
        <a:graphic>
          <a:graphicData uri="http://schemas.openxmlformats.org/presentationml/2006/ole">
            <mc:AlternateContent xmlns:mc="http://schemas.openxmlformats.org/markup-compatibility/2006">
              <mc:Choice xmlns:v="urn:schemas-microsoft-com:vml" Requires="v">
                <p:oleObj name="Equation" r:id="rId4" imgW="1879560" imgH="431640" progId="Equation.DSMT4">
                  <p:embed/>
                </p:oleObj>
              </mc:Choice>
              <mc:Fallback>
                <p:oleObj name="Equation" r:id="rId4" imgW="1879560" imgH="431640" progId="Equation.DSMT4">
                  <p:embed/>
                  <p:pic>
                    <p:nvPicPr>
                      <p:cNvPr id="17" name="Object 16">
                        <a:extLst>
                          <a:ext uri="{FF2B5EF4-FFF2-40B4-BE49-F238E27FC236}">
                            <a16:creationId xmlns:a16="http://schemas.microsoft.com/office/drawing/2014/main" id="{9D066FD1-6578-4D8B-B30F-6051C388D5F5}"/>
                          </a:ext>
                        </a:extLst>
                      </p:cNvPr>
                      <p:cNvPicPr>
                        <a:picLocks noChangeAspect="1" noChangeArrowheads="1"/>
                      </p:cNvPicPr>
                      <p:nvPr/>
                    </p:nvPicPr>
                    <p:blipFill>
                      <a:blip r:embed="rId5"/>
                      <a:srcRect/>
                      <a:stretch>
                        <a:fillRect/>
                      </a:stretch>
                    </p:blipFill>
                    <p:spPr bwMode="auto">
                      <a:xfrm>
                        <a:off x="304800" y="3836916"/>
                        <a:ext cx="4160283" cy="9659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9245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256F2-E915-DCF4-28B5-29488C470A0B}"/>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0C76457-8F2B-EDC2-85F5-D9418882ADEB}"/>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16A549F3-4ACA-9385-01FE-079CF459A108}"/>
              </a:ext>
            </a:extLst>
          </p:cNvPr>
          <p:cNvSpPr>
            <a:spLocks noGrp="1"/>
          </p:cNvSpPr>
          <p:nvPr>
            <p:ph type="sldNum" sz="quarter" idx="12"/>
          </p:nvPr>
        </p:nvSpPr>
        <p:spPr/>
        <p:txBody>
          <a:bodyPr/>
          <a:lstStyle/>
          <a:p>
            <a:fld id="{CE368B07-CEBF-4C80-90AF-53B34FA04CF3}" type="slidenum">
              <a:rPr lang="en-US" smtClean="0"/>
              <a:t>38</a:t>
            </a:fld>
            <a:endParaRPr lang="en-US" dirty="0"/>
          </a:p>
        </p:txBody>
      </p:sp>
      <p:pic>
        <p:nvPicPr>
          <p:cNvPr id="7" name="Picture 6">
            <a:extLst>
              <a:ext uri="{FF2B5EF4-FFF2-40B4-BE49-F238E27FC236}">
                <a16:creationId xmlns:a16="http://schemas.microsoft.com/office/drawing/2014/main" id="{C3398F69-CD2B-7E18-7F33-15B4C576DFFC}"/>
              </a:ext>
            </a:extLst>
          </p:cNvPr>
          <p:cNvPicPr>
            <a:picLocks noChangeAspect="1"/>
          </p:cNvPicPr>
          <p:nvPr/>
        </p:nvPicPr>
        <p:blipFill>
          <a:blip r:embed="rId2"/>
          <a:stretch>
            <a:fillRect/>
          </a:stretch>
        </p:blipFill>
        <p:spPr>
          <a:xfrm>
            <a:off x="76200" y="136525"/>
            <a:ext cx="8083965" cy="2762392"/>
          </a:xfrm>
          <a:prstGeom prst="rect">
            <a:avLst/>
          </a:prstGeom>
        </p:spPr>
      </p:pic>
      <p:graphicFrame>
        <p:nvGraphicFramePr>
          <p:cNvPr id="8" name="Object 7">
            <a:extLst>
              <a:ext uri="{FF2B5EF4-FFF2-40B4-BE49-F238E27FC236}">
                <a16:creationId xmlns:a16="http://schemas.microsoft.com/office/drawing/2014/main" id="{B81225A0-820E-CD01-594A-F96104D2FBCF}"/>
              </a:ext>
            </a:extLst>
          </p:cNvPr>
          <p:cNvGraphicFramePr>
            <a:graphicFrameLocks noChangeAspect="1"/>
          </p:cNvGraphicFramePr>
          <p:nvPr>
            <p:extLst>
              <p:ext uri="{D42A27DB-BD31-4B8C-83A1-F6EECF244321}">
                <p14:modId xmlns:p14="http://schemas.microsoft.com/office/powerpoint/2010/main" val="282324561"/>
              </p:ext>
            </p:extLst>
          </p:nvPr>
        </p:nvGraphicFramePr>
        <p:xfrm>
          <a:off x="304800" y="4572000"/>
          <a:ext cx="8786812" cy="1752600"/>
        </p:xfrm>
        <a:graphic>
          <a:graphicData uri="http://schemas.openxmlformats.org/presentationml/2006/ole">
            <mc:AlternateContent xmlns:mc="http://schemas.openxmlformats.org/markup-compatibility/2006">
              <mc:Choice xmlns:v="urn:schemas-microsoft-com:vml" Requires="v">
                <p:oleObj name="Equation" r:id="rId3" imgW="8786050" imgH="1752829" progId="Equation.DSMT4">
                  <p:embed/>
                </p:oleObj>
              </mc:Choice>
              <mc:Fallback>
                <p:oleObj name="Equation" r:id="rId3" imgW="8786050" imgH="1752829" progId="Equation.DSMT4">
                  <p:embed/>
                  <p:pic>
                    <p:nvPicPr>
                      <p:cNvPr id="0" name=""/>
                      <p:cNvPicPr/>
                      <p:nvPr/>
                    </p:nvPicPr>
                    <p:blipFill>
                      <a:blip r:embed="rId4"/>
                      <a:stretch>
                        <a:fillRect/>
                      </a:stretch>
                    </p:blipFill>
                    <p:spPr>
                      <a:xfrm>
                        <a:off x="304800" y="4572000"/>
                        <a:ext cx="8786812" cy="17526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CD167EE-9BE5-BB31-7EC6-C44118D67A97}"/>
              </a:ext>
            </a:extLst>
          </p:cNvPr>
          <p:cNvGraphicFramePr>
            <a:graphicFrameLocks noChangeAspect="1"/>
          </p:cNvGraphicFramePr>
          <p:nvPr>
            <p:extLst>
              <p:ext uri="{D42A27DB-BD31-4B8C-83A1-F6EECF244321}">
                <p14:modId xmlns:p14="http://schemas.microsoft.com/office/powerpoint/2010/main" val="1360432691"/>
              </p:ext>
            </p:extLst>
          </p:nvPr>
        </p:nvGraphicFramePr>
        <p:xfrm>
          <a:off x="1585344" y="3278981"/>
          <a:ext cx="5065675" cy="1261269"/>
        </p:xfrm>
        <a:graphic>
          <a:graphicData uri="http://schemas.openxmlformats.org/presentationml/2006/ole">
            <mc:AlternateContent xmlns:mc="http://schemas.openxmlformats.org/markup-compatibility/2006">
              <mc:Choice xmlns:v="urn:schemas-microsoft-com:vml" Requires="v">
                <p:oleObj name="Equation" r:id="rId5" imgW="1562040" imgH="444240" progId="Equation.DSMT4">
                  <p:embed/>
                </p:oleObj>
              </mc:Choice>
              <mc:Fallback>
                <p:oleObj name="Equation" r:id="rId5" imgW="1562040" imgH="444240" progId="Equation.DSMT4">
                  <p:embed/>
                  <p:pic>
                    <p:nvPicPr>
                      <p:cNvPr id="0" name=""/>
                      <p:cNvPicPr/>
                      <p:nvPr/>
                    </p:nvPicPr>
                    <p:blipFill>
                      <a:blip r:embed="rId6"/>
                      <a:stretch>
                        <a:fillRect/>
                      </a:stretch>
                    </p:blipFill>
                    <p:spPr>
                      <a:xfrm>
                        <a:off x="1585344" y="3278981"/>
                        <a:ext cx="5065675" cy="1261269"/>
                      </a:xfrm>
                      <a:prstGeom prst="rect">
                        <a:avLst/>
                      </a:prstGeom>
                    </p:spPr>
                  </p:pic>
                </p:oleObj>
              </mc:Fallback>
            </mc:AlternateContent>
          </a:graphicData>
        </a:graphic>
      </p:graphicFrame>
    </p:spTree>
    <p:extLst>
      <p:ext uri="{BB962C8B-B14F-4D97-AF65-F5344CB8AC3E}">
        <p14:creationId xmlns:p14="http://schemas.microsoft.com/office/powerpoint/2010/main" val="3308177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EBCAFC-3B53-933D-CFA3-68C5744B1C8D}"/>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D31AA885-9AAA-2376-E821-E44740852049}"/>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422F8C28-9E31-ECAC-3E39-8254907FAE4B}"/>
              </a:ext>
            </a:extLst>
          </p:cNvPr>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a:extLst>
              <a:ext uri="{FF2B5EF4-FFF2-40B4-BE49-F238E27FC236}">
                <a16:creationId xmlns:a16="http://schemas.microsoft.com/office/drawing/2014/main" id="{AA4355C8-D822-C388-6809-7F27128F564D}"/>
              </a:ext>
            </a:extLst>
          </p:cNvPr>
          <p:cNvSpPr txBox="1"/>
          <p:nvPr/>
        </p:nvSpPr>
        <p:spPr>
          <a:xfrm>
            <a:off x="4876800" y="2881610"/>
            <a:ext cx="6553200" cy="461665"/>
          </a:xfrm>
          <a:prstGeom prst="rect">
            <a:avLst/>
          </a:prstGeom>
          <a:noFill/>
        </p:spPr>
        <p:txBody>
          <a:bodyPr wrap="square" rtlCol="0">
            <a:spAutoFit/>
          </a:bodyPr>
          <a:lstStyle/>
          <a:p>
            <a:r>
              <a:rPr lang="en-US" sz="2400" dirty="0">
                <a:latin typeface="+mj-lt"/>
              </a:rPr>
              <a:t>Spherical harmonic functions</a:t>
            </a:r>
          </a:p>
        </p:txBody>
      </p:sp>
      <p:graphicFrame>
        <p:nvGraphicFramePr>
          <p:cNvPr id="6" name="Object 5">
            <a:extLst>
              <a:ext uri="{FF2B5EF4-FFF2-40B4-BE49-F238E27FC236}">
                <a16:creationId xmlns:a16="http://schemas.microsoft.com/office/drawing/2014/main" id="{4A978CC7-23A1-7DD3-C05A-2850B0536E46}"/>
              </a:ext>
            </a:extLst>
          </p:cNvPr>
          <p:cNvGraphicFramePr>
            <a:graphicFrameLocks noChangeAspect="1"/>
          </p:cNvGraphicFramePr>
          <p:nvPr>
            <p:extLst>
              <p:ext uri="{D42A27DB-BD31-4B8C-83A1-F6EECF244321}">
                <p14:modId xmlns:p14="http://schemas.microsoft.com/office/powerpoint/2010/main" val="3730405153"/>
              </p:ext>
            </p:extLst>
          </p:nvPr>
        </p:nvGraphicFramePr>
        <p:xfrm>
          <a:off x="5187497" y="3343275"/>
          <a:ext cx="3956503" cy="3195637"/>
        </p:xfrm>
        <a:graphic>
          <a:graphicData uri="http://schemas.openxmlformats.org/presentationml/2006/ole">
            <mc:AlternateContent xmlns:mc="http://schemas.openxmlformats.org/markup-compatibility/2006">
              <mc:Choice xmlns:v="urn:schemas-microsoft-com:vml" Requires="v">
                <p:oleObj name="Equation" r:id="rId2" imgW="1650960" imgH="1333440" progId="Equation.DSMT4">
                  <p:embed/>
                </p:oleObj>
              </mc:Choice>
              <mc:Fallback>
                <p:oleObj name="Equation" r:id="rId2" imgW="1650960" imgH="1333440" progId="Equation.DSMT4">
                  <p:embed/>
                  <p:pic>
                    <p:nvPicPr>
                      <p:cNvPr id="0" name=""/>
                      <p:cNvPicPr/>
                      <p:nvPr/>
                    </p:nvPicPr>
                    <p:blipFill>
                      <a:blip r:embed="rId3"/>
                      <a:stretch>
                        <a:fillRect/>
                      </a:stretch>
                    </p:blipFill>
                    <p:spPr>
                      <a:xfrm>
                        <a:off x="5187497" y="3343275"/>
                        <a:ext cx="3956503" cy="31956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0CC2E93-6347-35D7-9D75-89C06E01357E}"/>
              </a:ext>
            </a:extLst>
          </p:cNvPr>
          <p:cNvGraphicFramePr>
            <a:graphicFrameLocks noChangeAspect="1"/>
          </p:cNvGraphicFramePr>
          <p:nvPr>
            <p:extLst>
              <p:ext uri="{D42A27DB-BD31-4B8C-83A1-F6EECF244321}">
                <p14:modId xmlns:p14="http://schemas.microsoft.com/office/powerpoint/2010/main" val="337930084"/>
              </p:ext>
            </p:extLst>
          </p:nvPr>
        </p:nvGraphicFramePr>
        <p:xfrm>
          <a:off x="67112" y="689139"/>
          <a:ext cx="7231063" cy="2081111"/>
        </p:xfrm>
        <a:graphic>
          <a:graphicData uri="http://schemas.openxmlformats.org/presentationml/2006/ole">
            <mc:AlternateContent xmlns:mc="http://schemas.openxmlformats.org/markup-compatibility/2006">
              <mc:Choice xmlns:v="urn:schemas-microsoft-com:vml" Requires="v">
                <p:oleObj name="Equation" r:id="rId4" imgW="2781000" imgH="914400" progId="Equation.DSMT4">
                  <p:embed/>
                </p:oleObj>
              </mc:Choice>
              <mc:Fallback>
                <p:oleObj name="Equation" r:id="rId4" imgW="2781000" imgH="914400" progId="Equation.DSMT4">
                  <p:embed/>
                  <p:pic>
                    <p:nvPicPr>
                      <p:cNvPr id="9" name="Object 8">
                        <a:extLst>
                          <a:ext uri="{FF2B5EF4-FFF2-40B4-BE49-F238E27FC236}">
                            <a16:creationId xmlns:a16="http://schemas.microsoft.com/office/drawing/2014/main" id="{DCD167EE-9BE5-BB31-7EC6-C44118D67A97}"/>
                          </a:ext>
                        </a:extLst>
                      </p:cNvPr>
                      <p:cNvPicPr/>
                      <p:nvPr/>
                    </p:nvPicPr>
                    <p:blipFill>
                      <a:blip r:embed="rId5"/>
                      <a:stretch>
                        <a:fillRect/>
                      </a:stretch>
                    </p:blipFill>
                    <p:spPr>
                      <a:xfrm>
                        <a:off x="67112" y="689139"/>
                        <a:ext cx="7231063" cy="2081111"/>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A920B33-1F68-730C-FFDE-54CCD571D306}"/>
              </a:ext>
            </a:extLst>
          </p:cNvPr>
          <p:cNvGraphicFramePr>
            <a:graphicFrameLocks noChangeAspect="1"/>
          </p:cNvGraphicFramePr>
          <p:nvPr>
            <p:extLst>
              <p:ext uri="{D42A27DB-BD31-4B8C-83A1-F6EECF244321}">
                <p14:modId xmlns:p14="http://schemas.microsoft.com/office/powerpoint/2010/main" val="4090798810"/>
              </p:ext>
            </p:extLst>
          </p:nvPr>
        </p:nvGraphicFramePr>
        <p:xfrm>
          <a:off x="67112" y="179452"/>
          <a:ext cx="3701937" cy="509687"/>
        </p:xfrm>
        <a:graphic>
          <a:graphicData uri="http://schemas.openxmlformats.org/presentationml/2006/ole">
            <mc:AlternateContent xmlns:mc="http://schemas.openxmlformats.org/markup-compatibility/2006">
              <mc:Choice xmlns:v="urn:schemas-microsoft-com:vml" Requires="v">
                <p:oleObj name="Equation" r:id="rId6" imgW="1752480" imgH="241200" progId="Equation.DSMT4">
                  <p:embed/>
                </p:oleObj>
              </mc:Choice>
              <mc:Fallback>
                <p:oleObj name="Equation" r:id="rId6" imgW="1752480" imgH="241200" progId="Equation.DSMT4">
                  <p:embed/>
                  <p:pic>
                    <p:nvPicPr>
                      <p:cNvPr id="0" name=""/>
                      <p:cNvPicPr/>
                      <p:nvPr/>
                    </p:nvPicPr>
                    <p:blipFill>
                      <a:blip r:embed="rId7"/>
                      <a:stretch>
                        <a:fillRect/>
                      </a:stretch>
                    </p:blipFill>
                    <p:spPr>
                      <a:xfrm>
                        <a:off x="67112" y="179452"/>
                        <a:ext cx="3701937" cy="5096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E9676112-289E-9D44-BC44-72339467B4BF}"/>
              </a:ext>
            </a:extLst>
          </p:cNvPr>
          <p:cNvGraphicFramePr>
            <a:graphicFrameLocks noChangeAspect="1"/>
          </p:cNvGraphicFramePr>
          <p:nvPr>
            <p:extLst>
              <p:ext uri="{D42A27DB-BD31-4B8C-83A1-F6EECF244321}">
                <p14:modId xmlns:p14="http://schemas.microsoft.com/office/powerpoint/2010/main" val="2822996752"/>
              </p:ext>
            </p:extLst>
          </p:nvPr>
        </p:nvGraphicFramePr>
        <p:xfrm>
          <a:off x="52431" y="3343275"/>
          <a:ext cx="4614750" cy="2563750"/>
        </p:xfrm>
        <a:graphic>
          <a:graphicData uri="http://schemas.openxmlformats.org/presentationml/2006/ole">
            <mc:AlternateContent xmlns:mc="http://schemas.openxmlformats.org/markup-compatibility/2006">
              <mc:Choice xmlns:v="urn:schemas-microsoft-com:vml" Requires="v">
                <p:oleObj name="Equation" r:id="rId8" imgW="2057400" imgH="1143000" progId="Equation.DSMT4">
                  <p:embed/>
                </p:oleObj>
              </mc:Choice>
              <mc:Fallback>
                <p:oleObj name="Equation" r:id="rId8" imgW="2057400" imgH="1143000" progId="Equation.DSMT4">
                  <p:embed/>
                  <p:pic>
                    <p:nvPicPr>
                      <p:cNvPr id="0" name=""/>
                      <p:cNvPicPr/>
                      <p:nvPr/>
                    </p:nvPicPr>
                    <p:blipFill>
                      <a:blip r:embed="rId9"/>
                      <a:stretch>
                        <a:fillRect/>
                      </a:stretch>
                    </p:blipFill>
                    <p:spPr>
                      <a:xfrm>
                        <a:off x="52431" y="3343275"/>
                        <a:ext cx="4614750" cy="2563750"/>
                      </a:xfrm>
                      <a:prstGeom prst="rect">
                        <a:avLst/>
                      </a:prstGeom>
                    </p:spPr>
                  </p:pic>
                </p:oleObj>
              </mc:Fallback>
            </mc:AlternateContent>
          </a:graphicData>
        </a:graphic>
      </p:graphicFrame>
    </p:spTree>
    <p:extLst>
      <p:ext uri="{BB962C8B-B14F-4D97-AF65-F5344CB8AC3E}">
        <p14:creationId xmlns:p14="http://schemas.microsoft.com/office/powerpoint/2010/main" val="126207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0B9925-B4F2-0D84-8A07-4C4B0BAE7025}"/>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E738DC4B-A427-0CCE-06B9-99A592BC7280}"/>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C72A3958-B66C-E328-DA29-BE802C72D2A3}"/>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62BF1954-B7D1-BA29-3B67-509EE10C0B0A}"/>
              </a:ext>
            </a:extLst>
          </p:cNvPr>
          <p:cNvSpPr txBox="1"/>
          <p:nvPr/>
        </p:nvSpPr>
        <p:spPr>
          <a:xfrm>
            <a:off x="342900" y="136525"/>
            <a:ext cx="8458200" cy="6155531"/>
          </a:xfrm>
          <a:prstGeom prst="rect">
            <a:avLst/>
          </a:prstGeom>
          <a:noFill/>
        </p:spPr>
        <p:txBody>
          <a:bodyPr wrap="square" rtlCol="0">
            <a:spAutoFit/>
          </a:bodyPr>
          <a:lstStyle/>
          <a:p>
            <a:r>
              <a:rPr lang="en-US" sz="2400" b="1" dirty="0">
                <a:latin typeface="+mj-lt"/>
              </a:rPr>
              <a:t>Instructions on exam:</a:t>
            </a:r>
          </a:p>
          <a:p>
            <a:endParaRPr lang="en-US" sz="1000" dirty="0">
              <a:latin typeface="+mj-lt"/>
            </a:endParaRPr>
          </a:p>
          <a:p>
            <a:r>
              <a:rPr lang="en-US" sz="2400" dirty="0">
                <a:latin typeface="+mj-lt"/>
              </a:rPr>
              <a:t>Note:  The exam will be placed in your physics office mail box on March 17, 2025.  You are encouraged to use the large envelop to keep all of your exam work. This is a ``take-home'' exam  which can be turned in any time before 10 AM Monday, March 24, 2025.  In addition to each worked problem, please attach ALL Maple (or Mathematica,  </a:t>
            </a:r>
            <a:r>
              <a:rPr lang="en-US" sz="2400" dirty="0" err="1">
                <a:latin typeface="+mj-lt"/>
              </a:rPr>
              <a:t>Matlab</a:t>
            </a:r>
            <a:r>
              <a:rPr lang="en-US" sz="2400" dirty="0">
                <a:latin typeface="+mj-lt"/>
              </a:rPr>
              <a:t>, Wolfram, python code,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*via email or zoom appointment</a:t>
            </a:r>
          </a:p>
        </p:txBody>
      </p:sp>
    </p:spTree>
    <p:extLst>
      <p:ext uri="{BB962C8B-B14F-4D97-AF65-F5344CB8AC3E}">
        <p14:creationId xmlns:p14="http://schemas.microsoft.com/office/powerpoint/2010/main" val="878289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7F6769-A3A7-4062-5D85-6045ED1FDD8F}"/>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964BBFC7-367B-3BE1-76EB-1A9C6462D62B}"/>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2B3F9FA-6F20-FAA3-4764-F1B9CF6DE195}"/>
              </a:ext>
            </a:extLst>
          </p:cNvPr>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a:extLst>
              <a:ext uri="{FF2B5EF4-FFF2-40B4-BE49-F238E27FC236}">
                <a16:creationId xmlns:a16="http://schemas.microsoft.com/office/drawing/2014/main" id="{477E22E5-966D-90D3-0508-178962914281}"/>
              </a:ext>
            </a:extLst>
          </p:cNvPr>
          <p:cNvGraphicFramePr>
            <a:graphicFrameLocks noChangeAspect="1"/>
          </p:cNvGraphicFramePr>
          <p:nvPr>
            <p:extLst>
              <p:ext uri="{D42A27DB-BD31-4B8C-83A1-F6EECF244321}">
                <p14:modId xmlns:p14="http://schemas.microsoft.com/office/powerpoint/2010/main" val="3487651330"/>
              </p:ext>
            </p:extLst>
          </p:nvPr>
        </p:nvGraphicFramePr>
        <p:xfrm>
          <a:off x="109057" y="1377950"/>
          <a:ext cx="7626350" cy="4337050"/>
        </p:xfrm>
        <a:graphic>
          <a:graphicData uri="http://schemas.openxmlformats.org/presentationml/2006/ole">
            <mc:AlternateContent xmlns:mc="http://schemas.openxmlformats.org/markup-compatibility/2006">
              <mc:Choice xmlns:v="urn:schemas-microsoft-com:vml" Requires="v">
                <p:oleObj name="Equation" r:id="rId2" imgW="2933640" imgH="1904760" progId="Equation.DSMT4">
                  <p:embed/>
                </p:oleObj>
              </mc:Choice>
              <mc:Fallback>
                <p:oleObj name="Equation" r:id="rId2" imgW="2933640" imgH="1904760" progId="Equation.DSMT4">
                  <p:embed/>
                  <p:pic>
                    <p:nvPicPr>
                      <p:cNvPr id="7" name="Object 6">
                        <a:extLst>
                          <a:ext uri="{FF2B5EF4-FFF2-40B4-BE49-F238E27FC236}">
                            <a16:creationId xmlns:a16="http://schemas.microsoft.com/office/drawing/2014/main" id="{50CC2E93-6347-35D7-9D75-89C06E01357E}"/>
                          </a:ext>
                        </a:extLst>
                      </p:cNvPr>
                      <p:cNvPicPr/>
                      <p:nvPr/>
                    </p:nvPicPr>
                    <p:blipFill>
                      <a:blip r:embed="rId3"/>
                      <a:stretch>
                        <a:fillRect/>
                      </a:stretch>
                    </p:blipFill>
                    <p:spPr>
                      <a:xfrm>
                        <a:off x="109057" y="1377950"/>
                        <a:ext cx="7626350" cy="43370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9039EF27-F05A-A73A-DEFC-612C5520DF25}"/>
              </a:ext>
            </a:extLst>
          </p:cNvPr>
          <p:cNvGraphicFramePr>
            <a:graphicFrameLocks noChangeAspect="1"/>
          </p:cNvGraphicFramePr>
          <p:nvPr>
            <p:extLst>
              <p:ext uri="{D42A27DB-BD31-4B8C-83A1-F6EECF244321}">
                <p14:modId xmlns:p14="http://schemas.microsoft.com/office/powerpoint/2010/main" val="2001374060"/>
              </p:ext>
            </p:extLst>
          </p:nvPr>
        </p:nvGraphicFramePr>
        <p:xfrm>
          <a:off x="67112" y="179452"/>
          <a:ext cx="3701937" cy="509687"/>
        </p:xfrm>
        <a:graphic>
          <a:graphicData uri="http://schemas.openxmlformats.org/presentationml/2006/ole">
            <mc:AlternateContent xmlns:mc="http://schemas.openxmlformats.org/markup-compatibility/2006">
              <mc:Choice xmlns:v="urn:schemas-microsoft-com:vml" Requires="v">
                <p:oleObj name="Equation" r:id="rId4" imgW="1752480" imgH="241200" progId="Equation.DSMT4">
                  <p:embed/>
                </p:oleObj>
              </mc:Choice>
              <mc:Fallback>
                <p:oleObj name="Equation" r:id="rId4" imgW="1752480" imgH="241200" progId="Equation.DSMT4">
                  <p:embed/>
                  <p:pic>
                    <p:nvPicPr>
                      <p:cNvPr id="8" name="Object 7">
                        <a:extLst>
                          <a:ext uri="{FF2B5EF4-FFF2-40B4-BE49-F238E27FC236}">
                            <a16:creationId xmlns:a16="http://schemas.microsoft.com/office/drawing/2014/main" id="{3A920B33-1F68-730C-FFDE-54CCD571D306}"/>
                          </a:ext>
                        </a:extLst>
                      </p:cNvPr>
                      <p:cNvPicPr/>
                      <p:nvPr/>
                    </p:nvPicPr>
                    <p:blipFill>
                      <a:blip r:embed="rId5"/>
                      <a:stretch>
                        <a:fillRect/>
                      </a:stretch>
                    </p:blipFill>
                    <p:spPr>
                      <a:xfrm>
                        <a:off x="67112" y="179452"/>
                        <a:ext cx="3701937" cy="509687"/>
                      </a:xfrm>
                      <a:prstGeom prst="rect">
                        <a:avLst/>
                      </a:prstGeom>
                    </p:spPr>
                  </p:pic>
                </p:oleObj>
              </mc:Fallback>
            </mc:AlternateContent>
          </a:graphicData>
        </a:graphic>
      </p:graphicFrame>
    </p:spTree>
    <p:extLst>
      <p:ext uri="{BB962C8B-B14F-4D97-AF65-F5344CB8AC3E}">
        <p14:creationId xmlns:p14="http://schemas.microsoft.com/office/powerpoint/2010/main" val="12145830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0D2F3-A98A-7641-F4F8-A7AE01DE9931}"/>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F4744CF3-8658-45D1-679A-DBF6C942822D}"/>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0A8AD2B3-868D-F6FA-254B-B517631C2908}"/>
              </a:ext>
            </a:extLst>
          </p:cNvPr>
          <p:cNvSpPr>
            <a:spLocks noGrp="1"/>
          </p:cNvSpPr>
          <p:nvPr>
            <p:ph type="sldNum" sz="quarter" idx="12"/>
          </p:nvPr>
        </p:nvSpPr>
        <p:spPr/>
        <p:txBody>
          <a:bodyPr/>
          <a:lstStyle/>
          <a:p>
            <a:fld id="{CE368B07-CEBF-4C80-90AF-53B34FA04CF3}" type="slidenum">
              <a:rPr lang="en-US" smtClean="0"/>
              <a:t>41</a:t>
            </a:fld>
            <a:endParaRPr lang="en-US" dirty="0"/>
          </a:p>
        </p:txBody>
      </p:sp>
      <p:sp>
        <p:nvSpPr>
          <p:cNvPr id="8" name="Oval 7">
            <a:extLst>
              <a:ext uri="{FF2B5EF4-FFF2-40B4-BE49-F238E27FC236}">
                <a16:creationId xmlns:a16="http://schemas.microsoft.com/office/drawing/2014/main" id="{C015A386-1302-5585-7071-BF925163E4C5}"/>
              </a:ext>
            </a:extLst>
          </p:cNvPr>
          <p:cNvSpPr>
            <a:spLocks noChangeAspect="1"/>
          </p:cNvSpPr>
          <p:nvPr/>
        </p:nvSpPr>
        <p:spPr>
          <a:xfrm>
            <a:off x="1066800" y="4060865"/>
            <a:ext cx="1184414" cy="1188720"/>
          </a:xfrm>
          <a:prstGeom prst="ellipse">
            <a:avLst/>
          </a:prstGeom>
          <a:solidFill>
            <a:srgbClr val="FF0000">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B86F7B7-035C-DE75-162F-8941A4960C78}"/>
              </a:ext>
            </a:extLst>
          </p:cNvPr>
          <p:cNvCxnSpPr/>
          <p:nvPr/>
        </p:nvCxnSpPr>
        <p:spPr>
          <a:xfrm>
            <a:off x="1659007" y="4655225"/>
            <a:ext cx="2209800" cy="0"/>
          </a:xfrm>
          <a:prstGeom prst="line">
            <a:avLst/>
          </a:prstGeom>
          <a:ln w="12700">
            <a:solidFill>
              <a:schemeClr val="tx1"/>
            </a:solidFill>
            <a:prstDash val="sys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D2FB017-074E-8F57-871B-00D029CA2E67}"/>
              </a:ext>
            </a:extLst>
          </p:cNvPr>
          <p:cNvSpPr>
            <a:spLocks noChangeAspect="1"/>
          </p:cNvSpPr>
          <p:nvPr/>
        </p:nvSpPr>
        <p:spPr>
          <a:xfrm>
            <a:off x="3792208" y="4563785"/>
            <a:ext cx="182880" cy="18288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87C60A0-8A54-6EA6-0D68-3C10D281E376}"/>
              </a:ext>
            </a:extLst>
          </p:cNvPr>
          <p:cNvSpPr txBox="1"/>
          <p:nvPr/>
        </p:nvSpPr>
        <p:spPr>
          <a:xfrm>
            <a:off x="2583770" y="4274573"/>
            <a:ext cx="415723" cy="461665"/>
          </a:xfrm>
          <a:prstGeom prst="rect">
            <a:avLst/>
          </a:prstGeom>
          <a:noFill/>
        </p:spPr>
        <p:txBody>
          <a:bodyPr wrap="square" rtlCol="0">
            <a:spAutoFit/>
          </a:bodyPr>
          <a:lstStyle/>
          <a:p>
            <a:r>
              <a:rPr lang="en-US" sz="2400" b="1" i="1" dirty="0">
                <a:latin typeface="+mj-lt"/>
              </a:rPr>
              <a:t>d</a:t>
            </a:r>
          </a:p>
        </p:txBody>
      </p:sp>
      <p:cxnSp>
        <p:nvCxnSpPr>
          <p:cNvPr id="12" name="Straight Connector 11">
            <a:extLst>
              <a:ext uri="{FF2B5EF4-FFF2-40B4-BE49-F238E27FC236}">
                <a16:creationId xmlns:a16="http://schemas.microsoft.com/office/drawing/2014/main" id="{35DA024C-0324-48EB-CB89-A43D96F9CF02}"/>
              </a:ext>
            </a:extLst>
          </p:cNvPr>
          <p:cNvCxnSpPr>
            <a:stCxn id="8" idx="1"/>
          </p:cNvCxnSpPr>
          <p:nvPr/>
        </p:nvCxnSpPr>
        <p:spPr>
          <a:xfrm>
            <a:off x="1240253" y="4234949"/>
            <a:ext cx="418754" cy="42027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421201-7C63-5F59-7354-F34FBE4CC51A}"/>
              </a:ext>
            </a:extLst>
          </p:cNvPr>
          <p:cNvSpPr txBox="1"/>
          <p:nvPr/>
        </p:nvSpPr>
        <p:spPr>
          <a:xfrm>
            <a:off x="1152812" y="4245697"/>
            <a:ext cx="415723" cy="461665"/>
          </a:xfrm>
          <a:prstGeom prst="rect">
            <a:avLst/>
          </a:prstGeom>
          <a:noFill/>
        </p:spPr>
        <p:txBody>
          <a:bodyPr wrap="square" rtlCol="0">
            <a:spAutoFit/>
          </a:bodyPr>
          <a:lstStyle/>
          <a:p>
            <a:r>
              <a:rPr lang="en-US" sz="2400" b="1" i="1" dirty="0">
                <a:solidFill>
                  <a:srgbClr val="FF0000"/>
                </a:solidFill>
                <a:latin typeface="+mj-lt"/>
              </a:rPr>
              <a:t>a</a:t>
            </a:r>
          </a:p>
        </p:txBody>
      </p:sp>
      <p:sp>
        <p:nvSpPr>
          <p:cNvPr id="14" name="TextBox 13">
            <a:extLst>
              <a:ext uri="{FF2B5EF4-FFF2-40B4-BE49-F238E27FC236}">
                <a16:creationId xmlns:a16="http://schemas.microsoft.com/office/drawing/2014/main" id="{7DC724AD-42CC-064C-A94D-D7982DACF62F}"/>
              </a:ext>
            </a:extLst>
          </p:cNvPr>
          <p:cNvSpPr txBox="1"/>
          <p:nvPr/>
        </p:nvSpPr>
        <p:spPr>
          <a:xfrm>
            <a:off x="1549284" y="4773709"/>
            <a:ext cx="415723" cy="461665"/>
          </a:xfrm>
          <a:prstGeom prst="rect">
            <a:avLst/>
          </a:prstGeom>
          <a:noFill/>
        </p:spPr>
        <p:txBody>
          <a:bodyPr wrap="square" rtlCol="0">
            <a:spAutoFit/>
          </a:bodyPr>
          <a:lstStyle/>
          <a:p>
            <a:r>
              <a:rPr lang="en-US" sz="2400" b="1" i="1" dirty="0">
                <a:latin typeface="Symbol" panose="05050102010706020507" pitchFamily="18" charset="2"/>
              </a:rPr>
              <a:t>e</a:t>
            </a:r>
          </a:p>
        </p:txBody>
      </p:sp>
      <p:sp>
        <p:nvSpPr>
          <p:cNvPr id="15" name="TextBox 14">
            <a:extLst>
              <a:ext uri="{FF2B5EF4-FFF2-40B4-BE49-F238E27FC236}">
                <a16:creationId xmlns:a16="http://schemas.microsoft.com/office/drawing/2014/main" id="{91947FEB-6405-CAB2-4D43-3EFC3620FC9F}"/>
              </a:ext>
            </a:extLst>
          </p:cNvPr>
          <p:cNvSpPr txBox="1"/>
          <p:nvPr/>
        </p:nvSpPr>
        <p:spPr>
          <a:xfrm>
            <a:off x="2576784" y="4970050"/>
            <a:ext cx="644323" cy="461665"/>
          </a:xfrm>
          <a:prstGeom prst="rect">
            <a:avLst/>
          </a:prstGeom>
          <a:noFill/>
        </p:spPr>
        <p:txBody>
          <a:bodyPr wrap="square" rtlCol="0">
            <a:spAutoFit/>
          </a:bodyPr>
          <a:lstStyle/>
          <a:p>
            <a:r>
              <a:rPr lang="en-US" sz="2400" b="1" i="1" dirty="0">
                <a:latin typeface="Symbol" panose="05050102010706020507" pitchFamily="18" charset="2"/>
              </a:rPr>
              <a:t>e</a:t>
            </a:r>
            <a:r>
              <a:rPr lang="en-US" sz="2400" b="1" i="1" baseline="-25000" dirty="0">
                <a:latin typeface="Symbol" panose="05050102010706020507" pitchFamily="18" charset="2"/>
              </a:rPr>
              <a:t>0</a:t>
            </a:r>
            <a:endParaRPr lang="en-US" sz="2400" b="1" i="1" dirty="0">
              <a:latin typeface="Symbol" panose="05050102010706020507" pitchFamily="18" charset="2"/>
            </a:endParaRPr>
          </a:p>
        </p:txBody>
      </p:sp>
      <p:cxnSp>
        <p:nvCxnSpPr>
          <p:cNvPr id="16" name="Straight Connector 15">
            <a:extLst>
              <a:ext uri="{FF2B5EF4-FFF2-40B4-BE49-F238E27FC236}">
                <a16:creationId xmlns:a16="http://schemas.microsoft.com/office/drawing/2014/main" id="{F8A6F60F-0E51-1E74-0044-A07917AE5FA7}"/>
              </a:ext>
            </a:extLst>
          </p:cNvPr>
          <p:cNvCxnSpPr/>
          <p:nvPr/>
        </p:nvCxnSpPr>
        <p:spPr>
          <a:xfrm flipV="1">
            <a:off x="1659007" y="3855125"/>
            <a:ext cx="788484" cy="8001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28DAD4B-CF0E-A803-10E3-38F7C388FB87}"/>
              </a:ext>
            </a:extLst>
          </p:cNvPr>
          <p:cNvSpPr txBox="1"/>
          <p:nvPr/>
        </p:nvSpPr>
        <p:spPr>
          <a:xfrm>
            <a:off x="2298144" y="3438107"/>
            <a:ext cx="415723" cy="461665"/>
          </a:xfrm>
          <a:prstGeom prst="rect">
            <a:avLst/>
          </a:prstGeom>
          <a:noFill/>
        </p:spPr>
        <p:txBody>
          <a:bodyPr wrap="square" rtlCol="0">
            <a:spAutoFit/>
          </a:bodyPr>
          <a:lstStyle/>
          <a:p>
            <a:r>
              <a:rPr lang="en-US" sz="2400" b="1" i="1" dirty="0">
                <a:latin typeface="+mj-lt"/>
              </a:rPr>
              <a:t>r</a:t>
            </a:r>
          </a:p>
        </p:txBody>
      </p:sp>
      <p:graphicFrame>
        <p:nvGraphicFramePr>
          <p:cNvPr id="18" name="Object 17">
            <a:extLst>
              <a:ext uri="{FF2B5EF4-FFF2-40B4-BE49-F238E27FC236}">
                <a16:creationId xmlns:a16="http://schemas.microsoft.com/office/drawing/2014/main" id="{58158B0A-ACF2-0E9C-43A3-EA139F37FAA2}"/>
              </a:ext>
            </a:extLst>
          </p:cNvPr>
          <p:cNvGraphicFramePr>
            <a:graphicFrameLocks noChangeAspect="1"/>
          </p:cNvGraphicFramePr>
          <p:nvPr>
            <p:extLst>
              <p:ext uri="{D42A27DB-BD31-4B8C-83A1-F6EECF244321}">
                <p14:modId xmlns:p14="http://schemas.microsoft.com/office/powerpoint/2010/main" val="2308148688"/>
              </p:ext>
            </p:extLst>
          </p:nvPr>
        </p:nvGraphicFramePr>
        <p:xfrm>
          <a:off x="4591050" y="3359825"/>
          <a:ext cx="4184650" cy="1866900"/>
        </p:xfrm>
        <a:graphic>
          <a:graphicData uri="http://schemas.openxmlformats.org/presentationml/2006/ole">
            <mc:AlternateContent xmlns:mc="http://schemas.openxmlformats.org/markup-compatibility/2006">
              <mc:Choice xmlns:v="urn:schemas-microsoft-com:vml" Requires="v">
                <p:oleObj name="Equation" r:id="rId2" imgW="1536480" imgH="685800" progId="Equation.DSMT4">
                  <p:embed/>
                </p:oleObj>
              </mc:Choice>
              <mc:Fallback>
                <p:oleObj name="Equation" r:id="rId2" imgW="1536480" imgH="685800" progId="Equation.DSMT4">
                  <p:embed/>
                  <p:pic>
                    <p:nvPicPr>
                      <p:cNvPr id="20" name="Object 19">
                        <a:extLst>
                          <a:ext uri="{FF2B5EF4-FFF2-40B4-BE49-F238E27FC236}">
                            <a16:creationId xmlns:a16="http://schemas.microsoft.com/office/drawing/2014/main" id="{865F8BAB-09B5-B5FF-735E-C09A39215E21}"/>
                          </a:ext>
                        </a:extLst>
                      </p:cNvPr>
                      <p:cNvPicPr/>
                      <p:nvPr/>
                    </p:nvPicPr>
                    <p:blipFill>
                      <a:blip r:embed="rId3"/>
                      <a:stretch>
                        <a:fillRect/>
                      </a:stretch>
                    </p:blipFill>
                    <p:spPr>
                      <a:xfrm>
                        <a:off x="4591050" y="3359825"/>
                        <a:ext cx="4184650" cy="18669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C6D881E2-D918-1144-E91D-E5A7FACD5BB1}"/>
              </a:ext>
            </a:extLst>
          </p:cNvPr>
          <p:cNvSpPr txBox="1"/>
          <p:nvPr/>
        </p:nvSpPr>
        <p:spPr>
          <a:xfrm>
            <a:off x="3697150" y="4691639"/>
            <a:ext cx="415723" cy="461665"/>
          </a:xfrm>
          <a:prstGeom prst="rect">
            <a:avLst/>
          </a:prstGeom>
          <a:noFill/>
        </p:spPr>
        <p:txBody>
          <a:bodyPr wrap="square" rtlCol="0">
            <a:spAutoFit/>
          </a:bodyPr>
          <a:lstStyle/>
          <a:p>
            <a:r>
              <a:rPr lang="en-US" sz="2400" b="1" i="1" dirty="0">
                <a:latin typeface="+mj-lt"/>
              </a:rPr>
              <a:t>q</a:t>
            </a:r>
          </a:p>
        </p:txBody>
      </p:sp>
      <p:pic>
        <p:nvPicPr>
          <p:cNvPr id="20" name="Picture 19">
            <a:extLst>
              <a:ext uri="{FF2B5EF4-FFF2-40B4-BE49-F238E27FC236}">
                <a16:creationId xmlns:a16="http://schemas.microsoft.com/office/drawing/2014/main" id="{D93B9418-E77E-40F8-73BC-3C2A48453B53}"/>
              </a:ext>
            </a:extLst>
          </p:cNvPr>
          <p:cNvPicPr>
            <a:picLocks noChangeAspect="1"/>
          </p:cNvPicPr>
          <p:nvPr/>
        </p:nvPicPr>
        <p:blipFill>
          <a:blip r:embed="rId4"/>
          <a:stretch>
            <a:fillRect/>
          </a:stretch>
        </p:blipFill>
        <p:spPr>
          <a:xfrm>
            <a:off x="190275" y="304800"/>
            <a:ext cx="8763450" cy="2635925"/>
          </a:xfrm>
          <a:prstGeom prst="rect">
            <a:avLst/>
          </a:prstGeom>
        </p:spPr>
      </p:pic>
    </p:spTree>
    <p:extLst>
      <p:ext uri="{BB962C8B-B14F-4D97-AF65-F5344CB8AC3E}">
        <p14:creationId xmlns:p14="http://schemas.microsoft.com/office/powerpoint/2010/main" val="235658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AA446-1CF7-2A38-76E8-CDF69348C073}"/>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D9053911-466B-528A-17DB-AFC27E7B5873}"/>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4EA97BB4-9ACE-8AAD-A565-638672A892C8}"/>
              </a:ext>
            </a:extLst>
          </p:cNvPr>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a:extLst>
              <a:ext uri="{FF2B5EF4-FFF2-40B4-BE49-F238E27FC236}">
                <a16:creationId xmlns:a16="http://schemas.microsoft.com/office/drawing/2014/main" id="{A125C075-00BD-105C-6FF0-AEC008CDE4EC}"/>
              </a:ext>
            </a:extLst>
          </p:cNvPr>
          <p:cNvSpPr txBox="1"/>
          <p:nvPr/>
        </p:nvSpPr>
        <p:spPr>
          <a:xfrm>
            <a:off x="228600" y="304800"/>
            <a:ext cx="7772400" cy="1200329"/>
          </a:xfrm>
          <a:prstGeom prst="rect">
            <a:avLst/>
          </a:prstGeom>
          <a:noFill/>
        </p:spPr>
        <p:txBody>
          <a:bodyPr wrap="square" rtlCol="0">
            <a:spAutoFit/>
          </a:bodyPr>
          <a:lstStyle/>
          <a:p>
            <a:r>
              <a:rPr lang="en-US" sz="2400" dirty="0">
                <a:latin typeface="+mj-lt"/>
              </a:rPr>
              <a:t>There are several ways of approaching this problem.  One convenient way is to consider the effects of the dielectric sphere and point charge separately</a:t>
            </a:r>
          </a:p>
        </p:txBody>
      </p:sp>
      <p:pic>
        <p:nvPicPr>
          <p:cNvPr id="6" name="Picture 5">
            <a:extLst>
              <a:ext uri="{FF2B5EF4-FFF2-40B4-BE49-F238E27FC236}">
                <a16:creationId xmlns:a16="http://schemas.microsoft.com/office/drawing/2014/main" id="{4533D190-D374-3912-4810-00C7205CA682}"/>
              </a:ext>
            </a:extLst>
          </p:cNvPr>
          <p:cNvPicPr>
            <a:picLocks noChangeAspect="1"/>
          </p:cNvPicPr>
          <p:nvPr/>
        </p:nvPicPr>
        <p:blipFill rotWithShape="1">
          <a:blip r:embed="rId2"/>
          <a:srcRect t="50039" r="51912" b="1796"/>
          <a:stretch/>
        </p:blipFill>
        <p:spPr>
          <a:xfrm>
            <a:off x="282370" y="1676400"/>
            <a:ext cx="3832430" cy="2000356"/>
          </a:xfrm>
          <a:prstGeom prst="rect">
            <a:avLst/>
          </a:prstGeom>
        </p:spPr>
      </p:pic>
      <p:pic>
        <p:nvPicPr>
          <p:cNvPr id="7" name="Picture 6">
            <a:extLst>
              <a:ext uri="{FF2B5EF4-FFF2-40B4-BE49-F238E27FC236}">
                <a16:creationId xmlns:a16="http://schemas.microsoft.com/office/drawing/2014/main" id="{40365A42-61B4-5DCE-307D-54FF0FE611D2}"/>
              </a:ext>
            </a:extLst>
          </p:cNvPr>
          <p:cNvPicPr>
            <a:picLocks noChangeAspect="1"/>
          </p:cNvPicPr>
          <p:nvPr/>
        </p:nvPicPr>
        <p:blipFill>
          <a:blip r:embed="rId3"/>
          <a:stretch>
            <a:fillRect/>
          </a:stretch>
        </p:blipFill>
        <p:spPr>
          <a:xfrm>
            <a:off x="105439" y="3770135"/>
            <a:ext cx="4592412" cy="2057400"/>
          </a:xfrm>
          <a:prstGeom prst="rect">
            <a:avLst/>
          </a:prstGeom>
        </p:spPr>
      </p:pic>
      <p:pic>
        <p:nvPicPr>
          <p:cNvPr id="8" name="Picture 7">
            <a:extLst>
              <a:ext uri="{FF2B5EF4-FFF2-40B4-BE49-F238E27FC236}">
                <a16:creationId xmlns:a16="http://schemas.microsoft.com/office/drawing/2014/main" id="{4B119F80-E992-F7A2-E1BA-C0B47D00E8AB}"/>
              </a:ext>
            </a:extLst>
          </p:cNvPr>
          <p:cNvPicPr>
            <a:picLocks noChangeAspect="1"/>
          </p:cNvPicPr>
          <p:nvPr/>
        </p:nvPicPr>
        <p:blipFill>
          <a:blip r:embed="rId4"/>
          <a:stretch>
            <a:fillRect/>
          </a:stretch>
        </p:blipFill>
        <p:spPr>
          <a:xfrm>
            <a:off x="5422858" y="1972993"/>
            <a:ext cx="3302170" cy="1797142"/>
          </a:xfrm>
          <a:prstGeom prst="rect">
            <a:avLst/>
          </a:prstGeom>
        </p:spPr>
      </p:pic>
      <p:sp>
        <p:nvSpPr>
          <p:cNvPr id="9" name="Rectangle 8">
            <a:extLst>
              <a:ext uri="{FF2B5EF4-FFF2-40B4-BE49-F238E27FC236}">
                <a16:creationId xmlns:a16="http://schemas.microsoft.com/office/drawing/2014/main" id="{A6000FC2-6212-4E4A-B480-ED40C590E556}"/>
              </a:ext>
            </a:extLst>
          </p:cNvPr>
          <p:cNvSpPr/>
          <p:nvPr/>
        </p:nvSpPr>
        <p:spPr>
          <a:xfrm>
            <a:off x="7467600" y="2362200"/>
            <a:ext cx="304800"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ECF305B-2A22-4DEF-EF94-3DAB45E2169F}"/>
              </a:ext>
            </a:extLst>
          </p:cNvPr>
          <p:cNvSpPr txBox="1"/>
          <p:nvPr/>
        </p:nvSpPr>
        <p:spPr>
          <a:xfrm>
            <a:off x="7444457" y="1962090"/>
            <a:ext cx="304800" cy="400110"/>
          </a:xfrm>
          <a:prstGeom prst="rect">
            <a:avLst/>
          </a:prstGeom>
          <a:solidFill>
            <a:schemeClr val="bg1"/>
          </a:solidFill>
        </p:spPr>
        <p:txBody>
          <a:bodyPr wrap="square" rtlCol="0">
            <a:spAutoFit/>
          </a:bodyPr>
          <a:lstStyle/>
          <a:p>
            <a:r>
              <a:rPr lang="en-US" sz="2000" i="1" dirty="0">
                <a:latin typeface="Times New Roman" panose="02020603050405020304" pitchFamily="18" charset="0"/>
                <a:cs typeface="Times New Roman" panose="02020603050405020304" pitchFamily="18" charset="0"/>
              </a:rPr>
              <a:t>a</a:t>
            </a:r>
          </a:p>
        </p:txBody>
      </p:sp>
      <p:graphicFrame>
        <p:nvGraphicFramePr>
          <p:cNvPr id="11" name="Object 10">
            <a:extLst>
              <a:ext uri="{FF2B5EF4-FFF2-40B4-BE49-F238E27FC236}">
                <a16:creationId xmlns:a16="http://schemas.microsoft.com/office/drawing/2014/main" id="{82F6B4C9-7AED-851E-4DD0-E015B17089AF}"/>
              </a:ext>
            </a:extLst>
          </p:cNvPr>
          <p:cNvGraphicFramePr>
            <a:graphicFrameLocks noChangeAspect="1"/>
          </p:cNvGraphicFramePr>
          <p:nvPr>
            <p:extLst>
              <p:ext uri="{D42A27DB-BD31-4B8C-83A1-F6EECF244321}">
                <p14:modId xmlns:p14="http://schemas.microsoft.com/office/powerpoint/2010/main" val="2402996253"/>
              </p:ext>
            </p:extLst>
          </p:nvPr>
        </p:nvGraphicFramePr>
        <p:xfrm>
          <a:off x="4734902" y="4237999"/>
          <a:ext cx="4126728" cy="1368032"/>
        </p:xfrm>
        <a:graphic>
          <a:graphicData uri="http://schemas.openxmlformats.org/presentationml/2006/ole">
            <mc:AlternateContent xmlns:mc="http://schemas.openxmlformats.org/markup-compatibility/2006">
              <mc:Choice xmlns:v="urn:schemas-microsoft-com:vml" Requires="v">
                <p:oleObj name="Equation" r:id="rId5" imgW="2604474" imgH="864157" progId="Equation.DSMT4">
                  <p:embed/>
                </p:oleObj>
              </mc:Choice>
              <mc:Fallback>
                <p:oleObj name="Equation" r:id="rId5" imgW="2604474" imgH="864157" progId="Equation.DSMT4">
                  <p:embed/>
                  <p:pic>
                    <p:nvPicPr>
                      <p:cNvPr id="0" name=""/>
                      <p:cNvPicPr/>
                      <p:nvPr/>
                    </p:nvPicPr>
                    <p:blipFill>
                      <a:blip r:embed="rId6"/>
                      <a:stretch>
                        <a:fillRect/>
                      </a:stretch>
                    </p:blipFill>
                    <p:spPr>
                      <a:xfrm>
                        <a:off x="4734902" y="4237999"/>
                        <a:ext cx="4126728" cy="1368032"/>
                      </a:xfrm>
                      <a:prstGeom prst="rect">
                        <a:avLst/>
                      </a:prstGeom>
                    </p:spPr>
                  </p:pic>
                </p:oleObj>
              </mc:Fallback>
            </mc:AlternateContent>
          </a:graphicData>
        </a:graphic>
      </p:graphicFrame>
    </p:spTree>
    <p:extLst>
      <p:ext uri="{BB962C8B-B14F-4D97-AF65-F5344CB8AC3E}">
        <p14:creationId xmlns:p14="http://schemas.microsoft.com/office/powerpoint/2010/main" val="676498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1E351D-7CA9-1EED-CAE2-E76D70544397}"/>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B68AC818-2F16-5C94-7DA1-74760807C990}"/>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922EFD73-EEC8-B21A-32BC-0C4C9ACF275B}"/>
              </a:ext>
            </a:extLst>
          </p:cNvPr>
          <p:cNvSpPr>
            <a:spLocks noGrp="1"/>
          </p:cNvSpPr>
          <p:nvPr>
            <p:ph type="sldNum" sz="quarter" idx="12"/>
          </p:nvPr>
        </p:nvSpPr>
        <p:spPr/>
        <p:txBody>
          <a:bodyPr/>
          <a:lstStyle/>
          <a:p>
            <a:fld id="{CE368B07-CEBF-4C80-90AF-53B34FA04CF3}" type="slidenum">
              <a:rPr lang="en-US" smtClean="0"/>
              <a:t>43</a:t>
            </a:fld>
            <a:endParaRPr lang="en-US" dirty="0"/>
          </a:p>
        </p:txBody>
      </p:sp>
      <p:pic>
        <p:nvPicPr>
          <p:cNvPr id="8" name="Picture 7">
            <a:extLst>
              <a:ext uri="{FF2B5EF4-FFF2-40B4-BE49-F238E27FC236}">
                <a16:creationId xmlns:a16="http://schemas.microsoft.com/office/drawing/2014/main" id="{A25090A1-1404-0442-ACDE-66E4E9A311E6}"/>
              </a:ext>
            </a:extLst>
          </p:cNvPr>
          <p:cNvPicPr>
            <a:picLocks noChangeAspect="1"/>
          </p:cNvPicPr>
          <p:nvPr/>
        </p:nvPicPr>
        <p:blipFill>
          <a:blip r:embed="rId2"/>
          <a:stretch>
            <a:fillRect/>
          </a:stretch>
        </p:blipFill>
        <p:spPr>
          <a:xfrm>
            <a:off x="0" y="998494"/>
            <a:ext cx="8737798" cy="5051539"/>
          </a:xfrm>
          <a:prstGeom prst="rect">
            <a:avLst/>
          </a:prstGeom>
        </p:spPr>
      </p:pic>
    </p:spTree>
    <p:extLst>
      <p:ext uri="{BB962C8B-B14F-4D97-AF65-F5344CB8AC3E}">
        <p14:creationId xmlns:p14="http://schemas.microsoft.com/office/powerpoint/2010/main" val="323514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478654-E094-5E79-573F-7194F37848A2}"/>
              </a:ext>
            </a:extLst>
          </p:cNvPr>
          <p:cNvSpPr txBox="1"/>
          <p:nvPr/>
        </p:nvSpPr>
        <p:spPr>
          <a:xfrm>
            <a:off x="414812" y="519310"/>
            <a:ext cx="6800850" cy="369332"/>
          </a:xfrm>
          <a:prstGeom prst="rect">
            <a:avLst/>
          </a:prstGeom>
          <a:noFill/>
        </p:spPr>
        <p:txBody>
          <a:bodyPr wrap="square" rtlCol="0">
            <a:spAutoFit/>
          </a:bodyPr>
          <a:lstStyle/>
          <a:p>
            <a:r>
              <a:rPr lang="en-US" sz="1800" dirty="0">
                <a:latin typeface="+mj-lt"/>
              </a:rPr>
              <a:t>Maxwell’s equations within the pipe in terms of all 6 components:</a:t>
            </a:r>
          </a:p>
        </p:txBody>
      </p:sp>
      <p:graphicFrame>
        <p:nvGraphicFramePr>
          <p:cNvPr id="5" name="Object 4">
            <a:extLst>
              <a:ext uri="{FF2B5EF4-FFF2-40B4-BE49-F238E27FC236}">
                <a16:creationId xmlns:a16="http://schemas.microsoft.com/office/drawing/2014/main" id="{ED193130-3465-A591-4CDE-3D6F1BFF6E0A}"/>
              </a:ext>
            </a:extLst>
          </p:cNvPr>
          <p:cNvGraphicFramePr>
            <a:graphicFrameLocks noChangeAspect="1"/>
          </p:cNvGraphicFramePr>
          <p:nvPr/>
        </p:nvGraphicFramePr>
        <p:xfrm>
          <a:off x="284178" y="1341292"/>
          <a:ext cx="2659856" cy="1822847"/>
        </p:xfrm>
        <a:graphic>
          <a:graphicData uri="http://schemas.openxmlformats.org/presentationml/2006/ole">
            <mc:AlternateContent xmlns:mc="http://schemas.openxmlformats.org/markup-compatibility/2006">
              <mc:Choice xmlns:v="urn:schemas-microsoft-com:vml" Requires="v">
                <p:oleObj name="Equation" r:id="rId2" imgW="1346040" imgH="914400" progId="Equation.DSMT4">
                  <p:embed/>
                </p:oleObj>
              </mc:Choice>
              <mc:Fallback>
                <p:oleObj name="Equation" r:id="rId2" imgW="1346040" imgH="914400" progId="Equation.DSMT4">
                  <p:embed/>
                  <p:pic>
                    <p:nvPicPr>
                      <p:cNvPr id="5" name="Object 4">
                        <a:extLst>
                          <a:ext uri="{FF2B5EF4-FFF2-40B4-BE49-F238E27FC236}">
                            <a16:creationId xmlns:a16="http://schemas.microsoft.com/office/drawing/2014/main" id="{ED193130-3465-A591-4CDE-3D6F1BFF6E0A}"/>
                          </a:ext>
                        </a:extLst>
                      </p:cNvPr>
                      <p:cNvPicPr>
                        <a:picLocks noChangeAspect="1" noChangeArrowheads="1"/>
                      </p:cNvPicPr>
                      <p:nvPr/>
                    </p:nvPicPr>
                    <p:blipFill>
                      <a:blip r:embed="rId3"/>
                      <a:srcRect/>
                      <a:stretch>
                        <a:fillRect/>
                      </a:stretch>
                    </p:blipFill>
                    <p:spPr bwMode="auto">
                      <a:xfrm>
                        <a:off x="284178" y="1341292"/>
                        <a:ext cx="2659856" cy="182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extLst>
              <a:ext uri="{FF2B5EF4-FFF2-40B4-BE49-F238E27FC236}">
                <a16:creationId xmlns:a16="http://schemas.microsoft.com/office/drawing/2014/main" id="{7A06C310-5852-980C-00B5-2848A88497A5}"/>
              </a:ext>
            </a:extLst>
          </p:cNvPr>
          <p:cNvGraphicFramePr>
            <a:graphicFrameLocks noChangeAspect="1"/>
          </p:cNvGraphicFramePr>
          <p:nvPr/>
        </p:nvGraphicFramePr>
        <p:xfrm>
          <a:off x="445572" y="3164139"/>
          <a:ext cx="2307431" cy="2582465"/>
        </p:xfrm>
        <a:graphic>
          <a:graphicData uri="http://schemas.openxmlformats.org/presentationml/2006/ole">
            <mc:AlternateContent xmlns:mc="http://schemas.openxmlformats.org/markup-compatibility/2006">
              <mc:Choice xmlns:v="urn:schemas-microsoft-com:vml" Requires="v">
                <p:oleObj name="Equation" r:id="rId4" imgW="1168200" imgH="1295280" progId="Equation.DSMT4">
                  <p:embed/>
                </p:oleObj>
              </mc:Choice>
              <mc:Fallback>
                <p:oleObj name="Equation" r:id="rId4" imgW="1168200" imgH="1295280" progId="Equation.DSMT4">
                  <p:embed/>
                  <p:pic>
                    <p:nvPicPr>
                      <p:cNvPr id="6" name="Object 5">
                        <a:extLst>
                          <a:ext uri="{FF2B5EF4-FFF2-40B4-BE49-F238E27FC236}">
                            <a16:creationId xmlns:a16="http://schemas.microsoft.com/office/drawing/2014/main" id="{7A06C310-5852-980C-00B5-2848A88497A5}"/>
                          </a:ext>
                        </a:extLst>
                      </p:cNvPr>
                      <p:cNvPicPr>
                        <a:picLocks noChangeAspect="1" noChangeArrowheads="1"/>
                      </p:cNvPicPr>
                      <p:nvPr/>
                    </p:nvPicPr>
                    <p:blipFill>
                      <a:blip r:embed="rId5"/>
                      <a:srcRect/>
                      <a:stretch>
                        <a:fillRect/>
                      </a:stretch>
                    </p:blipFill>
                    <p:spPr bwMode="auto">
                      <a:xfrm>
                        <a:off x="445572" y="3164139"/>
                        <a:ext cx="2307431" cy="258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B2532176-B191-2F26-62F0-5070D5A27AD9}"/>
              </a:ext>
            </a:extLst>
          </p:cNvPr>
          <p:cNvGraphicFramePr>
            <a:graphicFrameLocks noChangeAspect="1"/>
          </p:cNvGraphicFramePr>
          <p:nvPr/>
        </p:nvGraphicFramePr>
        <p:xfrm>
          <a:off x="3167063" y="1341291"/>
          <a:ext cx="2809875" cy="2582466"/>
        </p:xfrm>
        <a:graphic>
          <a:graphicData uri="http://schemas.openxmlformats.org/presentationml/2006/ole">
            <mc:AlternateContent xmlns:mc="http://schemas.openxmlformats.org/markup-compatibility/2006">
              <mc:Choice xmlns:v="urn:schemas-microsoft-com:vml" Requires="v">
                <p:oleObj name="Equation" r:id="rId6" imgW="1422360" imgH="1295280" progId="Equation.DSMT4">
                  <p:embed/>
                </p:oleObj>
              </mc:Choice>
              <mc:Fallback>
                <p:oleObj name="Equation" r:id="rId6" imgW="1422360" imgH="1295280" progId="Equation.DSMT4">
                  <p:embed/>
                  <p:pic>
                    <p:nvPicPr>
                      <p:cNvPr id="7" name="Object 6">
                        <a:extLst>
                          <a:ext uri="{FF2B5EF4-FFF2-40B4-BE49-F238E27FC236}">
                            <a16:creationId xmlns:a16="http://schemas.microsoft.com/office/drawing/2014/main" id="{B2532176-B191-2F26-62F0-5070D5A27AD9}"/>
                          </a:ext>
                        </a:extLst>
                      </p:cNvPr>
                      <p:cNvPicPr>
                        <a:picLocks noChangeAspect="1" noChangeArrowheads="1"/>
                      </p:cNvPicPr>
                      <p:nvPr/>
                    </p:nvPicPr>
                    <p:blipFill>
                      <a:blip r:embed="rId7"/>
                      <a:srcRect/>
                      <a:stretch>
                        <a:fillRect/>
                      </a:stretch>
                    </p:blipFill>
                    <p:spPr bwMode="auto">
                      <a:xfrm>
                        <a:off x="3167063" y="1341291"/>
                        <a:ext cx="2809875" cy="258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a:extLst>
              <a:ext uri="{FF2B5EF4-FFF2-40B4-BE49-F238E27FC236}">
                <a16:creationId xmlns:a16="http://schemas.microsoft.com/office/drawing/2014/main" id="{5ED3E228-2752-C7E4-21AD-F6B60B5C1CE2}"/>
              </a:ext>
            </a:extLst>
          </p:cNvPr>
          <p:cNvGraphicFramePr>
            <a:graphicFrameLocks noChangeAspect="1"/>
          </p:cNvGraphicFramePr>
          <p:nvPr/>
        </p:nvGraphicFramePr>
        <p:xfrm>
          <a:off x="3479552" y="3874360"/>
          <a:ext cx="3228975" cy="2019300"/>
        </p:xfrm>
        <a:graphic>
          <a:graphicData uri="http://schemas.openxmlformats.org/presentationml/2006/ole">
            <mc:AlternateContent xmlns:mc="http://schemas.openxmlformats.org/markup-compatibility/2006">
              <mc:Choice xmlns:v="urn:schemas-microsoft-com:vml" Requires="v">
                <p:oleObj name="Equation" r:id="rId8" imgW="1866600" imgH="1168200" progId="Equation.DSMT4">
                  <p:embed/>
                </p:oleObj>
              </mc:Choice>
              <mc:Fallback>
                <p:oleObj name="Equation" r:id="rId8" imgW="1866600" imgH="1168200" progId="Equation.DSMT4">
                  <p:embed/>
                  <p:pic>
                    <p:nvPicPr>
                      <p:cNvPr id="8" name="Object 7">
                        <a:extLst>
                          <a:ext uri="{FF2B5EF4-FFF2-40B4-BE49-F238E27FC236}">
                            <a16:creationId xmlns:a16="http://schemas.microsoft.com/office/drawing/2014/main" id="{5ED3E228-2752-C7E4-21AD-F6B60B5C1CE2}"/>
                          </a:ext>
                        </a:extLst>
                      </p:cNvPr>
                      <p:cNvPicPr/>
                      <p:nvPr/>
                    </p:nvPicPr>
                    <p:blipFill>
                      <a:blip r:embed="rId9"/>
                      <a:stretch>
                        <a:fillRect/>
                      </a:stretch>
                    </p:blipFill>
                    <p:spPr>
                      <a:xfrm>
                        <a:off x="3479552" y="3874360"/>
                        <a:ext cx="3228975" cy="20193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75D18F05-5B2E-28F6-58E7-3D0F2A789CBB}"/>
              </a:ext>
            </a:extLst>
          </p:cNvPr>
          <p:cNvGraphicFramePr>
            <a:graphicFrameLocks noChangeAspect="1"/>
          </p:cNvGraphicFramePr>
          <p:nvPr/>
        </p:nvGraphicFramePr>
        <p:xfrm>
          <a:off x="5995244" y="4316573"/>
          <a:ext cx="2674734" cy="939772"/>
        </p:xfrm>
        <a:graphic>
          <a:graphicData uri="http://schemas.openxmlformats.org/presentationml/2006/ole">
            <mc:AlternateContent xmlns:mc="http://schemas.openxmlformats.org/markup-compatibility/2006">
              <mc:Choice xmlns:v="urn:schemas-microsoft-com:vml" Requires="v">
                <p:oleObj name="Equation" r:id="rId10" imgW="1879560" imgH="660240" progId="Equation.DSMT4">
                  <p:embed/>
                </p:oleObj>
              </mc:Choice>
              <mc:Fallback>
                <p:oleObj name="Equation" r:id="rId10" imgW="1879560" imgH="660240" progId="Equation.DSMT4">
                  <p:embed/>
                  <p:pic>
                    <p:nvPicPr>
                      <p:cNvPr id="9" name="Object 8">
                        <a:extLst>
                          <a:ext uri="{FF2B5EF4-FFF2-40B4-BE49-F238E27FC236}">
                            <a16:creationId xmlns:a16="http://schemas.microsoft.com/office/drawing/2014/main" id="{75D18F05-5B2E-28F6-58E7-3D0F2A789CBB}"/>
                          </a:ext>
                        </a:extLst>
                      </p:cNvPr>
                      <p:cNvPicPr/>
                      <p:nvPr/>
                    </p:nvPicPr>
                    <p:blipFill>
                      <a:blip r:embed="rId11"/>
                      <a:stretch>
                        <a:fillRect/>
                      </a:stretch>
                    </p:blipFill>
                    <p:spPr>
                      <a:xfrm>
                        <a:off x="5995244" y="4316573"/>
                        <a:ext cx="2674734" cy="939772"/>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D721C9EA-CF1E-6A4E-121E-9C383861508A}"/>
              </a:ext>
            </a:extLst>
          </p:cNvPr>
          <p:cNvSpPr>
            <a:spLocks noGrp="1"/>
          </p:cNvSpPr>
          <p:nvPr>
            <p:ph type="dt" sz="half" idx="10"/>
          </p:nvPr>
        </p:nvSpPr>
        <p:spPr/>
        <p:txBody>
          <a:bodyPr/>
          <a:lstStyle/>
          <a:p>
            <a:r>
              <a:rPr lang="en-US"/>
              <a:t>03/07/2025</a:t>
            </a:r>
          </a:p>
        </p:txBody>
      </p:sp>
      <p:sp>
        <p:nvSpPr>
          <p:cNvPr id="3" name="Footer Placeholder 2">
            <a:extLst>
              <a:ext uri="{FF2B5EF4-FFF2-40B4-BE49-F238E27FC236}">
                <a16:creationId xmlns:a16="http://schemas.microsoft.com/office/drawing/2014/main" id="{33272D86-7A5B-AB50-7FB3-30AE6D7B8E4C}"/>
              </a:ext>
            </a:extLst>
          </p:cNvPr>
          <p:cNvSpPr>
            <a:spLocks noGrp="1"/>
          </p:cNvSpPr>
          <p:nvPr>
            <p:ph type="ftr" sz="quarter" idx="11"/>
          </p:nvPr>
        </p:nvSpPr>
        <p:spPr/>
        <p:txBody>
          <a:bodyPr/>
          <a:lstStyle/>
          <a:p>
            <a:r>
              <a:rPr lang="en-US"/>
              <a:t>PHY 712  Spring 2025 -- Lecture 23</a:t>
            </a:r>
          </a:p>
        </p:txBody>
      </p:sp>
      <p:sp>
        <p:nvSpPr>
          <p:cNvPr id="10" name="Slide Number Placeholder 9">
            <a:extLst>
              <a:ext uri="{FF2B5EF4-FFF2-40B4-BE49-F238E27FC236}">
                <a16:creationId xmlns:a16="http://schemas.microsoft.com/office/drawing/2014/main" id="{79C5AEDA-02D9-2342-B3FA-CB201247215F}"/>
              </a:ext>
            </a:extLst>
          </p:cNvPr>
          <p:cNvSpPr>
            <a:spLocks noGrp="1"/>
          </p:cNvSpPr>
          <p:nvPr>
            <p:ph type="sldNum" sz="quarter" idx="12"/>
          </p:nvPr>
        </p:nvSpPr>
        <p:spPr/>
        <p:txBody>
          <a:bodyPr/>
          <a:lstStyle/>
          <a:p>
            <a:fld id="{DE12C363-5E07-4986-BD7E-3075FC8C9C7B}" type="slidenum">
              <a:rPr lang="en-US" smtClean="0"/>
              <a:t>44</a:t>
            </a:fld>
            <a:endParaRPr lang="en-US"/>
          </a:p>
        </p:txBody>
      </p:sp>
    </p:spTree>
    <p:extLst>
      <p:ext uri="{BB962C8B-B14F-4D97-AF65-F5344CB8AC3E}">
        <p14:creationId xmlns:p14="http://schemas.microsoft.com/office/powerpoint/2010/main" val="26347728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5902A0A-E82A-3025-79AA-EFAF81689640}"/>
              </a:ext>
            </a:extLst>
          </p:cNvPr>
          <p:cNvGraphicFramePr>
            <a:graphicFrameLocks noChangeAspect="1"/>
          </p:cNvGraphicFramePr>
          <p:nvPr>
            <p:extLst>
              <p:ext uri="{D42A27DB-BD31-4B8C-83A1-F6EECF244321}">
                <p14:modId xmlns:p14="http://schemas.microsoft.com/office/powerpoint/2010/main" val="2497890312"/>
              </p:ext>
            </p:extLst>
          </p:nvPr>
        </p:nvGraphicFramePr>
        <p:xfrm>
          <a:off x="207846" y="601899"/>
          <a:ext cx="3449754" cy="2157368"/>
        </p:xfrm>
        <a:graphic>
          <a:graphicData uri="http://schemas.openxmlformats.org/presentationml/2006/ole">
            <mc:AlternateContent xmlns:mc="http://schemas.openxmlformats.org/markup-compatibility/2006">
              <mc:Choice xmlns:v="urn:schemas-microsoft-com:vml" Requires="v">
                <p:oleObj name="Equation" r:id="rId2" imgW="1866600" imgH="1168200" progId="Equation.DSMT4">
                  <p:embed/>
                </p:oleObj>
              </mc:Choice>
              <mc:Fallback>
                <p:oleObj name="Equation" r:id="rId2" imgW="1866600" imgH="1168200" progId="Equation.DSMT4">
                  <p:embed/>
                  <p:pic>
                    <p:nvPicPr>
                      <p:cNvPr id="2" name="Object 1">
                        <a:extLst>
                          <a:ext uri="{FF2B5EF4-FFF2-40B4-BE49-F238E27FC236}">
                            <a16:creationId xmlns:a16="http://schemas.microsoft.com/office/drawing/2014/main" id="{35902A0A-E82A-3025-79AA-EFAF81689640}"/>
                          </a:ext>
                        </a:extLst>
                      </p:cNvPr>
                      <p:cNvPicPr/>
                      <p:nvPr/>
                    </p:nvPicPr>
                    <p:blipFill>
                      <a:blip r:embed="rId3"/>
                      <a:stretch>
                        <a:fillRect/>
                      </a:stretch>
                    </p:blipFill>
                    <p:spPr>
                      <a:xfrm>
                        <a:off x="207846" y="601899"/>
                        <a:ext cx="3449754" cy="2157368"/>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9609A3D-AAA2-1ADC-B923-04B7DA2F6F05}"/>
              </a:ext>
            </a:extLst>
          </p:cNvPr>
          <p:cNvGraphicFramePr>
            <a:graphicFrameLocks noChangeAspect="1"/>
          </p:cNvGraphicFramePr>
          <p:nvPr>
            <p:extLst>
              <p:ext uri="{D42A27DB-BD31-4B8C-83A1-F6EECF244321}">
                <p14:modId xmlns:p14="http://schemas.microsoft.com/office/powerpoint/2010/main" val="2802816037"/>
              </p:ext>
            </p:extLst>
          </p:nvPr>
        </p:nvGraphicFramePr>
        <p:xfrm>
          <a:off x="158948" y="3124200"/>
          <a:ext cx="8826104" cy="3099197"/>
        </p:xfrm>
        <a:graphic>
          <a:graphicData uri="http://schemas.openxmlformats.org/presentationml/2006/ole">
            <mc:AlternateContent xmlns:mc="http://schemas.openxmlformats.org/markup-compatibility/2006">
              <mc:Choice xmlns:v="urn:schemas-microsoft-com:vml" Requires="v">
                <p:oleObj name="Equation" r:id="rId4" imgW="6858000" imgH="2387520" progId="Equation.DSMT4">
                  <p:embed/>
                </p:oleObj>
              </mc:Choice>
              <mc:Fallback>
                <p:oleObj name="Equation" r:id="rId4" imgW="6858000" imgH="2387520" progId="Equation.DSMT4">
                  <p:embed/>
                  <p:pic>
                    <p:nvPicPr>
                      <p:cNvPr id="3" name="Object 2">
                        <a:extLst>
                          <a:ext uri="{FF2B5EF4-FFF2-40B4-BE49-F238E27FC236}">
                            <a16:creationId xmlns:a16="http://schemas.microsoft.com/office/drawing/2014/main" id="{19609A3D-AAA2-1ADC-B923-04B7DA2F6F05}"/>
                          </a:ext>
                        </a:extLst>
                      </p:cNvPr>
                      <p:cNvPicPr>
                        <a:picLocks noChangeAspect="1" noChangeArrowheads="1"/>
                      </p:cNvPicPr>
                      <p:nvPr/>
                    </p:nvPicPr>
                    <p:blipFill>
                      <a:blip r:embed="rId5"/>
                      <a:srcRect/>
                      <a:stretch>
                        <a:fillRect/>
                      </a:stretch>
                    </p:blipFill>
                    <p:spPr bwMode="auto">
                      <a:xfrm>
                        <a:off x="158948" y="3124200"/>
                        <a:ext cx="8826104" cy="3099197"/>
                      </a:xfrm>
                      <a:prstGeom prst="rect">
                        <a:avLst/>
                      </a:prstGeom>
                      <a:noFill/>
                      <a:ln>
                        <a:noFill/>
                      </a:ln>
                    </p:spPr>
                  </p:pic>
                </p:oleObj>
              </mc:Fallback>
            </mc:AlternateContent>
          </a:graphicData>
        </a:graphic>
      </p:graphicFrame>
      <p:graphicFrame>
        <p:nvGraphicFramePr>
          <p:cNvPr id="4" name="Object 3">
            <a:extLst>
              <a:ext uri="{FF2B5EF4-FFF2-40B4-BE49-F238E27FC236}">
                <a16:creationId xmlns:a16="http://schemas.microsoft.com/office/drawing/2014/main" id="{C372599B-5890-C919-FAC5-47EECB4B76A5}"/>
              </a:ext>
            </a:extLst>
          </p:cNvPr>
          <p:cNvGraphicFramePr>
            <a:graphicFrameLocks noChangeAspect="1"/>
          </p:cNvGraphicFramePr>
          <p:nvPr>
            <p:extLst>
              <p:ext uri="{D42A27DB-BD31-4B8C-83A1-F6EECF244321}">
                <p14:modId xmlns:p14="http://schemas.microsoft.com/office/powerpoint/2010/main" val="1942946189"/>
              </p:ext>
            </p:extLst>
          </p:nvPr>
        </p:nvGraphicFramePr>
        <p:xfrm>
          <a:off x="4087645" y="1371600"/>
          <a:ext cx="3284827" cy="1154129"/>
        </p:xfrm>
        <a:graphic>
          <a:graphicData uri="http://schemas.openxmlformats.org/presentationml/2006/ole">
            <mc:AlternateContent xmlns:mc="http://schemas.openxmlformats.org/markup-compatibility/2006">
              <mc:Choice xmlns:v="urn:schemas-microsoft-com:vml" Requires="v">
                <p:oleObj name="Equation" r:id="rId6" imgW="1879560" imgH="660240" progId="Equation.DSMT4">
                  <p:embed/>
                </p:oleObj>
              </mc:Choice>
              <mc:Fallback>
                <p:oleObj name="Equation" r:id="rId6" imgW="1879560" imgH="660240" progId="Equation.DSMT4">
                  <p:embed/>
                  <p:pic>
                    <p:nvPicPr>
                      <p:cNvPr id="4" name="Object 3">
                        <a:extLst>
                          <a:ext uri="{FF2B5EF4-FFF2-40B4-BE49-F238E27FC236}">
                            <a16:creationId xmlns:a16="http://schemas.microsoft.com/office/drawing/2014/main" id="{C372599B-5890-C919-FAC5-47EECB4B76A5}"/>
                          </a:ext>
                        </a:extLst>
                      </p:cNvPr>
                      <p:cNvPicPr/>
                      <p:nvPr/>
                    </p:nvPicPr>
                    <p:blipFill>
                      <a:blip r:embed="rId7"/>
                      <a:stretch>
                        <a:fillRect/>
                      </a:stretch>
                    </p:blipFill>
                    <p:spPr>
                      <a:xfrm>
                        <a:off x="4087645" y="1371600"/>
                        <a:ext cx="3284827" cy="1154129"/>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569C42F3-D756-B003-0387-0644BA107C80}"/>
              </a:ext>
            </a:extLst>
          </p:cNvPr>
          <p:cNvSpPr>
            <a:spLocks noGrp="1"/>
          </p:cNvSpPr>
          <p:nvPr>
            <p:ph type="dt" sz="half" idx="10"/>
          </p:nvPr>
        </p:nvSpPr>
        <p:spPr/>
        <p:txBody>
          <a:bodyPr/>
          <a:lstStyle/>
          <a:p>
            <a:r>
              <a:rPr lang="en-US"/>
              <a:t>03/07/2025</a:t>
            </a:r>
          </a:p>
        </p:txBody>
      </p:sp>
      <p:sp>
        <p:nvSpPr>
          <p:cNvPr id="6" name="Footer Placeholder 5">
            <a:extLst>
              <a:ext uri="{FF2B5EF4-FFF2-40B4-BE49-F238E27FC236}">
                <a16:creationId xmlns:a16="http://schemas.microsoft.com/office/drawing/2014/main" id="{68AE12DA-11FE-3286-E54C-ADA90BA75DB9}"/>
              </a:ext>
            </a:extLst>
          </p:cNvPr>
          <p:cNvSpPr>
            <a:spLocks noGrp="1"/>
          </p:cNvSpPr>
          <p:nvPr>
            <p:ph type="ftr" sz="quarter" idx="11"/>
          </p:nvPr>
        </p:nvSpPr>
        <p:spPr/>
        <p:txBody>
          <a:bodyPr/>
          <a:lstStyle/>
          <a:p>
            <a:r>
              <a:rPr lang="en-US"/>
              <a:t>PHY 712  Spring 2025 -- Lecture 23</a:t>
            </a:r>
          </a:p>
        </p:txBody>
      </p:sp>
      <p:sp>
        <p:nvSpPr>
          <p:cNvPr id="7" name="Slide Number Placeholder 6">
            <a:extLst>
              <a:ext uri="{FF2B5EF4-FFF2-40B4-BE49-F238E27FC236}">
                <a16:creationId xmlns:a16="http://schemas.microsoft.com/office/drawing/2014/main" id="{35310166-52B3-B2D1-F4B6-061EE0408BAE}"/>
              </a:ext>
            </a:extLst>
          </p:cNvPr>
          <p:cNvSpPr>
            <a:spLocks noGrp="1"/>
          </p:cNvSpPr>
          <p:nvPr>
            <p:ph type="sldNum" sz="quarter" idx="12"/>
          </p:nvPr>
        </p:nvSpPr>
        <p:spPr/>
        <p:txBody>
          <a:bodyPr/>
          <a:lstStyle/>
          <a:p>
            <a:fld id="{DE12C363-5E07-4986-BD7E-3075FC8C9C7B}" type="slidenum">
              <a:rPr lang="en-US" smtClean="0"/>
              <a:t>45</a:t>
            </a:fld>
            <a:endParaRPr lang="en-US"/>
          </a:p>
        </p:txBody>
      </p:sp>
    </p:spTree>
    <p:extLst>
      <p:ext uri="{BB962C8B-B14F-4D97-AF65-F5344CB8AC3E}">
        <p14:creationId xmlns:p14="http://schemas.microsoft.com/office/powerpoint/2010/main" val="2663658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67FD4B8-9327-49A0-C321-0C9D65DC038F}"/>
              </a:ext>
            </a:extLst>
          </p:cNvPr>
          <p:cNvGraphicFramePr>
            <a:graphicFrameLocks noChangeAspect="1"/>
          </p:cNvGraphicFramePr>
          <p:nvPr>
            <p:extLst>
              <p:ext uri="{D42A27DB-BD31-4B8C-83A1-F6EECF244321}">
                <p14:modId xmlns:p14="http://schemas.microsoft.com/office/powerpoint/2010/main" val="3982642655"/>
              </p:ext>
            </p:extLst>
          </p:nvPr>
        </p:nvGraphicFramePr>
        <p:xfrm>
          <a:off x="265810" y="457200"/>
          <a:ext cx="8612380" cy="4894660"/>
        </p:xfrm>
        <a:graphic>
          <a:graphicData uri="http://schemas.openxmlformats.org/presentationml/2006/ole">
            <mc:AlternateContent xmlns:mc="http://schemas.openxmlformats.org/markup-compatibility/2006">
              <mc:Choice xmlns:v="urn:schemas-microsoft-com:vml" Requires="v">
                <p:oleObj name="Equation" r:id="rId2" imgW="5879880" imgH="3340080" progId="Equation.DSMT4">
                  <p:embed/>
                </p:oleObj>
              </mc:Choice>
              <mc:Fallback>
                <p:oleObj name="Equation" r:id="rId2" imgW="5879880" imgH="3340080" progId="Equation.DSMT4">
                  <p:embed/>
                  <p:pic>
                    <p:nvPicPr>
                      <p:cNvPr id="2" name="Object 1">
                        <a:extLst>
                          <a:ext uri="{FF2B5EF4-FFF2-40B4-BE49-F238E27FC236}">
                            <a16:creationId xmlns:a16="http://schemas.microsoft.com/office/drawing/2014/main" id="{C67FD4B8-9327-49A0-C321-0C9D65DC038F}"/>
                          </a:ext>
                        </a:extLst>
                      </p:cNvPr>
                      <p:cNvPicPr/>
                      <p:nvPr/>
                    </p:nvPicPr>
                    <p:blipFill>
                      <a:blip r:embed="rId3"/>
                      <a:stretch>
                        <a:fillRect/>
                      </a:stretch>
                    </p:blipFill>
                    <p:spPr>
                      <a:xfrm>
                        <a:off x="265810" y="457200"/>
                        <a:ext cx="8612380" cy="4894660"/>
                      </a:xfrm>
                      <a:prstGeom prst="rect">
                        <a:avLst/>
                      </a:prstGeom>
                    </p:spPr>
                  </p:pic>
                </p:oleObj>
              </mc:Fallback>
            </mc:AlternateContent>
          </a:graphicData>
        </a:graphic>
      </p:graphicFrame>
      <p:sp>
        <p:nvSpPr>
          <p:cNvPr id="3" name="Date Placeholder 2">
            <a:extLst>
              <a:ext uri="{FF2B5EF4-FFF2-40B4-BE49-F238E27FC236}">
                <a16:creationId xmlns:a16="http://schemas.microsoft.com/office/drawing/2014/main" id="{E4CAEC30-6754-31D5-B76D-12E865FCFDA8}"/>
              </a:ext>
            </a:extLst>
          </p:cNvPr>
          <p:cNvSpPr>
            <a:spLocks noGrp="1"/>
          </p:cNvSpPr>
          <p:nvPr>
            <p:ph type="dt" sz="half" idx="10"/>
          </p:nvPr>
        </p:nvSpPr>
        <p:spPr/>
        <p:txBody>
          <a:bodyPr/>
          <a:lstStyle/>
          <a:p>
            <a:r>
              <a:rPr lang="en-US"/>
              <a:t>03/07/2025</a:t>
            </a:r>
          </a:p>
        </p:txBody>
      </p:sp>
      <p:sp>
        <p:nvSpPr>
          <p:cNvPr id="4" name="Footer Placeholder 3">
            <a:extLst>
              <a:ext uri="{FF2B5EF4-FFF2-40B4-BE49-F238E27FC236}">
                <a16:creationId xmlns:a16="http://schemas.microsoft.com/office/drawing/2014/main" id="{69E220D1-BEF4-118C-B4B5-010F04032BDF}"/>
              </a:ext>
            </a:extLst>
          </p:cNvPr>
          <p:cNvSpPr>
            <a:spLocks noGrp="1"/>
          </p:cNvSpPr>
          <p:nvPr>
            <p:ph type="ftr" sz="quarter" idx="11"/>
          </p:nvPr>
        </p:nvSpPr>
        <p:spPr/>
        <p:txBody>
          <a:bodyPr/>
          <a:lstStyle/>
          <a:p>
            <a:r>
              <a:rPr lang="en-US"/>
              <a:t>PHY 712  Spring 2025 -- Lecture 23</a:t>
            </a:r>
          </a:p>
        </p:txBody>
      </p:sp>
      <p:sp>
        <p:nvSpPr>
          <p:cNvPr id="5" name="Slide Number Placeholder 4">
            <a:extLst>
              <a:ext uri="{FF2B5EF4-FFF2-40B4-BE49-F238E27FC236}">
                <a16:creationId xmlns:a16="http://schemas.microsoft.com/office/drawing/2014/main" id="{FAD9A1A3-2073-6757-A3AC-7B33688CE205}"/>
              </a:ext>
            </a:extLst>
          </p:cNvPr>
          <p:cNvSpPr>
            <a:spLocks noGrp="1"/>
          </p:cNvSpPr>
          <p:nvPr>
            <p:ph type="sldNum" sz="quarter" idx="12"/>
          </p:nvPr>
        </p:nvSpPr>
        <p:spPr/>
        <p:txBody>
          <a:bodyPr/>
          <a:lstStyle/>
          <a:p>
            <a:fld id="{DE12C363-5E07-4986-BD7E-3075FC8C9C7B}" type="slidenum">
              <a:rPr lang="en-US" smtClean="0"/>
              <a:t>46</a:t>
            </a:fld>
            <a:endParaRPr lang="en-US"/>
          </a:p>
        </p:txBody>
      </p:sp>
    </p:spTree>
    <p:extLst>
      <p:ext uri="{BB962C8B-B14F-4D97-AF65-F5344CB8AC3E}">
        <p14:creationId xmlns:p14="http://schemas.microsoft.com/office/powerpoint/2010/main" val="53603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3C472-BCEF-9A84-9248-19655FD264D2}"/>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168CA1AE-CED0-4491-AA48-344ED88999A4}"/>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060E36A4-241D-741B-B2E9-096F52EB9EB9}"/>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6" name="TextBox 5">
            <a:extLst>
              <a:ext uri="{FF2B5EF4-FFF2-40B4-BE49-F238E27FC236}">
                <a16:creationId xmlns:a16="http://schemas.microsoft.com/office/drawing/2014/main" id="{29EA7D8B-A6F7-D25D-517F-50BC2BC13480}"/>
              </a:ext>
            </a:extLst>
          </p:cNvPr>
          <p:cNvSpPr txBox="1"/>
          <p:nvPr/>
        </p:nvSpPr>
        <p:spPr>
          <a:xfrm>
            <a:off x="304800" y="304800"/>
            <a:ext cx="8382000" cy="4893647"/>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please include the software work (or snips of it) into your exam materials.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601949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88203"/>
            <a:ext cx="8382000" cy="830997"/>
          </a:xfrm>
          <a:prstGeom prst="rect">
            <a:avLst/>
          </a:prstGeom>
          <a:noFill/>
        </p:spPr>
        <p:txBody>
          <a:bodyPr wrap="square" rtlCol="0">
            <a:spAutoFit/>
          </a:bodyPr>
          <a:lstStyle/>
          <a:p>
            <a:r>
              <a:rPr lang="en-US" sz="2400" dirty="0">
                <a:latin typeface="+mj-lt"/>
              </a:rPr>
              <a:t>More advice – accumulate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Tree>
    <p:extLst>
      <p:ext uri="{BB962C8B-B14F-4D97-AF65-F5344CB8AC3E}">
        <p14:creationId xmlns:p14="http://schemas.microsoft.com/office/powerpoint/2010/main" val="352169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03/07/2025</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2025 -- Lecture 23</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16379</TotalTime>
  <Words>1323</Words>
  <Application>Microsoft Office PowerPoint</Application>
  <PresentationFormat>On-screen Show (4:3)</PresentationFormat>
  <Paragraphs>221</Paragraphs>
  <Slides>46</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46</vt:i4>
      </vt:variant>
    </vt:vector>
  </HeadingPairs>
  <TitlesOfParts>
    <vt:vector size="58" baseType="lpstr">
      <vt:lpstr>Aptos</vt:lpstr>
      <vt:lpstr>Aptos Display</vt:lpstr>
      <vt:lpstr>Arial</vt:lpstr>
      <vt:lpstr>Calibri</vt:lpstr>
      <vt:lpstr>Symbol</vt:lpstr>
      <vt:lpstr>Times New Roman</vt:lpstr>
      <vt:lpstr>Wingdings</vt:lpstr>
      <vt:lpstr>Office Theme</vt:lpstr>
      <vt:lpstr>Office Theme</vt:lpstr>
      <vt:lpstr>MathType 7.0 Equation</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967</cp:revision>
  <cp:lastPrinted>2020-02-24T17:49:02Z</cp:lastPrinted>
  <dcterms:created xsi:type="dcterms:W3CDTF">2012-01-10T18:32:24Z</dcterms:created>
  <dcterms:modified xsi:type="dcterms:W3CDTF">2025-03-07T06:08:36Z</dcterms:modified>
</cp:coreProperties>
</file>