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34"/>
  </p:notesMasterIdLst>
  <p:handoutMasterIdLst>
    <p:handoutMasterId r:id="rId35"/>
  </p:handoutMasterIdLst>
  <p:sldIdLst>
    <p:sldId id="296" r:id="rId4"/>
    <p:sldId id="354" r:id="rId5"/>
    <p:sldId id="388" r:id="rId6"/>
    <p:sldId id="389" r:id="rId7"/>
    <p:sldId id="355" r:id="rId8"/>
    <p:sldId id="356" r:id="rId9"/>
    <p:sldId id="379" r:id="rId10"/>
    <p:sldId id="357" r:id="rId11"/>
    <p:sldId id="358" r:id="rId12"/>
    <p:sldId id="359" r:id="rId13"/>
    <p:sldId id="360" r:id="rId14"/>
    <p:sldId id="390" r:id="rId15"/>
    <p:sldId id="391" r:id="rId16"/>
    <p:sldId id="392" r:id="rId17"/>
    <p:sldId id="393" r:id="rId18"/>
    <p:sldId id="394" r:id="rId19"/>
    <p:sldId id="395" r:id="rId20"/>
    <p:sldId id="397" r:id="rId21"/>
    <p:sldId id="398" r:id="rId22"/>
    <p:sldId id="396" r:id="rId23"/>
    <p:sldId id="399" r:id="rId24"/>
    <p:sldId id="400" r:id="rId25"/>
    <p:sldId id="401" r:id="rId26"/>
    <p:sldId id="402" r:id="rId27"/>
    <p:sldId id="408" r:id="rId28"/>
    <p:sldId id="403" r:id="rId29"/>
    <p:sldId id="414" r:id="rId30"/>
    <p:sldId id="404" r:id="rId31"/>
    <p:sldId id="405" r:id="rId32"/>
    <p:sldId id="406" r:id="rId3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68" autoAdjust="0"/>
    <p:restoredTop sz="95054" autoAdjust="0"/>
  </p:normalViewPr>
  <p:slideViewPr>
    <p:cSldViewPr>
      <p:cViewPr>
        <p:scale>
          <a:sx n="87" d="100"/>
          <a:sy n="87" d="100"/>
        </p:scale>
        <p:origin x="376" y="-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 d="100"/>
        <a:sy n="20" d="100"/>
      </p:scale>
      <p:origin x="0" y="0"/>
    </p:cViewPr>
  </p:sorterViewPr>
  <p:notesViewPr>
    <p:cSldViewPr>
      <p:cViewPr>
        <p:scale>
          <a:sx n="189" d="100"/>
          <a:sy n="189" d="100"/>
        </p:scale>
        <p:origin x="221" y="-5741"/>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3/23/2025</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3/23/2025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39781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Comparing the values of the vector potential calculated using the asymptotic expansion (</a:t>
            </a:r>
            <a:r>
              <a:rPr lang="en-US" dirty="0" err="1"/>
              <a:t>r</a:t>
            </a:r>
            <a:r>
              <a:rPr lang="en-US" dirty="0" err="1">
                <a:sym typeface="Wingdings" panose="05000000000000000000" pitchFamily="2" charset="2"/>
              </a:rPr>
              <a:t>infinity</a:t>
            </a:r>
            <a:r>
              <a:rPr lang="en-US" dirty="0">
                <a:sym typeface="Wingdings" panose="05000000000000000000" pitchFamily="2" charset="2"/>
              </a:rPr>
              <a:t>)</a:t>
            </a:r>
            <a:r>
              <a:rPr lang="en-US" baseline="0" dirty="0">
                <a:sym typeface="Wingdings" panose="05000000000000000000" pitchFamily="2" charset="2"/>
              </a:rPr>
              <a:t> with the exact evaluation.   You see that the difference occurs only within the source extent.</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263806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long wavelength limit, the dipole approximation is numerically close to the physical situation.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884407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vector</a:t>
            </a:r>
            <a:r>
              <a:rPr lang="en-US" baseline="0" dirty="0"/>
              <a:t> and scalar potential fields following Jackson Section 9.2.</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460900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Geometric properties of dipolar fields.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147513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to now, we</a:t>
            </a:r>
            <a:r>
              <a:rPr lang="en-US" baseline="0" dirty="0"/>
              <a:t> have worked with the exact spherical harmonic expansion, evaluating the results in certain limits.    Now consider analyzing the Green’s function integral directly without use of Bessel functions.    You may recognize this treatment as the Born approximation encountered in quantum mechanical scattering theory.</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174049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approach is similar to the Bessel function expansion if more terms were used.</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527334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to now,</a:t>
            </a:r>
            <a:r>
              <a:rPr lang="en-US" baseline="0" dirty="0"/>
              <a:t> we have been thinking about sources on the atomic scale.    The analysis also works for macroscopic sources such as antennas.    This example which follows your textbook is called a center fed antenna.</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9695425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Specifically, consider an antenna.     For convenience, we are using a slightly different notation from the previous lecture as noted at the top of the slide.</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7970261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Analyzing the vector</a:t>
            </a:r>
            <a:r>
              <a:rPr lang="en-US" baseline="0" dirty="0"/>
              <a:t> potential in this “Born” approximation, we obtain an analytic result for the radiation distribution.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9854197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radiation</a:t>
            </a:r>
            <a:r>
              <a:rPr lang="en-US" baseline="0" dirty="0"/>
              <a:t> pattern is quite sensitive to the relationship between the antenna length d and the wavelength of the radiation.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1371695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polar plots</a:t>
            </a:r>
            <a:r>
              <a:rPr lang="en-US" baseline="0" dirty="0"/>
              <a:t> of the radiation patterns for various cases.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502922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Maxwell’s equations were introduced and used in Chapters 6-8,  we have focused on the properties of the fields themselves.    Now we will begin to study how these fields are produced by particular sources.     The sources that we will consider are harmonic in time and their spatial form (considered to be localized in space) is represented by a multiplicative factor.   More generally, we are considering one component in the Fourier transform for the source function.   The results are quite different from the </a:t>
            </a:r>
            <a:r>
              <a:rPr lang="en-US" dirty="0" err="1"/>
              <a:t>Liénard-Wiechert</a:t>
            </a:r>
            <a:r>
              <a:rPr lang="en-US" dirty="0"/>
              <a:t> potentials discussed a few weeks ago.    In this slide, Maxwell’s equations are presented for the case that the sources are completely represented by the charge and current densities.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44005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62000"/>
            <a:ext cx="4800600" cy="3600450"/>
          </a:xfrm>
        </p:spPr>
      </p:sp>
      <p:sp>
        <p:nvSpPr>
          <p:cNvPr id="3" name="Notes Placeholder 2"/>
          <p:cNvSpPr>
            <a:spLocks noGrp="1"/>
          </p:cNvSpPr>
          <p:nvPr>
            <p:ph type="body" idx="1"/>
          </p:nvPr>
        </p:nvSpPr>
        <p:spPr>
          <a:xfrm>
            <a:off x="685800" y="3124200"/>
            <a:ext cx="5852160" cy="4320540"/>
          </a:xfrm>
        </p:spPr>
        <p:txBody>
          <a:bodyPr/>
          <a:lstStyle/>
          <a:p>
            <a:r>
              <a:rPr lang="en-US" dirty="0"/>
              <a:t>It is convenient to express the coupled vector fields in terms of the scalar and vector potentials as we have discussed previously.</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85120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focus our attention on the Lorentz Gauge representations.    In this case, the scalar potential and each of the three Cartesian components of the vector potential have an inhomogeneous differential equation to solve.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664665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spatially localized source, the physically meaningful solution can be written as an integral over the source time </a:t>
            </a:r>
            <a:r>
              <a:rPr lang="en-US" i="1" dirty="0"/>
              <a:t>t</a:t>
            </a:r>
            <a:r>
              <a:rPr lang="en-US" dirty="0"/>
              <a:t>’ and space </a:t>
            </a:r>
            <a:r>
              <a:rPr lang="en-US" b="1" i="1" dirty="0"/>
              <a:t>r</a:t>
            </a:r>
            <a:r>
              <a:rPr lang="en-US" dirty="0"/>
              <a:t>’ as discussed previously before.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910952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a:t>
            </a:r>
            <a:r>
              <a:rPr lang="en-US" baseline="0" dirty="0"/>
              <a:t> specialize to the pure harmonic time dependence.     Mathematically, we will evaluate the sources with the complex function exp</a:t>
            </a:r>
            <a:r>
              <a:rPr lang="en-US" i="1" baseline="0" dirty="0"/>
              <a:t>(-</a:t>
            </a:r>
            <a:r>
              <a:rPr lang="en-US" i="1" baseline="0" dirty="0" err="1"/>
              <a:t>i</a:t>
            </a:r>
            <a:r>
              <a:rPr lang="en-US" i="1" baseline="0" dirty="0" err="1">
                <a:latin typeface="Symbol" panose="05050102010706020507" pitchFamily="18" charset="2"/>
              </a:rPr>
              <a:t>w</a:t>
            </a:r>
            <a:r>
              <a:rPr lang="en-US" i="1" baseline="0" dirty="0" err="1"/>
              <a:t>t</a:t>
            </a:r>
            <a:r>
              <a:rPr lang="en-US" baseline="0" dirty="0"/>
              <a:t>), taking the real part at the end of the analysis.       Note that because we need to conserve charge, the continuity equation must be satisfied which consequently means that the current and charge densities are functionally related.</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432735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Putting the form of the source term in the integral, we can first perform</a:t>
            </a:r>
            <a:r>
              <a:rPr lang="en-US" baseline="0" dirty="0"/>
              <a:t> the integral over the source time </a:t>
            </a:r>
            <a:r>
              <a:rPr lang="en-US" i="1" baseline="0" dirty="0"/>
              <a:t>t</a:t>
            </a:r>
            <a:r>
              <a:rPr lang="en-US" baseline="0" dirty="0"/>
              <a:t>’, resulting in the last equation of the slide.   Notice that the full solution of the differential equation also may have a solution to the homogeneous equation as represented </a:t>
            </a:r>
            <a:r>
              <a:rPr lang="en-US" i="0" baseline="0" dirty="0"/>
              <a:t>the </a:t>
            </a:r>
            <a:r>
              <a:rPr lang="en-US" i="1" baseline="0" dirty="0"/>
              <a:t>f=0 </a:t>
            </a:r>
            <a:r>
              <a:rPr lang="en-US" i="0" baseline="0" dirty="0"/>
              <a:t>contribution</a:t>
            </a:r>
            <a:r>
              <a:rPr lang="en-US" baseline="0" dirty="0"/>
              <a:t>.</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588179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t>
            </a:r>
            <a:r>
              <a:rPr lang="en-US" baseline="0" dirty="0"/>
              <a:t> example of using the spherical harmonic expansion to analyze “exact” expressions for the scalar and vector potentials.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210118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03/24/2025</a:t>
            </a:r>
            <a:endParaRPr lang="en-US" dirty="0"/>
          </a:p>
        </p:txBody>
      </p:sp>
      <p:sp>
        <p:nvSpPr>
          <p:cNvPr id="5" name="Footer Placeholder 4"/>
          <p:cNvSpPr>
            <a:spLocks noGrp="1"/>
          </p:cNvSpPr>
          <p:nvPr>
            <p:ph type="ftr" sz="quarter" idx="11"/>
          </p:nvPr>
        </p:nvSpPr>
        <p:spPr/>
        <p:txBody>
          <a:bodyPr/>
          <a:lstStyle/>
          <a:p>
            <a:r>
              <a:rPr lang="en-US"/>
              <a:t>PHY 712  Spring 2025 --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03/24/2025</a:t>
            </a:r>
            <a:endParaRPr lang="en-US" dirty="0"/>
          </a:p>
        </p:txBody>
      </p:sp>
      <p:sp>
        <p:nvSpPr>
          <p:cNvPr id="5" name="Footer Placeholder 4"/>
          <p:cNvSpPr>
            <a:spLocks noGrp="1"/>
          </p:cNvSpPr>
          <p:nvPr>
            <p:ph type="ftr" sz="quarter" idx="11"/>
          </p:nvPr>
        </p:nvSpPr>
        <p:spPr/>
        <p:txBody>
          <a:bodyPr/>
          <a:lstStyle/>
          <a:p>
            <a:r>
              <a:rPr lang="en-US"/>
              <a:t>PHY 712  Spring 2025 --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03/24/2025</a:t>
            </a:r>
            <a:endParaRPr lang="en-US" dirty="0"/>
          </a:p>
        </p:txBody>
      </p:sp>
      <p:sp>
        <p:nvSpPr>
          <p:cNvPr id="5" name="Footer Placeholder 4"/>
          <p:cNvSpPr>
            <a:spLocks noGrp="1"/>
          </p:cNvSpPr>
          <p:nvPr>
            <p:ph type="ftr" sz="quarter" idx="11"/>
          </p:nvPr>
        </p:nvSpPr>
        <p:spPr/>
        <p:txBody>
          <a:bodyPr/>
          <a:lstStyle/>
          <a:p>
            <a:r>
              <a:rPr lang="en-US"/>
              <a:t>PHY 712  Spring 2025 --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03/22/2024</a:t>
            </a:r>
            <a:endParaRPr lang="en-US" dirty="0"/>
          </a:p>
        </p:txBody>
      </p:sp>
      <p:sp>
        <p:nvSpPr>
          <p:cNvPr id="3" name="Footer Placeholder 2"/>
          <p:cNvSpPr>
            <a:spLocks noGrp="1"/>
          </p:cNvSpPr>
          <p:nvPr>
            <p:ph type="ftr" sz="quarter" idx="11"/>
          </p:nvPr>
        </p:nvSpPr>
        <p:spPr/>
        <p:txBody>
          <a:bodyPr/>
          <a:lstStyle/>
          <a:p>
            <a:r>
              <a:rPr lang="en-US"/>
              <a:t>PHY 712  Spring 2024 -- Lecture 26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03/24/2025</a:t>
            </a:r>
            <a:endParaRPr lang="en-US" dirty="0"/>
          </a:p>
        </p:txBody>
      </p:sp>
      <p:sp>
        <p:nvSpPr>
          <p:cNvPr id="5" name="Footer Placeholder 4"/>
          <p:cNvSpPr>
            <a:spLocks noGrp="1"/>
          </p:cNvSpPr>
          <p:nvPr>
            <p:ph type="ftr" sz="quarter" idx="11"/>
          </p:nvPr>
        </p:nvSpPr>
        <p:spPr/>
        <p:txBody>
          <a:bodyPr/>
          <a:lstStyle/>
          <a:p>
            <a:r>
              <a:rPr lang="en-US"/>
              <a:t>PHY 712  Spring 2025 --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03/24/2025</a:t>
            </a:r>
            <a:endParaRPr lang="en-US" dirty="0"/>
          </a:p>
        </p:txBody>
      </p:sp>
      <p:sp>
        <p:nvSpPr>
          <p:cNvPr id="5" name="Footer Placeholder 4"/>
          <p:cNvSpPr>
            <a:spLocks noGrp="1"/>
          </p:cNvSpPr>
          <p:nvPr>
            <p:ph type="ftr" sz="quarter" idx="11"/>
          </p:nvPr>
        </p:nvSpPr>
        <p:spPr/>
        <p:txBody>
          <a:bodyPr/>
          <a:lstStyle/>
          <a:p>
            <a:r>
              <a:rPr lang="en-US"/>
              <a:t>PHY 712  Spring 2025 --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03/24/2025</a:t>
            </a:r>
            <a:endParaRPr lang="en-US" dirty="0"/>
          </a:p>
        </p:txBody>
      </p:sp>
      <p:sp>
        <p:nvSpPr>
          <p:cNvPr id="6" name="Footer Placeholder 5"/>
          <p:cNvSpPr>
            <a:spLocks noGrp="1"/>
          </p:cNvSpPr>
          <p:nvPr>
            <p:ph type="ftr" sz="quarter" idx="11"/>
          </p:nvPr>
        </p:nvSpPr>
        <p:spPr/>
        <p:txBody>
          <a:bodyPr/>
          <a:lstStyle/>
          <a:p>
            <a:r>
              <a:rPr lang="en-US"/>
              <a:t>PHY 712  Spring 2025 --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03/24/2025</a:t>
            </a:r>
            <a:endParaRPr lang="en-US" dirty="0"/>
          </a:p>
        </p:txBody>
      </p:sp>
      <p:sp>
        <p:nvSpPr>
          <p:cNvPr id="8" name="Footer Placeholder 7"/>
          <p:cNvSpPr>
            <a:spLocks noGrp="1"/>
          </p:cNvSpPr>
          <p:nvPr>
            <p:ph type="ftr" sz="quarter" idx="11"/>
          </p:nvPr>
        </p:nvSpPr>
        <p:spPr/>
        <p:txBody>
          <a:bodyPr/>
          <a:lstStyle/>
          <a:p>
            <a:r>
              <a:rPr lang="en-US"/>
              <a:t>PHY 712  Spring 2025 -- Lecture 24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03/24/2025</a:t>
            </a:r>
            <a:endParaRPr lang="en-US" dirty="0"/>
          </a:p>
        </p:txBody>
      </p:sp>
      <p:sp>
        <p:nvSpPr>
          <p:cNvPr id="4" name="Footer Placeholder 3"/>
          <p:cNvSpPr>
            <a:spLocks noGrp="1"/>
          </p:cNvSpPr>
          <p:nvPr>
            <p:ph type="ftr" sz="quarter" idx="11"/>
          </p:nvPr>
        </p:nvSpPr>
        <p:spPr/>
        <p:txBody>
          <a:bodyPr/>
          <a:lstStyle/>
          <a:p>
            <a:r>
              <a:rPr lang="en-US"/>
              <a:t>PHY 712  Spring 2025 -- Lecture 24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03/24/2025</a:t>
            </a:r>
            <a:endParaRPr lang="en-US" dirty="0"/>
          </a:p>
        </p:txBody>
      </p:sp>
      <p:sp>
        <p:nvSpPr>
          <p:cNvPr id="3" name="Footer Placeholder 2"/>
          <p:cNvSpPr>
            <a:spLocks noGrp="1"/>
          </p:cNvSpPr>
          <p:nvPr>
            <p:ph type="ftr" sz="quarter" idx="11"/>
          </p:nvPr>
        </p:nvSpPr>
        <p:spPr/>
        <p:txBody>
          <a:bodyPr/>
          <a:lstStyle/>
          <a:p>
            <a:r>
              <a:rPr lang="en-US"/>
              <a:t>PHY 712  Spring 2025 --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03/24/2025</a:t>
            </a:r>
            <a:endParaRPr lang="en-US" dirty="0"/>
          </a:p>
        </p:txBody>
      </p:sp>
      <p:sp>
        <p:nvSpPr>
          <p:cNvPr id="6" name="Footer Placeholder 5"/>
          <p:cNvSpPr>
            <a:spLocks noGrp="1"/>
          </p:cNvSpPr>
          <p:nvPr>
            <p:ph type="ftr" sz="quarter" idx="11"/>
          </p:nvPr>
        </p:nvSpPr>
        <p:spPr/>
        <p:txBody>
          <a:bodyPr/>
          <a:lstStyle/>
          <a:p>
            <a:r>
              <a:rPr lang="en-US"/>
              <a:t>PHY 712  Spring 2025 --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03/24/2025</a:t>
            </a:r>
            <a:endParaRPr lang="en-US" dirty="0"/>
          </a:p>
        </p:txBody>
      </p:sp>
      <p:sp>
        <p:nvSpPr>
          <p:cNvPr id="6" name="Footer Placeholder 5"/>
          <p:cNvSpPr>
            <a:spLocks noGrp="1"/>
          </p:cNvSpPr>
          <p:nvPr>
            <p:ph type="ftr" sz="quarter" idx="11"/>
          </p:nvPr>
        </p:nvSpPr>
        <p:spPr/>
        <p:txBody>
          <a:bodyPr/>
          <a:lstStyle/>
          <a:p>
            <a:r>
              <a:rPr lang="en-US"/>
              <a:t>PHY 712  Spring 2025 --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03/24/2025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2025 -- Lecture 24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03/20/2024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2024-- Lecture 25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61" r:id="rId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03/22/2024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2024 -- Lecture 26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63" r:id="rId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12.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4.wmf"/></Relationships>
</file>

<file path=ppt/slides/_rels/slide12.xml.rels><?xml version="1.0" encoding="UTF-8" standalone="yes"?>
<Relationships xmlns="http://schemas.openxmlformats.org/package/2006/relationships"><Relationship Id="rId3" Type="http://schemas.openxmlformats.org/officeDocument/2006/relationships/image" Target="../media/image15.emf"/><Relationship Id="rId7" Type="http://schemas.openxmlformats.org/officeDocument/2006/relationships/image" Target="../media/image17.emf"/><Relationship Id="rId2" Type="http://schemas.openxmlformats.org/officeDocument/2006/relationships/oleObject" Target="../embeddings/oleObject13.bin"/><Relationship Id="rId1" Type="http://schemas.openxmlformats.org/officeDocument/2006/relationships/slideLayout" Target="../slideLayouts/slideLayout12.xml"/><Relationship Id="rId6" Type="http://schemas.openxmlformats.org/officeDocument/2006/relationships/oleObject" Target="../embeddings/oleObject15.bin"/><Relationship Id="rId5" Type="http://schemas.openxmlformats.org/officeDocument/2006/relationships/image" Target="../media/image16.emf"/><Relationship Id="rId4"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3" Type="http://schemas.openxmlformats.org/officeDocument/2006/relationships/image" Target="../media/image18.emf"/><Relationship Id="rId7" Type="http://schemas.openxmlformats.org/officeDocument/2006/relationships/image" Target="../media/image20.emf"/><Relationship Id="rId2" Type="http://schemas.openxmlformats.org/officeDocument/2006/relationships/oleObject" Target="../embeddings/oleObject16.bin"/><Relationship Id="rId1" Type="http://schemas.openxmlformats.org/officeDocument/2006/relationships/slideLayout" Target="../slideLayouts/slideLayout12.xml"/><Relationship Id="rId6" Type="http://schemas.openxmlformats.org/officeDocument/2006/relationships/oleObject" Target="../embeddings/oleObject18.bin"/><Relationship Id="rId5" Type="http://schemas.openxmlformats.org/officeDocument/2006/relationships/image" Target="../media/image19.emf"/><Relationship Id="rId4" Type="http://schemas.openxmlformats.org/officeDocument/2006/relationships/oleObject" Target="../embeddings/oleObject17.bin"/></Relationships>
</file>

<file path=ppt/slides/_rels/slide14.xml.rels><?xml version="1.0" encoding="UTF-8" standalone="yes"?>
<Relationships xmlns="http://schemas.openxmlformats.org/package/2006/relationships"><Relationship Id="rId3" Type="http://schemas.openxmlformats.org/officeDocument/2006/relationships/image" Target="../media/image18.emf"/><Relationship Id="rId7" Type="http://schemas.openxmlformats.org/officeDocument/2006/relationships/image" Target="../media/image22.wmf"/><Relationship Id="rId2" Type="http://schemas.openxmlformats.org/officeDocument/2006/relationships/oleObject" Target="../embeddings/oleObject19.bin"/><Relationship Id="rId1" Type="http://schemas.openxmlformats.org/officeDocument/2006/relationships/slideLayout" Target="../slideLayouts/slideLayout12.x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15.xml.rels><?xml version="1.0" encoding="UTF-8" standalone="yes"?>
<Relationships xmlns="http://schemas.openxmlformats.org/package/2006/relationships"><Relationship Id="rId3" Type="http://schemas.openxmlformats.org/officeDocument/2006/relationships/image" Target="../media/image18.emf"/><Relationship Id="rId7" Type="http://schemas.openxmlformats.org/officeDocument/2006/relationships/image" Target="../media/image24.wmf"/><Relationship Id="rId2" Type="http://schemas.openxmlformats.org/officeDocument/2006/relationships/oleObject" Target="../embeddings/oleObject19.bin"/><Relationship Id="rId1" Type="http://schemas.openxmlformats.org/officeDocument/2006/relationships/slideLayout" Target="../slideLayouts/slideLayout12.xml"/><Relationship Id="rId6" Type="http://schemas.openxmlformats.org/officeDocument/2006/relationships/oleObject" Target="../embeddings/oleObject23.bin"/><Relationship Id="rId5" Type="http://schemas.openxmlformats.org/officeDocument/2006/relationships/image" Target="../media/image23.wmf"/><Relationship Id="rId4" Type="http://schemas.openxmlformats.org/officeDocument/2006/relationships/oleObject" Target="../embeddings/oleObject22.bin"/></Relationships>
</file>

<file path=ppt/slides/_rels/slide16.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26.wmf"/><Relationship Id="rId5" Type="http://schemas.openxmlformats.org/officeDocument/2006/relationships/oleObject" Target="../embeddings/oleObject25.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27.bin"/></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30.png"/></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31.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32.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oleObject" Target="../embeddings/oleObject30.bin"/><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image" Target="../media/image35.png"/><Relationship Id="rId4" Type="http://schemas.openxmlformats.org/officeDocument/2006/relationships/image" Target="../media/image34.wmf"/></Relationships>
</file>

<file path=ppt/slides/_rels/slide22.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image" Target="../media/image37.wmf"/><Relationship Id="rId5" Type="http://schemas.openxmlformats.org/officeDocument/2006/relationships/oleObject" Target="../embeddings/oleObject33.bin"/><Relationship Id="rId4" Type="http://schemas.openxmlformats.org/officeDocument/2006/relationships/image" Target="../media/image36.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image" Target="../media/image39.wmf"/><Relationship Id="rId5" Type="http://schemas.openxmlformats.org/officeDocument/2006/relationships/oleObject" Target="../embeddings/oleObject35.bin"/><Relationship Id="rId4" Type="http://schemas.openxmlformats.org/officeDocument/2006/relationships/image" Target="../media/image25.wmf"/></Relationships>
</file>

<file path=ppt/slides/_rels/slide24.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notesSlide" Target="../notesSlides/notesSlide16.xml"/><Relationship Id="rId1" Type="http://schemas.openxmlformats.org/officeDocument/2006/relationships/slideLayout" Target="../slideLayouts/slideLayout12.xml"/><Relationship Id="rId5" Type="http://schemas.openxmlformats.org/officeDocument/2006/relationships/image" Target="../media/image41.wmf"/><Relationship Id="rId4" Type="http://schemas.openxmlformats.org/officeDocument/2006/relationships/oleObject" Target="../embeddings/oleObject36.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image" Target="../media/image42.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image" Target="../media/image44.wmf"/><Relationship Id="rId5" Type="http://schemas.openxmlformats.org/officeDocument/2006/relationships/oleObject" Target="../embeddings/oleObject39.bin"/><Relationship Id="rId4" Type="http://schemas.openxmlformats.org/officeDocument/2006/relationships/image" Target="../media/image43.wmf"/></Relationships>
</file>

<file path=ppt/slides/_rels/slide27.xml.rels><?xml version="1.0" encoding="UTF-8" standalone="yes"?>
<Relationships xmlns="http://schemas.openxmlformats.org/package/2006/relationships"><Relationship Id="rId3" Type="http://schemas.openxmlformats.org/officeDocument/2006/relationships/image" Target="../media/image45.wmf"/><Relationship Id="rId7" Type="http://schemas.openxmlformats.org/officeDocument/2006/relationships/image" Target="../media/image47.wmf"/><Relationship Id="rId2" Type="http://schemas.openxmlformats.org/officeDocument/2006/relationships/oleObject" Target="../embeddings/oleObject40.bin"/><Relationship Id="rId1" Type="http://schemas.openxmlformats.org/officeDocument/2006/relationships/slideLayout" Target="../slideLayouts/slideLayout12.xml"/><Relationship Id="rId6" Type="http://schemas.openxmlformats.org/officeDocument/2006/relationships/oleObject" Target="../embeddings/oleObject42.bin"/><Relationship Id="rId5" Type="http://schemas.openxmlformats.org/officeDocument/2006/relationships/image" Target="../media/image46.wmf"/><Relationship Id="rId4" Type="http://schemas.openxmlformats.org/officeDocument/2006/relationships/oleObject" Target="../embeddings/oleObject41.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image" Target="../media/image49.wmf"/><Relationship Id="rId5" Type="http://schemas.openxmlformats.org/officeDocument/2006/relationships/oleObject" Target="../embeddings/oleObject44.bin"/><Relationship Id="rId4" Type="http://schemas.openxmlformats.org/officeDocument/2006/relationships/image" Target="../media/image48.wmf"/></Relationships>
</file>

<file path=ppt/slides/_rels/slide29.xml.rels><?xml version="1.0" encoding="UTF-8" standalone="yes"?>
<Relationships xmlns="http://schemas.openxmlformats.org/package/2006/relationships"><Relationship Id="rId8" Type="http://schemas.openxmlformats.org/officeDocument/2006/relationships/image" Target="../media/image53.png"/><Relationship Id="rId3" Type="http://schemas.openxmlformats.org/officeDocument/2006/relationships/oleObject" Target="../embeddings/oleObject43.bin"/><Relationship Id="rId7" Type="http://schemas.openxmlformats.org/officeDocument/2006/relationships/image" Target="../media/image52.png"/><Relationship Id="rId2" Type="http://schemas.openxmlformats.org/officeDocument/2006/relationships/notesSlide" Target="../notesSlides/notesSlide20.xml"/><Relationship Id="rId1" Type="http://schemas.openxmlformats.org/officeDocument/2006/relationships/slideLayout" Target="../slideLayouts/slideLayout12.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8.wmf"/><Relationship Id="rId9" Type="http://schemas.openxmlformats.org/officeDocument/2006/relationships/image" Target="../media/image5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1.png"/><Relationship Id="rId1" Type="http://schemas.openxmlformats.org/officeDocument/2006/relationships/slideLayout" Target="../slideLayouts/slideLayout12.xml"/><Relationship Id="rId6" Type="http://schemas.openxmlformats.org/officeDocument/2006/relationships/image" Target="../media/image54.png"/><Relationship Id="rId5" Type="http://schemas.openxmlformats.org/officeDocument/2006/relationships/image" Target="../media/image53.png"/><Relationship Id="rId4" Type="http://schemas.openxmlformats.org/officeDocument/2006/relationships/image" Target="../media/image52.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4.bin"/><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1.wmf"/><Relationship Id="rId5" Type="http://schemas.openxmlformats.org/officeDocument/2006/relationships/oleObject" Target="../embeddings/oleObject9.bin"/><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03/24/2025</a:t>
            </a:r>
            <a:endParaRPr lang="en-US" dirty="0"/>
          </a:p>
        </p:txBody>
      </p:sp>
      <p:sp>
        <p:nvSpPr>
          <p:cNvPr id="3" name="Footer Placeholder 2"/>
          <p:cNvSpPr>
            <a:spLocks noGrp="1"/>
          </p:cNvSpPr>
          <p:nvPr>
            <p:ph type="ftr" sz="quarter" idx="11"/>
          </p:nvPr>
        </p:nvSpPr>
        <p:spPr/>
        <p:txBody>
          <a:bodyPr/>
          <a:lstStyle/>
          <a:p>
            <a:r>
              <a:rPr lang="en-US"/>
              <a:t>PHY 712  Spring 2025 --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38764" y="304800"/>
            <a:ext cx="8548036" cy="5778505"/>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Olin 103</a:t>
            </a:r>
          </a:p>
          <a:p>
            <a:pPr algn="ctr"/>
            <a:endParaRPr lang="en-US" sz="3200" b="1" dirty="0"/>
          </a:p>
          <a:p>
            <a:pPr algn="ctr"/>
            <a:r>
              <a:rPr lang="en-US" sz="3200" b="1" dirty="0"/>
              <a:t>Notes on Lecture 24:</a:t>
            </a:r>
            <a:endParaRPr lang="en-US" sz="3200" b="1" dirty="0">
              <a:solidFill>
                <a:schemeClr val="folHlink"/>
              </a:solidFill>
            </a:endParaRPr>
          </a:p>
          <a:p>
            <a:pPr marL="457200" lvl="2" algn="ctr">
              <a:spcBef>
                <a:spcPct val="50000"/>
              </a:spcBef>
            </a:pPr>
            <a:r>
              <a:rPr lang="en-US" sz="2400" b="1" dirty="0">
                <a:solidFill>
                  <a:schemeClr val="folHlink"/>
                </a:solidFill>
              </a:rPr>
              <a:t>Radiation from time harmonic sources </a:t>
            </a:r>
          </a:p>
          <a:p>
            <a:pPr marL="457200" lvl="2" algn="ctr">
              <a:spcBef>
                <a:spcPct val="50000"/>
              </a:spcBef>
            </a:pPr>
            <a:r>
              <a:rPr lang="en-US" sz="2400" b="1" dirty="0">
                <a:solidFill>
                  <a:schemeClr val="folHlink"/>
                </a:solidFill>
              </a:rPr>
              <a:t>Chap. 9 (Sec. 9.1-9.4)</a:t>
            </a:r>
          </a:p>
          <a:p>
            <a:pPr marL="457200" lvl="2" algn="ctr">
              <a:spcBef>
                <a:spcPct val="50000"/>
              </a:spcBef>
            </a:pPr>
            <a:endParaRPr lang="en-US" sz="900" b="1" dirty="0">
              <a:solidFill>
                <a:schemeClr val="folHlink"/>
              </a:solidFill>
            </a:endParaRPr>
          </a:p>
          <a:p>
            <a:pPr marL="1428750" lvl="3" indent="-514350">
              <a:spcBef>
                <a:spcPct val="50000"/>
              </a:spcBef>
              <a:buFont typeface="+mj-lt"/>
              <a:buAutoNum type="alphaUcPeriod"/>
            </a:pPr>
            <a:r>
              <a:rPr lang="en-US" sz="2400" b="1" dirty="0">
                <a:solidFill>
                  <a:schemeClr val="folHlink"/>
                </a:solidFill>
              </a:rPr>
              <a:t>Discussion of course schedule </a:t>
            </a:r>
          </a:p>
          <a:p>
            <a:pPr marL="1428750" lvl="3" indent="-514350">
              <a:spcBef>
                <a:spcPct val="50000"/>
              </a:spcBef>
              <a:buFont typeface="+mj-lt"/>
              <a:buAutoNum type="alphaUcPeriod"/>
            </a:pPr>
            <a:r>
              <a:rPr lang="en-US" sz="2400" b="1" dirty="0">
                <a:solidFill>
                  <a:schemeClr val="folHlink"/>
                </a:solidFill>
              </a:rPr>
              <a:t>Review of Lecture 22 – radiation from time harmonic localized microscopic sources</a:t>
            </a:r>
          </a:p>
          <a:p>
            <a:pPr marL="1428750" lvl="3" indent="-514350">
              <a:spcBef>
                <a:spcPct val="50000"/>
              </a:spcBef>
              <a:buFont typeface="+mj-lt"/>
              <a:buAutoNum type="alphaUcPeriod"/>
            </a:pPr>
            <a:r>
              <a:rPr lang="en-US" sz="2400" b="1" dirty="0">
                <a:solidFill>
                  <a:schemeClr val="folHlink"/>
                </a:solidFill>
              </a:rPr>
              <a:t>Radiation from time harmonic macroscopic sources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03/24/2025</a:t>
            </a:r>
            <a:endParaRPr lang="en-US" dirty="0"/>
          </a:p>
        </p:txBody>
      </p:sp>
      <p:sp>
        <p:nvSpPr>
          <p:cNvPr id="3" name="Footer Placeholder 2"/>
          <p:cNvSpPr>
            <a:spLocks noGrp="1"/>
          </p:cNvSpPr>
          <p:nvPr>
            <p:ph type="ftr" sz="quarter" idx="11"/>
          </p:nvPr>
        </p:nvSpPr>
        <p:spPr/>
        <p:txBody>
          <a:bodyPr/>
          <a:lstStyle/>
          <a:p>
            <a:r>
              <a:rPr lang="en-US"/>
              <a:t>PHY 712  Spring 2025 --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0480" y="4970"/>
            <a:ext cx="8153400" cy="461665"/>
          </a:xfrm>
          <a:prstGeom prst="rect">
            <a:avLst/>
          </a:prstGeom>
          <a:noFill/>
        </p:spPr>
        <p:txBody>
          <a:bodyPr wrap="square" rtlCol="0">
            <a:spAutoFit/>
          </a:bodyPr>
          <a:lstStyle/>
          <a:p>
            <a:r>
              <a:rPr lang="en-US" sz="2400" dirty="0">
                <a:latin typeface="+mj-lt"/>
              </a:rPr>
              <a:t>Electromagnetic waves from time harmonic sources</a:t>
            </a:r>
          </a:p>
        </p:txBody>
      </p:sp>
      <p:graphicFrame>
        <p:nvGraphicFramePr>
          <p:cNvPr id="6" name="Object 5"/>
          <p:cNvGraphicFramePr>
            <a:graphicFrameLocks noChangeAspect="1"/>
          </p:cNvGraphicFramePr>
          <p:nvPr>
            <p:extLst>
              <p:ext uri="{D42A27DB-BD31-4B8C-83A1-F6EECF244321}">
                <p14:modId xmlns:p14="http://schemas.microsoft.com/office/powerpoint/2010/main" val="3790827719"/>
              </p:ext>
            </p:extLst>
          </p:nvPr>
        </p:nvGraphicFramePr>
        <p:xfrm>
          <a:off x="315118" y="284798"/>
          <a:ext cx="8248650" cy="2843212"/>
        </p:xfrm>
        <a:graphic>
          <a:graphicData uri="http://schemas.openxmlformats.org/presentationml/2006/ole">
            <mc:AlternateContent xmlns:mc="http://schemas.openxmlformats.org/markup-compatibility/2006">
              <mc:Choice xmlns:v="urn:schemas-microsoft-com:vml" Requires="v">
                <p:oleObj name="Equation" r:id="rId3" imgW="3619440" imgH="1244520" progId="Equation.DSMT4">
                  <p:embed/>
                </p:oleObj>
              </mc:Choice>
              <mc:Fallback>
                <p:oleObj name="Equation" r:id="rId3" imgW="3619440" imgH="1244520" progId="Equation.DSMT4">
                  <p:embed/>
                  <p:pic>
                    <p:nvPicPr>
                      <p:cNvPr id="6" name="Object 5"/>
                      <p:cNvPicPr>
                        <a:picLocks noChangeAspect="1" noChangeArrowheads="1"/>
                      </p:cNvPicPr>
                      <p:nvPr/>
                    </p:nvPicPr>
                    <p:blipFill>
                      <a:blip r:embed="rId4"/>
                      <a:srcRect/>
                      <a:stretch>
                        <a:fillRect/>
                      </a:stretch>
                    </p:blipFill>
                    <p:spPr bwMode="auto">
                      <a:xfrm>
                        <a:off x="315118" y="284798"/>
                        <a:ext cx="8248650" cy="284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50287497"/>
              </p:ext>
            </p:extLst>
          </p:nvPr>
        </p:nvGraphicFramePr>
        <p:xfrm>
          <a:off x="1155223" y="3089910"/>
          <a:ext cx="5903913" cy="2528888"/>
        </p:xfrm>
        <a:graphic>
          <a:graphicData uri="http://schemas.openxmlformats.org/presentationml/2006/ole">
            <mc:AlternateContent xmlns:mc="http://schemas.openxmlformats.org/markup-compatibility/2006">
              <mc:Choice xmlns:v="urn:schemas-microsoft-com:vml" Requires="v">
                <p:oleObj name="数式" r:id="rId5" imgW="2590560" imgH="1104840" progId="Equation.3">
                  <p:embed/>
                </p:oleObj>
              </mc:Choice>
              <mc:Fallback>
                <p:oleObj name="数式" r:id="rId5" imgW="2590560" imgH="1104840" progId="Equation.3">
                  <p:embed/>
                  <p:pic>
                    <p:nvPicPr>
                      <p:cNvPr id="8" name="Object 7"/>
                      <p:cNvPicPr>
                        <a:picLocks noChangeAspect="1" noChangeArrowheads="1"/>
                      </p:cNvPicPr>
                      <p:nvPr/>
                    </p:nvPicPr>
                    <p:blipFill>
                      <a:blip r:embed="rId6"/>
                      <a:srcRect/>
                      <a:stretch>
                        <a:fillRect/>
                      </a:stretch>
                    </p:blipFill>
                    <p:spPr bwMode="auto">
                      <a:xfrm>
                        <a:off x="1155223" y="3089910"/>
                        <a:ext cx="5903913"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82D25B99-0BED-091C-BA9A-2A4930D78786}"/>
              </a:ext>
            </a:extLst>
          </p:cNvPr>
          <p:cNvSpPr txBox="1"/>
          <p:nvPr/>
        </p:nvSpPr>
        <p:spPr>
          <a:xfrm>
            <a:off x="304800" y="5572076"/>
            <a:ext cx="8839200" cy="830997"/>
          </a:xfrm>
          <a:prstGeom prst="rect">
            <a:avLst/>
          </a:prstGeom>
          <a:noFill/>
        </p:spPr>
        <p:txBody>
          <a:bodyPr wrap="square" rtlCol="0">
            <a:spAutoFit/>
          </a:bodyPr>
          <a:lstStyle/>
          <a:p>
            <a:r>
              <a:rPr lang="en-US" sz="2400" b="1" dirty="0">
                <a:solidFill>
                  <a:srgbClr val="FF0000"/>
                </a:solidFill>
                <a:latin typeface="+mj-lt"/>
              </a:rPr>
              <a:t>Note that this is a very different situation from that considered in for </a:t>
            </a:r>
            <a:r>
              <a:rPr lang="en-US" sz="2400" b="1" dirty="0" err="1">
                <a:solidFill>
                  <a:srgbClr val="FF0000"/>
                </a:solidFill>
                <a:latin typeface="+mj-lt"/>
              </a:rPr>
              <a:t>Li</a:t>
            </a:r>
            <a:r>
              <a:rPr lang="en-US" sz="2400" b="1" dirty="0" err="1">
                <a:solidFill>
                  <a:srgbClr val="FF0000"/>
                </a:solidFill>
              </a:rPr>
              <a:t>é</a:t>
            </a:r>
            <a:r>
              <a:rPr lang="en-US" sz="2400" b="1" dirty="0" err="1">
                <a:solidFill>
                  <a:srgbClr val="FF0000"/>
                </a:solidFill>
                <a:latin typeface="+mj-lt"/>
              </a:rPr>
              <a:t>nard</a:t>
            </a:r>
            <a:r>
              <a:rPr lang="en-US" sz="2400" b="1" dirty="0">
                <a:solidFill>
                  <a:srgbClr val="FF0000"/>
                </a:solidFill>
                <a:latin typeface="+mj-lt"/>
              </a:rPr>
              <a:t>-Wiechert radiation.</a:t>
            </a:r>
          </a:p>
        </p:txBody>
      </p:sp>
    </p:spTree>
    <p:extLst>
      <p:ext uri="{BB962C8B-B14F-4D97-AF65-F5344CB8AC3E}">
        <p14:creationId xmlns:p14="http://schemas.microsoft.com/office/powerpoint/2010/main" val="142767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03/24/2025</a:t>
            </a:r>
            <a:endParaRPr lang="en-US" dirty="0"/>
          </a:p>
        </p:txBody>
      </p:sp>
      <p:sp>
        <p:nvSpPr>
          <p:cNvPr id="3" name="Footer Placeholder 2"/>
          <p:cNvSpPr>
            <a:spLocks noGrp="1"/>
          </p:cNvSpPr>
          <p:nvPr>
            <p:ph type="ftr" sz="quarter" idx="11"/>
          </p:nvPr>
        </p:nvSpPr>
        <p:spPr/>
        <p:txBody>
          <a:bodyPr/>
          <a:lstStyle/>
          <a:p>
            <a:r>
              <a:rPr lang="en-US"/>
              <a:t>PHY 712  Spring 2025 --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5156166"/>
              </p:ext>
            </p:extLst>
          </p:nvPr>
        </p:nvGraphicFramePr>
        <p:xfrm>
          <a:off x="614363" y="1260474"/>
          <a:ext cx="7843837" cy="4987926"/>
        </p:xfrm>
        <a:graphic>
          <a:graphicData uri="http://schemas.openxmlformats.org/presentationml/2006/ole">
            <mc:AlternateContent xmlns:mc="http://schemas.openxmlformats.org/markup-compatibility/2006">
              <mc:Choice xmlns:v="urn:schemas-microsoft-com:vml" Requires="v">
                <p:oleObj name="数式" r:id="rId3" imgW="3441600" imgH="2184120" progId="Equation.3">
                  <p:embed/>
                </p:oleObj>
              </mc:Choice>
              <mc:Fallback>
                <p:oleObj name="数式" r:id="rId3" imgW="3441600" imgH="2184120" progId="Equation.3">
                  <p:embed/>
                  <p:pic>
                    <p:nvPicPr>
                      <p:cNvPr id="5" name="Object 4"/>
                      <p:cNvPicPr>
                        <a:picLocks noChangeAspect="1" noChangeArrowheads="1"/>
                      </p:cNvPicPr>
                      <p:nvPr/>
                    </p:nvPicPr>
                    <p:blipFill>
                      <a:blip r:embed="rId4"/>
                      <a:srcRect/>
                      <a:stretch>
                        <a:fillRect/>
                      </a:stretch>
                    </p:blipFill>
                    <p:spPr bwMode="auto">
                      <a:xfrm>
                        <a:off x="614363" y="1260474"/>
                        <a:ext cx="7843837" cy="498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sp>
        <p:nvSpPr>
          <p:cNvPr id="7" name="TextBox 6">
            <a:extLst>
              <a:ext uri="{FF2B5EF4-FFF2-40B4-BE49-F238E27FC236}">
                <a16:creationId xmlns:a16="http://schemas.microsoft.com/office/drawing/2014/main" id="{A840364D-0DC5-1AFD-941C-3831A743CBE5}"/>
              </a:ext>
            </a:extLst>
          </p:cNvPr>
          <p:cNvSpPr txBox="1"/>
          <p:nvPr/>
        </p:nvSpPr>
        <p:spPr>
          <a:xfrm>
            <a:off x="4587240" y="5786735"/>
            <a:ext cx="4556760" cy="461665"/>
          </a:xfrm>
          <a:prstGeom prst="rect">
            <a:avLst/>
          </a:prstGeom>
          <a:noFill/>
        </p:spPr>
        <p:txBody>
          <a:bodyPr wrap="square" rtlCol="0">
            <a:spAutoFit/>
          </a:bodyPr>
          <a:lstStyle/>
          <a:p>
            <a:r>
              <a:rPr lang="en-US" sz="2400" b="1" dirty="0">
                <a:solidFill>
                  <a:srgbClr val="FF0000"/>
                </a:solidFill>
                <a:latin typeface="+mj-lt"/>
              </a:rPr>
              <a:t>After evaluating time integral.</a:t>
            </a:r>
          </a:p>
        </p:txBody>
      </p:sp>
    </p:spTree>
    <p:extLst>
      <p:ext uri="{BB962C8B-B14F-4D97-AF65-F5344CB8AC3E}">
        <p14:creationId xmlns:p14="http://schemas.microsoft.com/office/powerpoint/2010/main" val="272753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862C5B-E800-44A3-8006-C16895C68521}"/>
              </a:ext>
            </a:extLst>
          </p:cNvPr>
          <p:cNvSpPr>
            <a:spLocks noGrp="1"/>
          </p:cNvSpPr>
          <p:nvPr>
            <p:ph type="dt" sz="half" idx="10"/>
          </p:nvPr>
        </p:nvSpPr>
        <p:spPr/>
        <p:txBody>
          <a:bodyPr/>
          <a:lstStyle/>
          <a:p>
            <a:r>
              <a:rPr lang="en-US"/>
              <a:t>03/20/2024</a:t>
            </a:r>
            <a:endParaRPr lang="en-US" dirty="0"/>
          </a:p>
        </p:txBody>
      </p:sp>
      <p:sp>
        <p:nvSpPr>
          <p:cNvPr id="3" name="Footer Placeholder 2">
            <a:extLst>
              <a:ext uri="{FF2B5EF4-FFF2-40B4-BE49-F238E27FC236}">
                <a16:creationId xmlns:a16="http://schemas.microsoft.com/office/drawing/2014/main" id="{78FB7000-B781-4522-BD9F-3C5022029331}"/>
              </a:ext>
            </a:extLst>
          </p:cNvPr>
          <p:cNvSpPr>
            <a:spLocks noGrp="1"/>
          </p:cNvSpPr>
          <p:nvPr>
            <p:ph type="ftr" sz="quarter" idx="11"/>
          </p:nvPr>
        </p:nvSpPr>
        <p:spPr/>
        <p:txBody>
          <a:bodyPr/>
          <a:lstStyle/>
          <a:p>
            <a:r>
              <a:rPr lang="en-US"/>
              <a:t>PHY 712  Spring 2024-- Lecture 25</a:t>
            </a:r>
            <a:endParaRPr lang="en-US" dirty="0"/>
          </a:p>
        </p:txBody>
      </p:sp>
      <p:sp>
        <p:nvSpPr>
          <p:cNvPr id="4" name="Slide Number Placeholder 3">
            <a:extLst>
              <a:ext uri="{FF2B5EF4-FFF2-40B4-BE49-F238E27FC236}">
                <a16:creationId xmlns:a16="http://schemas.microsoft.com/office/drawing/2014/main" id="{3375450E-3E6E-4187-94F0-7E91BAD66B77}"/>
              </a:ext>
            </a:extLst>
          </p:cNvPr>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6" name="Object 5">
            <a:extLst>
              <a:ext uri="{FF2B5EF4-FFF2-40B4-BE49-F238E27FC236}">
                <a16:creationId xmlns:a16="http://schemas.microsoft.com/office/drawing/2014/main" id="{520CE99F-ED68-40EA-B840-360D103650F3}"/>
              </a:ext>
            </a:extLst>
          </p:cNvPr>
          <p:cNvGraphicFramePr>
            <a:graphicFrameLocks noChangeAspect="1"/>
          </p:cNvGraphicFramePr>
          <p:nvPr/>
        </p:nvGraphicFramePr>
        <p:xfrm>
          <a:off x="152400" y="334963"/>
          <a:ext cx="8039100" cy="3094037"/>
        </p:xfrm>
        <a:graphic>
          <a:graphicData uri="http://schemas.openxmlformats.org/presentationml/2006/ole">
            <mc:AlternateContent xmlns:mc="http://schemas.openxmlformats.org/markup-compatibility/2006">
              <mc:Choice xmlns:v="urn:schemas-microsoft-com:vml" Requires="v">
                <p:oleObj name="Equation" r:id="rId2" imgW="8039256" imgH="3093831" progId="Equation.DSMT4">
                  <p:embed/>
                </p:oleObj>
              </mc:Choice>
              <mc:Fallback>
                <p:oleObj name="Equation" r:id="rId2" imgW="8039256" imgH="3093831" progId="Equation.DSMT4">
                  <p:embed/>
                  <p:pic>
                    <p:nvPicPr>
                      <p:cNvPr id="6" name="Object 5">
                        <a:extLst>
                          <a:ext uri="{FF2B5EF4-FFF2-40B4-BE49-F238E27FC236}">
                            <a16:creationId xmlns:a16="http://schemas.microsoft.com/office/drawing/2014/main" id="{520CE99F-ED68-40EA-B840-360D103650F3}"/>
                          </a:ext>
                        </a:extLst>
                      </p:cNvPr>
                      <p:cNvPicPr/>
                      <p:nvPr/>
                    </p:nvPicPr>
                    <p:blipFill>
                      <a:blip r:embed="rId3"/>
                      <a:stretch>
                        <a:fillRect/>
                      </a:stretch>
                    </p:blipFill>
                    <p:spPr>
                      <a:xfrm>
                        <a:off x="152400" y="334963"/>
                        <a:ext cx="8039100" cy="30940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0618CFB-73CE-4F5F-8A29-492210FC5A51}"/>
              </a:ext>
            </a:extLst>
          </p:cNvPr>
          <p:cNvGraphicFramePr>
            <a:graphicFrameLocks noChangeAspect="1"/>
          </p:cNvGraphicFramePr>
          <p:nvPr/>
        </p:nvGraphicFramePr>
        <p:xfrm>
          <a:off x="2047050" y="3048000"/>
          <a:ext cx="6621462" cy="2255837"/>
        </p:xfrm>
        <a:graphic>
          <a:graphicData uri="http://schemas.openxmlformats.org/presentationml/2006/ole">
            <mc:AlternateContent xmlns:mc="http://schemas.openxmlformats.org/markup-compatibility/2006">
              <mc:Choice xmlns:v="urn:schemas-microsoft-com:vml" Requires="v">
                <p:oleObj name="Equation" r:id="rId4" imgW="6621998" imgH="2255409" progId="Equation.DSMT4">
                  <p:embed/>
                </p:oleObj>
              </mc:Choice>
              <mc:Fallback>
                <p:oleObj name="Equation" r:id="rId4" imgW="6621998" imgH="2255409" progId="Equation.DSMT4">
                  <p:embed/>
                  <p:pic>
                    <p:nvPicPr>
                      <p:cNvPr id="7" name="Object 6">
                        <a:extLst>
                          <a:ext uri="{FF2B5EF4-FFF2-40B4-BE49-F238E27FC236}">
                            <a16:creationId xmlns:a16="http://schemas.microsoft.com/office/drawing/2014/main" id="{F0618CFB-73CE-4F5F-8A29-492210FC5A51}"/>
                          </a:ext>
                        </a:extLst>
                      </p:cNvPr>
                      <p:cNvPicPr/>
                      <p:nvPr/>
                    </p:nvPicPr>
                    <p:blipFill>
                      <a:blip r:embed="rId5"/>
                      <a:stretch>
                        <a:fillRect/>
                      </a:stretch>
                    </p:blipFill>
                    <p:spPr>
                      <a:xfrm>
                        <a:off x="2047050" y="3048000"/>
                        <a:ext cx="6621462" cy="225583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80AB3F14-513A-4387-8350-2A75672FD020}"/>
              </a:ext>
            </a:extLst>
          </p:cNvPr>
          <p:cNvGraphicFramePr>
            <a:graphicFrameLocks noChangeAspect="1"/>
          </p:cNvGraphicFramePr>
          <p:nvPr/>
        </p:nvGraphicFramePr>
        <p:xfrm>
          <a:off x="1958943" y="4886261"/>
          <a:ext cx="6797675" cy="1935163"/>
        </p:xfrm>
        <a:graphic>
          <a:graphicData uri="http://schemas.openxmlformats.org/presentationml/2006/ole">
            <mc:AlternateContent xmlns:mc="http://schemas.openxmlformats.org/markup-compatibility/2006">
              <mc:Choice xmlns:v="urn:schemas-microsoft-com:vml" Requires="v">
                <p:oleObj name="Equation" r:id="rId6" imgW="6797164" imgH="1935702" progId="Equation.DSMT4">
                  <p:embed/>
                </p:oleObj>
              </mc:Choice>
              <mc:Fallback>
                <p:oleObj name="Equation" r:id="rId6" imgW="6797164" imgH="1935702" progId="Equation.DSMT4">
                  <p:embed/>
                  <p:pic>
                    <p:nvPicPr>
                      <p:cNvPr id="8" name="Object 7">
                        <a:extLst>
                          <a:ext uri="{FF2B5EF4-FFF2-40B4-BE49-F238E27FC236}">
                            <a16:creationId xmlns:a16="http://schemas.microsoft.com/office/drawing/2014/main" id="{80AB3F14-513A-4387-8350-2A75672FD020}"/>
                          </a:ext>
                        </a:extLst>
                      </p:cNvPr>
                      <p:cNvPicPr/>
                      <p:nvPr/>
                    </p:nvPicPr>
                    <p:blipFill>
                      <a:blip r:embed="rId7"/>
                      <a:stretch>
                        <a:fillRect/>
                      </a:stretch>
                    </p:blipFill>
                    <p:spPr>
                      <a:xfrm>
                        <a:off x="1958943" y="4886261"/>
                        <a:ext cx="6797675" cy="1935163"/>
                      </a:xfrm>
                      <a:prstGeom prst="rect">
                        <a:avLst/>
                      </a:prstGeom>
                    </p:spPr>
                  </p:pic>
                </p:oleObj>
              </mc:Fallback>
            </mc:AlternateContent>
          </a:graphicData>
        </a:graphic>
      </p:graphicFrame>
      <p:sp>
        <p:nvSpPr>
          <p:cNvPr id="9" name="Arrow: Right 8">
            <a:extLst>
              <a:ext uri="{FF2B5EF4-FFF2-40B4-BE49-F238E27FC236}">
                <a16:creationId xmlns:a16="http://schemas.microsoft.com/office/drawing/2014/main" id="{03AD6AAE-7271-40A4-ADDC-B7A2E967883F}"/>
              </a:ext>
            </a:extLst>
          </p:cNvPr>
          <p:cNvSpPr/>
          <p:nvPr/>
        </p:nvSpPr>
        <p:spPr>
          <a:xfrm>
            <a:off x="609600" y="3398837"/>
            <a:ext cx="960438" cy="639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CCBAD6AE-BA38-4054-90A8-E9D113394F89}"/>
              </a:ext>
            </a:extLst>
          </p:cNvPr>
          <p:cNvSpPr/>
          <p:nvPr/>
        </p:nvSpPr>
        <p:spPr>
          <a:xfrm>
            <a:off x="609600" y="5151437"/>
            <a:ext cx="960438" cy="639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9056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BEC9C5-3752-4968-B1C3-2D7F8CDB2616}"/>
              </a:ext>
            </a:extLst>
          </p:cNvPr>
          <p:cNvSpPr>
            <a:spLocks noGrp="1"/>
          </p:cNvSpPr>
          <p:nvPr>
            <p:ph type="dt" sz="half" idx="10"/>
          </p:nvPr>
        </p:nvSpPr>
        <p:spPr/>
        <p:txBody>
          <a:bodyPr/>
          <a:lstStyle/>
          <a:p>
            <a:r>
              <a:rPr lang="en-US"/>
              <a:t>03/20/2024</a:t>
            </a:r>
            <a:endParaRPr lang="en-US" dirty="0"/>
          </a:p>
        </p:txBody>
      </p:sp>
      <p:sp>
        <p:nvSpPr>
          <p:cNvPr id="3" name="Footer Placeholder 2">
            <a:extLst>
              <a:ext uri="{FF2B5EF4-FFF2-40B4-BE49-F238E27FC236}">
                <a16:creationId xmlns:a16="http://schemas.microsoft.com/office/drawing/2014/main" id="{F45FA6E9-F618-4270-8BF3-15F97D434D86}"/>
              </a:ext>
            </a:extLst>
          </p:cNvPr>
          <p:cNvSpPr>
            <a:spLocks noGrp="1"/>
          </p:cNvSpPr>
          <p:nvPr>
            <p:ph type="ftr" sz="quarter" idx="11"/>
          </p:nvPr>
        </p:nvSpPr>
        <p:spPr/>
        <p:txBody>
          <a:bodyPr/>
          <a:lstStyle/>
          <a:p>
            <a:r>
              <a:rPr lang="en-US"/>
              <a:t>PHY 712  Spring 2024-- Lecture 25</a:t>
            </a:r>
            <a:endParaRPr lang="en-US" dirty="0"/>
          </a:p>
        </p:txBody>
      </p:sp>
      <p:sp>
        <p:nvSpPr>
          <p:cNvPr id="4" name="Slide Number Placeholder 3">
            <a:extLst>
              <a:ext uri="{FF2B5EF4-FFF2-40B4-BE49-F238E27FC236}">
                <a16:creationId xmlns:a16="http://schemas.microsoft.com/office/drawing/2014/main" id="{E6FC2D11-ACFC-4DDF-854B-954C1AA2E979}"/>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2EFFDB9E-5FFE-4651-8DB6-63A87FFCA96A}"/>
              </a:ext>
            </a:extLst>
          </p:cNvPr>
          <p:cNvSpPr txBox="1"/>
          <p:nvPr/>
        </p:nvSpPr>
        <p:spPr>
          <a:xfrm>
            <a:off x="161544" y="203581"/>
            <a:ext cx="8382000" cy="461665"/>
          </a:xfrm>
          <a:prstGeom prst="rect">
            <a:avLst/>
          </a:prstGeom>
          <a:noFill/>
        </p:spPr>
        <p:txBody>
          <a:bodyPr wrap="square" rtlCol="0">
            <a:spAutoFit/>
          </a:bodyPr>
          <a:lstStyle/>
          <a:p>
            <a:r>
              <a:rPr lang="en-US" sz="2400" dirty="0">
                <a:latin typeface="+mj-lt"/>
              </a:rPr>
              <a:t>Example radiation source  -- exact results for r&gt;&gt;R:</a:t>
            </a:r>
          </a:p>
        </p:txBody>
      </p:sp>
      <p:graphicFrame>
        <p:nvGraphicFramePr>
          <p:cNvPr id="6" name="Object 5">
            <a:extLst>
              <a:ext uri="{FF2B5EF4-FFF2-40B4-BE49-F238E27FC236}">
                <a16:creationId xmlns:a16="http://schemas.microsoft.com/office/drawing/2014/main" id="{2B28A96D-7983-40A6-BA03-9D7F87415CAB}"/>
              </a:ext>
            </a:extLst>
          </p:cNvPr>
          <p:cNvGraphicFramePr>
            <a:graphicFrameLocks noChangeAspect="1"/>
          </p:cNvGraphicFramePr>
          <p:nvPr/>
        </p:nvGraphicFramePr>
        <p:xfrm>
          <a:off x="908050" y="684064"/>
          <a:ext cx="6553200" cy="846137"/>
        </p:xfrm>
        <a:graphic>
          <a:graphicData uri="http://schemas.openxmlformats.org/presentationml/2006/ole">
            <mc:AlternateContent xmlns:mc="http://schemas.openxmlformats.org/markup-compatibility/2006">
              <mc:Choice xmlns:v="urn:schemas-microsoft-com:vml" Requires="v">
                <p:oleObj name="Equation" r:id="rId2" imgW="6553324" imgH="845903" progId="Equation.DSMT4">
                  <p:embed/>
                </p:oleObj>
              </mc:Choice>
              <mc:Fallback>
                <p:oleObj name="Equation" r:id="rId2" imgW="6553324" imgH="845903" progId="Equation.DSMT4">
                  <p:embed/>
                  <p:pic>
                    <p:nvPicPr>
                      <p:cNvPr id="6" name="Object 5">
                        <a:extLst>
                          <a:ext uri="{FF2B5EF4-FFF2-40B4-BE49-F238E27FC236}">
                            <a16:creationId xmlns:a16="http://schemas.microsoft.com/office/drawing/2014/main" id="{2B28A96D-7983-40A6-BA03-9D7F87415CAB}"/>
                          </a:ext>
                        </a:extLst>
                      </p:cNvPr>
                      <p:cNvPicPr/>
                      <p:nvPr/>
                    </p:nvPicPr>
                    <p:blipFill>
                      <a:blip r:embed="rId3"/>
                      <a:stretch>
                        <a:fillRect/>
                      </a:stretch>
                    </p:blipFill>
                    <p:spPr>
                      <a:xfrm>
                        <a:off x="908050" y="684064"/>
                        <a:ext cx="6553200" cy="84613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2DD936A6-BA78-4F46-AB3A-25561CC1CF8B}"/>
              </a:ext>
            </a:extLst>
          </p:cNvPr>
          <p:cNvGraphicFramePr>
            <a:graphicFrameLocks noChangeAspect="1"/>
          </p:cNvGraphicFramePr>
          <p:nvPr/>
        </p:nvGraphicFramePr>
        <p:xfrm>
          <a:off x="892810" y="3598693"/>
          <a:ext cx="6278562" cy="2544763"/>
        </p:xfrm>
        <a:graphic>
          <a:graphicData uri="http://schemas.openxmlformats.org/presentationml/2006/ole">
            <mc:AlternateContent xmlns:mc="http://schemas.openxmlformats.org/markup-compatibility/2006">
              <mc:Choice xmlns:v="urn:schemas-microsoft-com:vml" Requires="v">
                <p:oleObj name="Equation" r:id="rId4" imgW="6279129" imgH="2545191" progId="Equation.DSMT4">
                  <p:embed/>
                </p:oleObj>
              </mc:Choice>
              <mc:Fallback>
                <p:oleObj name="Equation" r:id="rId4" imgW="6279129" imgH="2545191" progId="Equation.DSMT4">
                  <p:embed/>
                  <p:pic>
                    <p:nvPicPr>
                      <p:cNvPr id="10" name="Object 9">
                        <a:extLst>
                          <a:ext uri="{FF2B5EF4-FFF2-40B4-BE49-F238E27FC236}">
                            <a16:creationId xmlns:a16="http://schemas.microsoft.com/office/drawing/2014/main" id="{2DD936A6-BA78-4F46-AB3A-25561CC1CF8B}"/>
                          </a:ext>
                        </a:extLst>
                      </p:cNvPr>
                      <p:cNvPicPr/>
                      <p:nvPr/>
                    </p:nvPicPr>
                    <p:blipFill>
                      <a:blip r:embed="rId5"/>
                      <a:stretch>
                        <a:fillRect/>
                      </a:stretch>
                    </p:blipFill>
                    <p:spPr>
                      <a:xfrm>
                        <a:off x="892810" y="3598693"/>
                        <a:ext cx="6278562" cy="2544763"/>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02D5FE93-A726-442E-90D4-09721F09E486}"/>
              </a:ext>
            </a:extLst>
          </p:cNvPr>
          <p:cNvGraphicFramePr>
            <a:graphicFrameLocks noChangeAspect="1"/>
          </p:cNvGraphicFramePr>
          <p:nvPr/>
        </p:nvGraphicFramePr>
        <p:xfrm>
          <a:off x="914146" y="1437522"/>
          <a:ext cx="6964362" cy="2073275"/>
        </p:xfrm>
        <a:graphic>
          <a:graphicData uri="http://schemas.openxmlformats.org/presentationml/2006/ole">
            <mc:AlternateContent xmlns:mc="http://schemas.openxmlformats.org/markup-compatibility/2006">
              <mc:Choice xmlns:v="urn:schemas-microsoft-com:vml" Requires="v">
                <p:oleObj name="Equation" r:id="rId6" imgW="6964867" imgH="2072862" progId="Equation.DSMT4">
                  <p:embed/>
                </p:oleObj>
              </mc:Choice>
              <mc:Fallback>
                <p:oleObj name="Equation" r:id="rId6" imgW="6964867" imgH="2072862" progId="Equation.DSMT4">
                  <p:embed/>
                  <p:pic>
                    <p:nvPicPr>
                      <p:cNvPr id="11" name="Object 10">
                        <a:extLst>
                          <a:ext uri="{FF2B5EF4-FFF2-40B4-BE49-F238E27FC236}">
                            <a16:creationId xmlns:a16="http://schemas.microsoft.com/office/drawing/2014/main" id="{02D5FE93-A726-442E-90D4-09721F09E486}"/>
                          </a:ext>
                        </a:extLst>
                      </p:cNvPr>
                      <p:cNvPicPr/>
                      <p:nvPr/>
                    </p:nvPicPr>
                    <p:blipFill>
                      <a:blip r:embed="rId7"/>
                      <a:stretch>
                        <a:fillRect/>
                      </a:stretch>
                    </p:blipFill>
                    <p:spPr>
                      <a:xfrm>
                        <a:off x="914146" y="1437522"/>
                        <a:ext cx="6964362" cy="2073275"/>
                      </a:xfrm>
                      <a:prstGeom prst="rect">
                        <a:avLst/>
                      </a:prstGeom>
                    </p:spPr>
                  </p:pic>
                </p:oleObj>
              </mc:Fallback>
            </mc:AlternateContent>
          </a:graphicData>
        </a:graphic>
      </p:graphicFrame>
    </p:spTree>
    <p:extLst>
      <p:ext uri="{BB962C8B-B14F-4D97-AF65-F5344CB8AC3E}">
        <p14:creationId xmlns:p14="http://schemas.microsoft.com/office/powerpoint/2010/main" val="2386278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9F1879-6519-44BA-80CB-0AEC3770249B}"/>
              </a:ext>
            </a:extLst>
          </p:cNvPr>
          <p:cNvSpPr>
            <a:spLocks noGrp="1"/>
          </p:cNvSpPr>
          <p:nvPr>
            <p:ph type="dt" sz="half" idx="10"/>
          </p:nvPr>
        </p:nvSpPr>
        <p:spPr/>
        <p:txBody>
          <a:bodyPr/>
          <a:lstStyle/>
          <a:p>
            <a:r>
              <a:rPr lang="en-US"/>
              <a:t>03/20/2024</a:t>
            </a:r>
            <a:endParaRPr lang="en-US" dirty="0"/>
          </a:p>
        </p:txBody>
      </p:sp>
      <p:sp>
        <p:nvSpPr>
          <p:cNvPr id="3" name="Footer Placeholder 2">
            <a:extLst>
              <a:ext uri="{FF2B5EF4-FFF2-40B4-BE49-F238E27FC236}">
                <a16:creationId xmlns:a16="http://schemas.microsoft.com/office/drawing/2014/main" id="{7F013026-AFFB-466C-9AB8-E3006FAE556B}"/>
              </a:ext>
            </a:extLst>
          </p:cNvPr>
          <p:cNvSpPr>
            <a:spLocks noGrp="1"/>
          </p:cNvSpPr>
          <p:nvPr>
            <p:ph type="ftr" sz="quarter" idx="11"/>
          </p:nvPr>
        </p:nvSpPr>
        <p:spPr/>
        <p:txBody>
          <a:bodyPr/>
          <a:lstStyle/>
          <a:p>
            <a:r>
              <a:rPr lang="en-US"/>
              <a:t>PHY 712  Spring 2024-- Lecture 25</a:t>
            </a:r>
            <a:endParaRPr lang="en-US" dirty="0"/>
          </a:p>
        </p:txBody>
      </p:sp>
      <p:sp>
        <p:nvSpPr>
          <p:cNvPr id="4" name="Slide Number Placeholder 3">
            <a:extLst>
              <a:ext uri="{FF2B5EF4-FFF2-40B4-BE49-F238E27FC236}">
                <a16:creationId xmlns:a16="http://schemas.microsoft.com/office/drawing/2014/main" id="{EBEFB78D-5750-4A2E-A58A-06620E1ED5DF}"/>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17E9F294-C38B-4D2E-9BDE-B16EF2950AED}"/>
              </a:ext>
            </a:extLst>
          </p:cNvPr>
          <p:cNvSpPr txBox="1"/>
          <p:nvPr/>
        </p:nvSpPr>
        <p:spPr>
          <a:xfrm>
            <a:off x="304800" y="304800"/>
            <a:ext cx="6858000" cy="461665"/>
          </a:xfrm>
          <a:prstGeom prst="rect">
            <a:avLst/>
          </a:prstGeom>
          <a:noFill/>
        </p:spPr>
        <p:txBody>
          <a:bodyPr wrap="square" rtlCol="0">
            <a:spAutoFit/>
          </a:bodyPr>
          <a:lstStyle/>
          <a:p>
            <a:r>
              <a:rPr lang="en-US" sz="2400" dirty="0">
                <a:latin typeface="+mj-lt"/>
              </a:rPr>
              <a:t>Example radiation source – continued --</a:t>
            </a:r>
          </a:p>
        </p:txBody>
      </p:sp>
      <p:graphicFrame>
        <p:nvGraphicFramePr>
          <p:cNvPr id="6" name="Object 5">
            <a:extLst>
              <a:ext uri="{FF2B5EF4-FFF2-40B4-BE49-F238E27FC236}">
                <a16:creationId xmlns:a16="http://schemas.microsoft.com/office/drawing/2014/main" id="{9360E58A-31B7-46F2-9EE4-BF5EC041882A}"/>
              </a:ext>
            </a:extLst>
          </p:cNvPr>
          <p:cNvGraphicFramePr>
            <a:graphicFrameLocks noChangeAspect="1"/>
          </p:cNvGraphicFramePr>
          <p:nvPr/>
        </p:nvGraphicFramePr>
        <p:xfrm>
          <a:off x="838200" y="766465"/>
          <a:ext cx="6553200" cy="846137"/>
        </p:xfrm>
        <a:graphic>
          <a:graphicData uri="http://schemas.openxmlformats.org/presentationml/2006/ole">
            <mc:AlternateContent xmlns:mc="http://schemas.openxmlformats.org/markup-compatibility/2006">
              <mc:Choice xmlns:v="urn:schemas-microsoft-com:vml" Requires="v">
                <p:oleObj name="Equation" r:id="rId2" imgW="6553324" imgH="845903" progId="Equation.DSMT4">
                  <p:embed/>
                </p:oleObj>
              </mc:Choice>
              <mc:Fallback>
                <p:oleObj name="Equation" r:id="rId2" imgW="6553324" imgH="845903" progId="Equation.DSMT4">
                  <p:embed/>
                  <p:pic>
                    <p:nvPicPr>
                      <p:cNvPr id="6" name="Object 5">
                        <a:extLst>
                          <a:ext uri="{FF2B5EF4-FFF2-40B4-BE49-F238E27FC236}">
                            <a16:creationId xmlns:a16="http://schemas.microsoft.com/office/drawing/2014/main" id="{9360E58A-31B7-46F2-9EE4-BF5EC041882A}"/>
                          </a:ext>
                        </a:extLst>
                      </p:cNvPr>
                      <p:cNvPicPr/>
                      <p:nvPr/>
                    </p:nvPicPr>
                    <p:blipFill>
                      <a:blip r:embed="rId3"/>
                      <a:stretch>
                        <a:fillRect/>
                      </a:stretch>
                    </p:blipFill>
                    <p:spPr>
                      <a:xfrm>
                        <a:off x="838200" y="766465"/>
                        <a:ext cx="6553200" cy="8461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CF234B4-8EBE-481A-B77D-9E4283DDFB4B}"/>
              </a:ext>
            </a:extLst>
          </p:cNvPr>
          <p:cNvGraphicFramePr>
            <a:graphicFrameLocks noChangeAspect="1"/>
          </p:cNvGraphicFramePr>
          <p:nvPr>
            <p:extLst>
              <p:ext uri="{D42A27DB-BD31-4B8C-83A1-F6EECF244321}">
                <p14:modId xmlns:p14="http://schemas.microsoft.com/office/powerpoint/2010/main" val="236309543"/>
              </p:ext>
            </p:extLst>
          </p:nvPr>
        </p:nvGraphicFramePr>
        <p:xfrm>
          <a:off x="393700" y="2887663"/>
          <a:ext cx="8358188" cy="2560637"/>
        </p:xfrm>
        <a:graphic>
          <a:graphicData uri="http://schemas.openxmlformats.org/presentationml/2006/ole">
            <mc:AlternateContent xmlns:mc="http://schemas.openxmlformats.org/markup-compatibility/2006">
              <mc:Choice xmlns:v="urn:schemas-microsoft-com:vml" Requires="v">
                <p:oleObj name="Equation" r:id="rId4" imgW="5930640" imgH="1815840" progId="Equation.DSMT4">
                  <p:embed/>
                </p:oleObj>
              </mc:Choice>
              <mc:Fallback>
                <p:oleObj name="Equation" r:id="rId4" imgW="5930640" imgH="1815840" progId="Equation.DSMT4">
                  <p:embed/>
                  <p:pic>
                    <p:nvPicPr>
                      <p:cNvPr id="7" name="Object 6">
                        <a:extLst>
                          <a:ext uri="{FF2B5EF4-FFF2-40B4-BE49-F238E27FC236}">
                            <a16:creationId xmlns:a16="http://schemas.microsoft.com/office/drawing/2014/main" id="{6CF234B4-8EBE-481A-B77D-9E4283DDFB4B}"/>
                          </a:ext>
                        </a:extLst>
                      </p:cNvPr>
                      <p:cNvPicPr/>
                      <p:nvPr/>
                    </p:nvPicPr>
                    <p:blipFill>
                      <a:blip r:embed="rId5"/>
                      <a:stretch>
                        <a:fillRect/>
                      </a:stretch>
                    </p:blipFill>
                    <p:spPr>
                      <a:xfrm>
                        <a:off x="393700" y="2887663"/>
                        <a:ext cx="8358188" cy="2560637"/>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0E07EB14-5346-4E52-BCD0-8C954EFE4FC3}"/>
              </a:ext>
            </a:extLst>
          </p:cNvPr>
          <p:cNvSpPr txBox="1"/>
          <p:nvPr/>
        </p:nvSpPr>
        <p:spPr>
          <a:xfrm>
            <a:off x="457200" y="1500362"/>
            <a:ext cx="8077200" cy="1200329"/>
          </a:xfrm>
          <a:prstGeom prst="rect">
            <a:avLst/>
          </a:prstGeom>
          <a:noFill/>
        </p:spPr>
        <p:txBody>
          <a:bodyPr wrap="square" rtlCol="0">
            <a:spAutoFit/>
          </a:bodyPr>
          <a:lstStyle/>
          <a:p>
            <a:r>
              <a:rPr lang="en-US" sz="2400" dirty="0">
                <a:latin typeface="+mj-lt"/>
              </a:rPr>
              <a:t>Note that the continuity of charge and current must be  satisfied.     For the Fourier amplitudes, the relations are as below:</a:t>
            </a:r>
          </a:p>
        </p:txBody>
      </p:sp>
      <p:graphicFrame>
        <p:nvGraphicFramePr>
          <p:cNvPr id="9" name="Object 8">
            <a:extLst>
              <a:ext uri="{FF2B5EF4-FFF2-40B4-BE49-F238E27FC236}">
                <a16:creationId xmlns:a16="http://schemas.microsoft.com/office/drawing/2014/main" id="{2A66C2E1-10AC-0BF9-AD90-69D2380271D8}"/>
              </a:ext>
            </a:extLst>
          </p:cNvPr>
          <p:cNvGraphicFramePr>
            <a:graphicFrameLocks noChangeAspect="1"/>
          </p:cNvGraphicFramePr>
          <p:nvPr>
            <p:extLst>
              <p:ext uri="{D42A27DB-BD31-4B8C-83A1-F6EECF244321}">
                <p14:modId xmlns:p14="http://schemas.microsoft.com/office/powerpoint/2010/main" val="1027966838"/>
              </p:ext>
            </p:extLst>
          </p:nvPr>
        </p:nvGraphicFramePr>
        <p:xfrm>
          <a:off x="1742006" y="5646245"/>
          <a:ext cx="4745588" cy="561608"/>
        </p:xfrm>
        <a:graphic>
          <a:graphicData uri="http://schemas.openxmlformats.org/presentationml/2006/ole">
            <mc:AlternateContent xmlns:mc="http://schemas.openxmlformats.org/markup-compatibility/2006">
              <mc:Choice xmlns:v="urn:schemas-microsoft-com:vml" Requires="v">
                <p:oleObj name="Equation" r:id="rId6" imgW="2145960" imgH="253800" progId="Equation.DSMT4">
                  <p:embed/>
                </p:oleObj>
              </mc:Choice>
              <mc:Fallback>
                <p:oleObj name="Equation" r:id="rId6" imgW="2145960" imgH="253800" progId="Equation.DSMT4">
                  <p:embed/>
                  <p:pic>
                    <p:nvPicPr>
                      <p:cNvPr id="9" name="Object 8">
                        <a:extLst>
                          <a:ext uri="{FF2B5EF4-FFF2-40B4-BE49-F238E27FC236}">
                            <a16:creationId xmlns:a16="http://schemas.microsoft.com/office/drawing/2014/main" id="{2A66C2E1-10AC-0BF9-AD90-69D2380271D8}"/>
                          </a:ext>
                        </a:extLst>
                      </p:cNvPr>
                      <p:cNvPicPr/>
                      <p:nvPr/>
                    </p:nvPicPr>
                    <p:blipFill>
                      <a:blip r:embed="rId7"/>
                      <a:stretch>
                        <a:fillRect/>
                      </a:stretch>
                    </p:blipFill>
                    <p:spPr>
                      <a:xfrm>
                        <a:off x="1742006" y="5646245"/>
                        <a:ext cx="4745588" cy="561608"/>
                      </a:xfrm>
                      <a:prstGeom prst="rect">
                        <a:avLst/>
                      </a:prstGeom>
                    </p:spPr>
                  </p:pic>
                </p:oleObj>
              </mc:Fallback>
            </mc:AlternateContent>
          </a:graphicData>
        </a:graphic>
      </p:graphicFrame>
    </p:spTree>
    <p:extLst>
      <p:ext uri="{BB962C8B-B14F-4D97-AF65-F5344CB8AC3E}">
        <p14:creationId xmlns:p14="http://schemas.microsoft.com/office/powerpoint/2010/main" val="389549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BEC9C5-3752-4968-B1C3-2D7F8CDB2616}"/>
              </a:ext>
            </a:extLst>
          </p:cNvPr>
          <p:cNvSpPr>
            <a:spLocks noGrp="1"/>
          </p:cNvSpPr>
          <p:nvPr>
            <p:ph type="dt" sz="half" idx="10"/>
          </p:nvPr>
        </p:nvSpPr>
        <p:spPr/>
        <p:txBody>
          <a:bodyPr/>
          <a:lstStyle/>
          <a:p>
            <a:r>
              <a:rPr lang="en-US"/>
              <a:t>03/20/2024</a:t>
            </a:r>
            <a:endParaRPr lang="en-US" dirty="0"/>
          </a:p>
        </p:txBody>
      </p:sp>
      <p:sp>
        <p:nvSpPr>
          <p:cNvPr id="3" name="Footer Placeholder 2">
            <a:extLst>
              <a:ext uri="{FF2B5EF4-FFF2-40B4-BE49-F238E27FC236}">
                <a16:creationId xmlns:a16="http://schemas.microsoft.com/office/drawing/2014/main" id="{F45FA6E9-F618-4270-8BF3-15F97D434D86}"/>
              </a:ext>
            </a:extLst>
          </p:cNvPr>
          <p:cNvSpPr>
            <a:spLocks noGrp="1"/>
          </p:cNvSpPr>
          <p:nvPr>
            <p:ph type="ftr" sz="quarter" idx="11"/>
          </p:nvPr>
        </p:nvSpPr>
        <p:spPr/>
        <p:txBody>
          <a:bodyPr/>
          <a:lstStyle/>
          <a:p>
            <a:r>
              <a:rPr lang="en-US"/>
              <a:t>PHY 712  Spring 2024-- Lecture 25</a:t>
            </a:r>
            <a:endParaRPr lang="en-US" dirty="0"/>
          </a:p>
        </p:txBody>
      </p:sp>
      <p:sp>
        <p:nvSpPr>
          <p:cNvPr id="4" name="Slide Number Placeholder 3">
            <a:extLst>
              <a:ext uri="{FF2B5EF4-FFF2-40B4-BE49-F238E27FC236}">
                <a16:creationId xmlns:a16="http://schemas.microsoft.com/office/drawing/2014/main" id="{E6FC2D11-ACFC-4DDF-854B-954C1AA2E979}"/>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2EFFDB9E-5FFE-4651-8DB6-63A87FFCA96A}"/>
              </a:ext>
            </a:extLst>
          </p:cNvPr>
          <p:cNvSpPr txBox="1"/>
          <p:nvPr/>
        </p:nvSpPr>
        <p:spPr>
          <a:xfrm>
            <a:off x="152400" y="58589"/>
            <a:ext cx="6858000" cy="461665"/>
          </a:xfrm>
          <a:prstGeom prst="rect">
            <a:avLst/>
          </a:prstGeom>
          <a:noFill/>
        </p:spPr>
        <p:txBody>
          <a:bodyPr wrap="square" rtlCol="0">
            <a:spAutoFit/>
          </a:bodyPr>
          <a:lstStyle/>
          <a:p>
            <a:r>
              <a:rPr lang="en-US" sz="2400" dirty="0">
                <a:latin typeface="+mj-lt"/>
              </a:rPr>
              <a:t>Example of radiation source</a:t>
            </a:r>
          </a:p>
        </p:txBody>
      </p:sp>
      <p:graphicFrame>
        <p:nvGraphicFramePr>
          <p:cNvPr id="6" name="Object 5">
            <a:extLst>
              <a:ext uri="{FF2B5EF4-FFF2-40B4-BE49-F238E27FC236}">
                <a16:creationId xmlns:a16="http://schemas.microsoft.com/office/drawing/2014/main" id="{2B28A96D-7983-40A6-BA03-9D7F87415CAB}"/>
              </a:ext>
            </a:extLst>
          </p:cNvPr>
          <p:cNvGraphicFramePr>
            <a:graphicFrameLocks noChangeAspect="1"/>
          </p:cNvGraphicFramePr>
          <p:nvPr/>
        </p:nvGraphicFramePr>
        <p:xfrm>
          <a:off x="609600" y="414426"/>
          <a:ext cx="6553200" cy="846137"/>
        </p:xfrm>
        <a:graphic>
          <a:graphicData uri="http://schemas.openxmlformats.org/presentationml/2006/ole">
            <mc:AlternateContent xmlns:mc="http://schemas.openxmlformats.org/markup-compatibility/2006">
              <mc:Choice xmlns:v="urn:schemas-microsoft-com:vml" Requires="v">
                <p:oleObj name="Equation" r:id="rId2" imgW="6553324" imgH="845903" progId="Equation.DSMT4">
                  <p:embed/>
                </p:oleObj>
              </mc:Choice>
              <mc:Fallback>
                <p:oleObj name="Equation" r:id="rId2" imgW="6553324" imgH="845903" progId="Equation.DSMT4">
                  <p:embed/>
                  <p:pic>
                    <p:nvPicPr>
                      <p:cNvPr id="6" name="Object 5">
                        <a:extLst>
                          <a:ext uri="{FF2B5EF4-FFF2-40B4-BE49-F238E27FC236}">
                            <a16:creationId xmlns:a16="http://schemas.microsoft.com/office/drawing/2014/main" id="{2B28A96D-7983-40A6-BA03-9D7F87415CAB}"/>
                          </a:ext>
                        </a:extLst>
                      </p:cNvPr>
                      <p:cNvPicPr/>
                      <p:nvPr/>
                    </p:nvPicPr>
                    <p:blipFill>
                      <a:blip r:embed="rId3"/>
                      <a:stretch>
                        <a:fillRect/>
                      </a:stretch>
                    </p:blipFill>
                    <p:spPr>
                      <a:xfrm>
                        <a:off x="609600" y="414426"/>
                        <a:ext cx="6553200" cy="8461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9D1A503-E86C-4C0E-84DC-A34E906B17CE}"/>
              </a:ext>
            </a:extLst>
          </p:cNvPr>
          <p:cNvGraphicFramePr>
            <a:graphicFrameLocks noChangeAspect="1"/>
          </p:cNvGraphicFramePr>
          <p:nvPr/>
        </p:nvGraphicFramePr>
        <p:xfrm>
          <a:off x="276526" y="1114127"/>
          <a:ext cx="8096250" cy="2809875"/>
        </p:xfrm>
        <a:graphic>
          <a:graphicData uri="http://schemas.openxmlformats.org/presentationml/2006/ole">
            <mc:AlternateContent xmlns:mc="http://schemas.openxmlformats.org/markup-compatibility/2006">
              <mc:Choice xmlns:v="urn:schemas-microsoft-com:vml" Requires="v">
                <p:oleObj name="Equation" r:id="rId4" imgW="3733560" imgH="1295280" progId="Equation.DSMT4">
                  <p:embed/>
                </p:oleObj>
              </mc:Choice>
              <mc:Fallback>
                <p:oleObj name="Equation" r:id="rId4" imgW="3733560" imgH="1295280" progId="Equation.DSMT4">
                  <p:embed/>
                  <p:pic>
                    <p:nvPicPr>
                      <p:cNvPr id="7" name="Object 6">
                        <a:extLst>
                          <a:ext uri="{FF2B5EF4-FFF2-40B4-BE49-F238E27FC236}">
                            <a16:creationId xmlns:a16="http://schemas.microsoft.com/office/drawing/2014/main" id="{79D1A503-E86C-4C0E-84DC-A34E906B17CE}"/>
                          </a:ext>
                        </a:extLst>
                      </p:cNvPr>
                      <p:cNvPicPr/>
                      <p:nvPr/>
                    </p:nvPicPr>
                    <p:blipFill>
                      <a:blip r:embed="rId5"/>
                      <a:stretch>
                        <a:fillRect/>
                      </a:stretch>
                    </p:blipFill>
                    <p:spPr>
                      <a:xfrm>
                        <a:off x="276526" y="1114127"/>
                        <a:ext cx="8096250" cy="2809875"/>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F3CDA92A-1C00-42B6-B124-02CE055961EC}"/>
              </a:ext>
            </a:extLst>
          </p:cNvPr>
          <p:cNvSpPr txBox="1"/>
          <p:nvPr/>
        </p:nvSpPr>
        <p:spPr>
          <a:xfrm>
            <a:off x="898906" y="4206875"/>
            <a:ext cx="7626350" cy="461665"/>
          </a:xfrm>
          <a:prstGeom prst="rect">
            <a:avLst/>
          </a:prstGeom>
          <a:noFill/>
        </p:spPr>
        <p:txBody>
          <a:bodyPr wrap="square" rtlCol="0">
            <a:spAutoFit/>
          </a:bodyPr>
          <a:lstStyle/>
          <a:p>
            <a:r>
              <a:rPr lang="en-US" sz="2400" dirty="0">
                <a:latin typeface="+mj-lt"/>
              </a:rPr>
              <a:t>From the analysis valid for  </a:t>
            </a:r>
            <a:r>
              <a:rPr lang="en-US" sz="2400" i="1" dirty="0" err="1">
                <a:latin typeface="+mj-lt"/>
              </a:rPr>
              <a:t>kr</a:t>
            </a:r>
            <a:r>
              <a:rPr lang="en-US" sz="2400" i="1" dirty="0">
                <a:latin typeface="+mj-lt"/>
              </a:rPr>
              <a:t>&gt;&gt;1 </a:t>
            </a:r>
            <a:r>
              <a:rPr lang="en-US" sz="2400" dirty="0">
                <a:latin typeface="+mj-lt"/>
              </a:rPr>
              <a:t>and </a:t>
            </a:r>
            <a:r>
              <a:rPr lang="en-US" sz="2400" i="1" dirty="0" err="1">
                <a:latin typeface="+mj-lt"/>
              </a:rPr>
              <a:t>kR</a:t>
            </a:r>
            <a:r>
              <a:rPr lang="en-US" sz="2400" i="1" dirty="0">
                <a:latin typeface="+mj-lt"/>
              </a:rPr>
              <a:t>&lt;&lt;1</a:t>
            </a:r>
            <a:r>
              <a:rPr lang="en-US" sz="2400" dirty="0">
                <a:latin typeface="+mj-lt"/>
              </a:rPr>
              <a:t>:</a:t>
            </a:r>
          </a:p>
        </p:txBody>
      </p:sp>
      <p:graphicFrame>
        <p:nvGraphicFramePr>
          <p:cNvPr id="9" name="Object 8">
            <a:extLst>
              <a:ext uri="{FF2B5EF4-FFF2-40B4-BE49-F238E27FC236}">
                <a16:creationId xmlns:a16="http://schemas.microsoft.com/office/drawing/2014/main" id="{1B16ADDA-6615-4022-AF26-8E037DD50147}"/>
              </a:ext>
            </a:extLst>
          </p:cNvPr>
          <p:cNvGraphicFramePr>
            <a:graphicFrameLocks noChangeAspect="1"/>
          </p:cNvGraphicFramePr>
          <p:nvPr/>
        </p:nvGraphicFramePr>
        <p:xfrm>
          <a:off x="914146" y="4832350"/>
          <a:ext cx="6821010" cy="1524000"/>
        </p:xfrm>
        <a:graphic>
          <a:graphicData uri="http://schemas.openxmlformats.org/presentationml/2006/ole">
            <mc:AlternateContent xmlns:mc="http://schemas.openxmlformats.org/markup-compatibility/2006">
              <mc:Choice xmlns:v="urn:schemas-microsoft-com:vml" Requires="v">
                <p:oleObj name="Equation" r:id="rId6" imgW="5854680" imgH="1307880" progId="Equation.DSMT4">
                  <p:embed/>
                </p:oleObj>
              </mc:Choice>
              <mc:Fallback>
                <p:oleObj name="Equation" r:id="rId6" imgW="5854680" imgH="1307880" progId="Equation.DSMT4">
                  <p:embed/>
                  <p:pic>
                    <p:nvPicPr>
                      <p:cNvPr id="9" name="Object 8">
                        <a:extLst>
                          <a:ext uri="{FF2B5EF4-FFF2-40B4-BE49-F238E27FC236}">
                            <a16:creationId xmlns:a16="http://schemas.microsoft.com/office/drawing/2014/main" id="{1B16ADDA-6615-4022-AF26-8E037DD50147}"/>
                          </a:ext>
                        </a:extLst>
                      </p:cNvPr>
                      <p:cNvPicPr/>
                      <p:nvPr/>
                    </p:nvPicPr>
                    <p:blipFill>
                      <a:blip r:embed="rId7"/>
                      <a:stretch>
                        <a:fillRect/>
                      </a:stretch>
                    </p:blipFill>
                    <p:spPr>
                      <a:xfrm>
                        <a:off x="914146" y="4832350"/>
                        <a:ext cx="6821010" cy="1524000"/>
                      </a:xfrm>
                      <a:prstGeom prst="rect">
                        <a:avLst/>
                      </a:prstGeom>
                    </p:spPr>
                  </p:pic>
                </p:oleObj>
              </mc:Fallback>
            </mc:AlternateContent>
          </a:graphicData>
        </a:graphic>
      </p:graphicFrame>
    </p:spTree>
    <p:extLst>
      <p:ext uri="{BB962C8B-B14F-4D97-AF65-F5344CB8AC3E}">
        <p14:creationId xmlns:p14="http://schemas.microsoft.com/office/powerpoint/2010/main" val="593533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152400" y="146199"/>
            <a:ext cx="6858000" cy="461665"/>
          </a:xfrm>
          <a:prstGeom prst="rect">
            <a:avLst/>
          </a:prstGeom>
          <a:noFill/>
        </p:spPr>
        <p:txBody>
          <a:bodyPr wrap="square" rtlCol="0">
            <a:spAutoFit/>
          </a:bodyPr>
          <a:lstStyle/>
          <a:p>
            <a:r>
              <a:rPr lang="en-US" sz="2400" dirty="0">
                <a:latin typeface="+mj-lt"/>
              </a:rPr>
              <a:t>More details --</a:t>
            </a:r>
          </a:p>
        </p:txBody>
      </p:sp>
      <p:graphicFrame>
        <p:nvGraphicFramePr>
          <p:cNvPr id="6" name="Object 5"/>
          <p:cNvGraphicFramePr>
            <a:graphicFrameLocks noChangeAspect="1"/>
          </p:cNvGraphicFramePr>
          <p:nvPr/>
        </p:nvGraphicFramePr>
        <p:xfrm>
          <a:off x="685800" y="481431"/>
          <a:ext cx="6561138" cy="849312"/>
        </p:xfrm>
        <a:graphic>
          <a:graphicData uri="http://schemas.openxmlformats.org/presentationml/2006/ole">
            <mc:AlternateContent xmlns:mc="http://schemas.openxmlformats.org/markup-compatibility/2006">
              <mc:Choice xmlns:v="urn:schemas-microsoft-com:vml" Requires="v">
                <p:oleObj name="数式" r:id="rId3" imgW="3047760" imgH="393480" progId="Equation.3">
                  <p:embed/>
                </p:oleObj>
              </mc:Choice>
              <mc:Fallback>
                <p:oleObj name="数式" r:id="rId3" imgW="3047760" imgH="393480" progId="Equation.3">
                  <p:embed/>
                  <p:pic>
                    <p:nvPicPr>
                      <p:cNvPr id="6" name="Object 5"/>
                      <p:cNvPicPr>
                        <a:picLocks noChangeAspect="1" noChangeArrowheads="1"/>
                      </p:cNvPicPr>
                      <p:nvPr/>
                    </p:nvPicPr>
                    <p:blipFill>
                      <a:blip r:embed="rId4"/>
                      <a:srcRect/>
                      <a:stretch>
                        <a:fillRect/>
                      </a:stretch>
                    </p:blipFill>
                    <p:spPr bwMode="auto">
                      <a:xfrm>
                        <a:off x="685800" y="481431"/>
                        <a:ext cx="6561138"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nvGraphicFramePr>
        <p:xfrm>
          <a:off x="685800" y="1074284"/>
          <a:ext cx="6970712" cy="2081212"/>
        </p:xfrm>
        <a:graphic>
          <a:graphicData uri="http://schemas.openxmlformats.org/presentationml/2006/ole">
            <mc:AlternateContent xmlns:mc="http://schemas.openxmlformats.org/markup-compatibility/2006">
              <mc:Choice xmlns:v="urn:schemas-microsoft-com:vml" Requires="v">
                <p:oleObj name="数式" r:id="rId5" imgW="3238200" imgH="965160" progId="Equation.3">
                  <p:embed/>
                </p:oleObj>
              </mc:Choice>
              <mc:Fallback>
                <p:oleObj name="数式" r:id="rId5" imgW="3238200" imgH="965160" progId="Equation.3">
                  <p:embed/>
                  <p:pic>
                    <p:nvPicPr>
                      <p:cNvPr id="7" name="Object 6"/>
                      <p:cNvPicPr>
                        <a:picLocks noChangeAspect="1" noChangeArrowheads="1"/>
                      </p:cNvPicPr>
                      <p:nvPr/>
                    </p:nvPicPr>
                    <p:blipFill>
                      <a:blip r:embed="rId6"/>
                      <a:srcRect/>
                      <a:stretch>
                        <a:fillRect/>
                      </a:stretch>
                    </p:blipFill>
                    <p:spPr bwMode="auto">
                      <a:xfrm>
                        <a:off x="685800" y="1074284"/>
                        <a:ext cx="6970712"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nvGraphicFramePr>
        <p:xfrm>
          <a:off x="695325" y="3106738"/>
          <a:ext cx="7953375" cy="2057400"/>
        </p:xfrm>
        <a:graphic>
          <a:graphicData uri="http://schemas.openxmlformats.org/presentationml/2006/ole">
            <mc:AlternateContent xmlns:mc="http://schemas.openxmlformats.org/markup-compatibility/2006">
              <mc:Choice xmlns:v="urn:schemas-microsoft-com:vml" Requires="v">
                <p:oleObj name="Equation" r:id="rId7" imgW="4025880" imgH="1041120" progId="Equation.DSMT4">
                  <p:embed/>
                </p:oleObj>
              </mc:Choice>
              <mc:Fallback>
                <p:oleObj name="Equation" r:id="rId7" imgW="4025880" imgH="1041120" progId="Equation.DSMT4">
                  <p:embed/>
                  <p:pic>
                    <p:nvPicPr>
                      <p:cNvPr id="8" name="Object 7"/>
                      <p:cNvPicPr/>
                      <p:nvPr/>
                    </p:nvPicPr>
                    <p:blipFill>
                      <a:blip r:embed="rId8"/>
                      <a:stretch>
                        <a:fillRect/>
                      </a:stretch>
                    </p:blipFill>
                    <p:spPr>
                      <a:xfrm>
                        <a:off x="695325" y="3106738"/>
                        <a:ext cx="7953375" cy="2057400"/>
                      </a:xfrm>
                      <a:prstGeom prst="rect">
                        <a:avLst/>
                      </a:prstGeom>
                    </p:spPr>
                  </p:pic>
                </p:oleObj>
              </mc:Fallback>
            </mc:AlternateContent>
          </a:graphicData>
        </a:graphic>
      </p:graphicFrame>
      <p:sp>
        <p:nvSpPr>
          <p:cNvPr id="9" name="Arrow: Up 8">
            <a:extLst>
              <a:ext uri="{FF2B5EF4-FFF2-40B4-BE49-F238E27FC236}">
                <a16:creationId xmlns:a16="http://schemas.microsoft.com/office/drawing/2014/main" id="{7F7C53A7-1C32-4432-8E6E-04C4C5082B59}"/>
              </a:ext>
            </a:extLst>
          </p:cNvPr>
          <p:cNvSpPr/>
          <p:nvPr/>
        </p:nvSpPr>
        <p:spPr>
          <a:xfrm rot="20920859">
            <a:off x="7824119" y="4022098"/>
            <a:ext cx="685800" cy="59498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55E80F5-8C14-47D8-8517-AB9D1DF7E6C0}"/>
              </a:ext>
            </a:extLst>
          </p:cNvPr>
          <p:cNvSpPr txBox="1"/>
          <p:nvPr/>
        </p:nvSpPr>
        <p:spPr>
          <a:xfrm>
            <a:off x="6019800" y="4516211"/>
            <a:ext cx="2667000" cy="830997"/>
          </a:xfrm>
          <a:prstGeom prst="rect">
            <a:avLst/>
          </a:prstGeom>
          <a:noFill/>
        </p:spPr>
        <p:txBody>
          <a:bodyPr wrap="square" rtlCol="0">
            <a:spAutoFit/>
          </a:bodyPr>
          <a:lstStyle/>
          <a:p>
            <a:r>
              <a:rPr lang="en-US" sz="2400" dirty="0">
                <a:latin typeface="+mj-lt"/>
              </a:rPr>
              <a:t>Correct when this term is negligible.</a:t>
            </a:r>
          </a:p>
        </p:txBody>
      </p:sp>
      <p:graphicFrame>
        <p:nvGraphicFramePr>
          <p:cNvPr id="11" name="Object 10">
            <a:extLst>
              <a:ext uri="{FF2B5EF4-FFF2-40B4-BE49-F238E27FC236}">
                <a16:creationId xmlns:a16="http://schemas.microsoft.com/office/drawing/2014/main" id="{AC221356-81BE-41A4-9016-468183F6807B}"/>
              </a:ext>
            </a:extLst>
          </p:cNvPr>
          <p:cNvGraphicFramePr>
            <a:graphicFrameLocks noChangeAspect="1"/>
          </p:cNvGraphicFramePr>
          <p:nvPr/>
        </p:nvGraphicFramePr>
        <p:xfrm>
          <a:off x="711200" y="5497173"/>
          <a:ext cx="8221440" cy="1027680"/>
        </p:xfrm>
        <a:graphic>
          <a:graphicData uri="http://schemas.openxmlformats.org/presentationml/2006/ole">
            <mc:AlternateContent xmlns:mc="http://schemas.openxmlformats.org/markup-compatibility/2006">
              <mc:Choice xmlns:v="urn:schemas-microsoft-com:vml" Requires="v">
                <p:oleObj name="Equation" r:id="rId9" imgW="3860640" imgH="482400" progId="Equation.DSMT4">
                  <p:embed/>
                </p:oleObj>
              </mc:Choice>
              <mc:Fallback>
                <p:oleObj name="Equation" r:id="rId9" imgW="3860640" imgH="482400" progId="Equation.DSMT4">
                  <p:embed/>
                  <p:pic>
                    <p:nvPicPr>
                      <p:cNvPr id="11" name="Object 10">
                        <a:extLst>
                          <a:ext uri="{FF2B5EF4-FFF2-40B4-BE49-F238E27FC236}">
                            <a16:creationId xmlns:a16="http://schemas.microsoft.com/office/drawing/2014/main" id="{AC221356-81BE-41A4-9016-468183F6807B}"/>
                          </a:ext>
                        </a:extLst>
                      </p:cNvPr>
                      <p:cNvPicPr/>
                      <p:nvPr/>
                    </p:nvPicPr>
                    <p:blipFill>
                      <a:blip r:embed="rId10"/>
                      <a:stretch>
                        <a:fillRect/>
                      </a:stretch>
                    </p:blipFill>
                    <p:spPr>
                      <a:xfrm>
                        <a:off x="711200" y="5497173"/>
                        <a:ext cx="8221440" cy="1027680"/>
                      </a:xfrm>
                      <a:prstGeom prst="rect">
                        <a:avLst/>
                      </a:prstGeom>
                    </p:spPr>
                  </p:pic>
                </p:oleObj>
              </mc:Fallback>
            </mc:AlternateContent>
          </a:graphicData>
        </a:graphic>
      </p:graphicFrame>
      <p:sp>
        <p:nvSpPr>
          <p:cNvPr id="12" name="Arrow: Up 11">
            <a:extLst>
              <a:ext uri="{FF2B5EF4-FFF2-40B4-BE49-F238E27FC236}">
                <a16:creationId xmlns:a16="http://schemas.microsoft.com/office/drawing/2014/main" id="{04A1B249-B507-9326-DA41-B86AA1B4C1C3}"/>
              </a:ext>
            </a:extLst>
          </p:cNvPr>
          <p:cNvSpPr/>
          <p:nvPr/>
        </p:nvSpPr>
        <p:spPr>
          <a:xfrm rot="17575029">
            <a:off x="4926208" y="4185068"/>
            <a:ext cx="685800" cy="108647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9AC7554-3E17-BDDD-29AC-CBFDB7FD47FF}"/>
              </a:ext>
            </a:extLst>
          </p:cNvPr>
          <p:cNvSpPr txBox="1"/>
          <p:nvPr/>
        </p:nvSpPr>
        <p:spPr>
          <a:xfrm>
            <a:off x="152400" y="5105400"/>
            <a:ext cx="4419600" cy="461665"/>
          </a:xfrm>
          <a:prstGeom prst="rect">
            <a:avLst/>
          </a:prstGeom>
          <a:noFill/>
        </p:spPr>
        <p:txBody>
          <a:bodyPr wrap="square" rtlCol="0">
            <a:spAutoFit/>
          </a:bodyPr>
          <a:lstStyle/>
          <a:p>
            <a:r>
              <a:rPr lang="en-US" sz="2400" dirty="0">
                <a:latin typeface="+mj-lt"/>
              </a:rPr>
              <a:t>For dipole approximation:</a:t>
            </a:r>
          </a:p>
        </p:txBody>
      </p:sp>
    </p:spTree>
    <p:extLst>
      <p:ext uri="{BB962C8B-B14F-4D97-AF65-F5344CB8AC3E}">
        <p14:creationId xmlns:p14="http://schemas.microsoft.com/office/powerpoint/2010/main" val="2083767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CC110205-88BA-4D22-977E-766B396CF4EC}"/>
              </a:ext>
            </a:extLst>
          </p:cNvPr>
          <p:cNvPicPr>
            <a:picLocks noChangeAspect="1"/>
          </p:cNvPicPr>
          <p:nvPr/>
        </p:nvPicPr>
        <p:blipFill>
          <a:blip r:embed="rId3"/>
          <a:stretch>
            <a:fillRect/>
          </a:stretch>
        </p:blipFill>
        <p:spPr>
          <a:xfrm>
            <a:off x="1581150" y="633788"/>
            <a:ext cx="6438900" cy="3219450"/>
          </a:xfrm>
          <a:prstGeom prst="rect">
            <a:avLst/>
          </a:prstGeom>
        </p:spPr>
      </p:pic>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457200" y="152400"/>
            <a:ext cx="7086600" cy="461665"/>
          </a:xfrm>
          <a:prstGeom prst="rect">
            <a:avLst/>
          </a:prstGeom>
          <a:noFill/>
        </p:spPr>
        <p:txBody>
          <a:bodyPr wrap="square" rtlCol="0">
            <a:spAutoFit/>
          </a:bodyPr>
          <a:lstStyle/>
          <a:p>
            <a:r>
              <a:rPr lang="en-US" sz="2400" dirty="0">
                <a:latin typeface="+mj-lt"/>
              </a:rPr>
              <a:t>Example continued</a:t>
            </a:r>
          </a:p>
        </p:txBody>
      </p:sp>
      <p:sp>
        <p:nvSpPr>
          <p:cNvPr id="7" name="TextBox 6"/>
          <p:cNvSpPr txBox="1"/>
          <p:nvPr/>
        </p:nvSpPr>
        <p:spPr>
          <a:xfrm rot="16200000">
            <a:off x="776869" y="1970088"/>
            <a:ext cx="1656408" cy="459431"/>
          </a:xfrm>
          <a:prstGeom prst="rect">
            <a:avLst/>
          </a:prstGeom>
          <a:noFill/>
        </p:spPr>
        <p:txBody>
          <a:bodyPr wrap="square" rtlCol="0">
            <a:spAutoFit/>
          </a:bodyPr>
          <a:lstStyle/>
          <a:p>
            <a:r>
              <a:rPr lang="en-US" sz="2400" dirty="0">
                <a:latin typeface="+mj-lt"/>
              </a:rPr>
              <a:t>Re(</a:t>
            </a:r>
            <a:r>
              <a:rPr lang="en-US" b="1" dirty="0"/>
              <a:t>Ã</a:t>
            </a:r>
            <a:r>
              <a:rPr lang="en-US" sz="2400" dirty="0">
                <a:latin typeface="+mj-lt"/>
              </a:rPr>
              <a:t>(</a:t>
            </a:r>
            <a:r>
              <a:rPr lang="en-US" sz="2400" dirty="0" err="1">
                <a:latin typeface="+mj-lt"/>
              </a:rPr>
              <a:t>r,</a:t>
            </a:r>
            <a:r>
              <a:rPr lang="en-US" sz="2400" dirty="0" err="1">
                <a:latin typeface="Symbol" panose="05050102010706020507" pitchFamily="18" charset="2"/>
              </a:rPr>
              <a:t>w</a:t>
            </a:r>
            <a:r>
              <a:rPr lang="en-US" sz="2400" dirty="0">
                <a:latin typeface="+mj-lt"/>
              </a:rPr>
              <a:t>))</a:t>
            </a:r>
          </a:p>
        </p:txBody>
      </p:sp>
      <p:sp>
        <p:nvSpPr>
          <p:cNvPr id="9" name="TextBox 8"/>
          <p:cNvSpPr txBox="1"/>
          <p:nvPr/>
        </p:nvSpPr>
        <p:spPr>
          <a:xfrm rot="16200000">
            <a:off x="544512" y="4885680"/>
            <a:ext cx="1656408" cy="459431"/>
          </a:xfrm>
          <a:prstGeom prst="rect">
            <a:avLst/>
          </a:prstGeom>
          <a:noFill/>
        </p:spPr>
        <p:txBody>
          <a:bodyPr wrap="square" rtlCol="0">
            <a:spAutoFit/>
          </a:bodyPr>
          <a:lstStyle/>
          <a:p>
            <a:r>
              <a:rPr lang="en-US" sz="2400" dirty="0">
                <a:latin typeface="+mj-lt"/>
              </a:rPr>
              <a:t>Re(</a:t>
            </a:r>
            <a:r>
              <a:rPr lang="en-US" b="1" dirty="0"/>
              <a:t>Ã</a:t>
            </a:r>
            <a:r>
              <a:rPr lang="en-US" sz="2400" dirty="0">
                <a:latin typeface="+mj-lt"/>
              </a:rPr>
              <a:t>(</a:t>
            </a:r>
            <a:r>
              <a:rPr lang="en-US" sz="2400" dirty="0" err="1">
                <a:latin typeface="+mj-lt"/>
              </a:rPr>
              <a:t>r,</a:t>
            </a:r>
            <a:r>
              <a:rPr lang="en-US" sz="2400" dirty="0" err="1">
                <a:latin typeface="Symbol" panose="05050102010706020507" pitchFamily="18" charset="2"/>
              </a:rPr>
              <a:t>w</a:t>
            </a:r>
            <a:r>
              <a:rPr lang="en-US" sz="2400" dirty="0">
                <a:latin typeface="+mj-lt"/>
              </a:rPr>
              <a:t>))</a:t>
            </a:r>
          </a:p>
        </p:txBody>
      </p:sp>
      <p:sp>
        <p:nvSpPr>
          <p:cNvPr id="10" name="Left Arrow 9"/>
          <p:cNvSpPr/>
          <p:nvPr/>
        </p:nvSpPr>
        <p:spPr>
          <a:xfrm rot="3454912">
            <a:off x="2767249" y="2689346"/>
            <a:ext cx="3810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907005" y="2510722"/>
            <a:ext cx="1828800" cy="461665"/>
          </a:xfrm>
          <a:prstGeom prst="rect">
            <a:avLst/>
          </a:prstGeom>
          <a:noFill/>
        </p:spPr>
        <p:txBody>
          <a:bodyPr wrap="square" rtlCol="0">
            <a:spAutoFit/>
          </a:bodyPr>
          <a:lstStyle/>
          <a:p>
            <a:r>
              <a:rPr lang="en-US" sz="2400" dirty="0">
                <a:latin typeface="+mj-lt"/>
              </a:rPr>
              <a:t>exact</a:t>
            </a:r>
          </a:p>
        </p:txBody>
      </p:sp>
      <p:sp>
        <p:nvSpPr>
          <p:cNvPr id="12" name="Left Arrow 11"/>
          <p:cNvSpPr/>
          <p:nvPr/>
        </p:nvSpPr>
        <p:spPr>
          <a:xfrm>
            <a:off x="3859504" y="1337599"/>
            <a:ext cx="381000" cy="1524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533900" y="1116310"/>
            <a:ext cx="4343400" cy="461665"/>
          </a:xfrm>
          <a:prstGeom prst="rect">
            <a:avLst/>
          </a:prstGeom>
          <a:noFill/>
        </p:spPr>
        <p:txBody>
          <a:bodyPr wrap="square" rtlCol="0">
            <a:spAutoFit/>
          </a:bodyPr>
          <a:lstStyle/>
          <a:p>
            <a:r>
              <a:rPr lang="en-US" sz="2400" dirty="0">
                <a:latin typeface="+mj-lt"/>
              </a:rPr>
              <a:t>Dipole approximation</a:t>
            </a:r>
          </a:p>
        </p:txBody>
      </p:sp>
      <p:sp>
        <p:nvSpPr>
          <p:cNvPr id="14" name="TextBox 13">
            <a:extLst>
              <a:ext uri="{FF2B5EF4-FFF2-40B4-BE49-F238E27FC236}">
                <a16:creationId xmlns:a16="http://schemas.microsoft.com/office/drawing/2014/main" id="{7E808843-9E5D-4BD4-AB8E-088CD54F3412}"/>
              </a:ext>
            </a:extLst>
          </p:cNvPr>
          <p:cNvSpPr txBox="1"/>
          <p:nvPr/>
        </p:nvSpPr>
        <p:spPr>
          <a:xfrm>
            <a:off x="5105400" y="2303881"/>
            <a:ext cx="914400" cy="461665"/>
          </a:xfrm>
          <a:prstGeom prst="rect">
            <a:avLst/>
          </a:prstGeom>
          <a:noFill/>
        </p:spPr>
        <p:txBody>
          <a:bodyPr wrap="square" rtlCol="0">
            <a:spAutoFit/>
          </a:bodyPr>
          <a:lstStyle/>
          <a:p>
            <a:r>
              <a:rPr lang="en-US" sz="2400" b="1" i="1" dirty="0">
                <a:latin typeface="+mj-lt"/>
              </a:rPr>
              <a:t>/R</a:t>
            </a:r>
          </a:p>
        </p:txBody>
      </p:sp>
      <p:sp>
        <p:nvSpPr>
          <p:cNvPr id="17" name="TextBox 16">
            <a:extLst>
              <a:ext uri="{FF2B5EF4-FFF2-40B4-BE49-F238E27FC236}">
                <a16:creationId xmlns:a16="http://schemas.microsoft.com/office/drawing/2014/main" id="{2F17E14B-7F25-41D8-8E1E-AAE439986665}"/>
              </a:ext>
            </a:extLst>
          </p:cNvPr>
          <p:cNvSpPr txBox="1"/>
          <p:nvPr/>
        </p:nvSpPr>
        <p:spPr>
          <a:xfrm>
            <a:off x="4419600" y="595235"/>
            <a:ext cx="3329993" cy="461665"/>
          </a:xfrm>
          <a:prstGeom prst="rect">
            <a:avLst/>
          </a:prstGeom>
          <a:noFill/>
        </p:spPr>
        <p:txBody>
          <a:bodyPr wrap="square" rtlCol="0">
            <a:spAutoFit/>
          </a:bodyPr>
          <a:lstStyle/>
          <a:p>
            <a:r>
              <a:rPr lang="en-US" sz="2400" dirty="0">
                <a:latin typeface="+mj-lt"/>
              </a:rPr>
              <a:t>For </a:t>
            </a:r>
            <a:r>
              <a:rPr lang="en-US" sz="2400" i="1" dirty="0" err="1">
                <a:latin typeface="+mj-lt"/>
              </a:rPr>
              <a:t>kR</a:t>
            </a:r>
            <a:r>
              <a:rPr lang="en-US" sz="2400" dirty="0">
                <a:latin typeface="+mj-lt"/>
              </a:rPr>
              <a:t>=1</a:t>
            </a:r>
          </a:p>
        </p:txBody>
      </p:sp>
      <p:pic>
        <p:nvPicPr>
          <p:cNvPr id="18" name="Picture 17">
            <a:extLst>
              <a:ext uri="{FF2B5EF4-FFF2-40B4-BE49-F238E27FC236}">
                <a16:creationId xmlns:a16="http://schemas.microsoft.com/office/drawing/2014/main" id="{AFBD38F5-E9FF-4DF6-A3AD-A47C1AE6F05B}"/>
              </a:ext>
            </a:extLst>
          </p:cNvPr>
          <p:cNvPicPr>
            <a:picLocks noChangeAspect="1"/>
          </p:cNvPicPr>
          <p:nvPr/>
        </p:nvPicPr>
        <p:blipFill>
          <a:blip r:embed="rId4"/>
          <a:stretch>
            <a:fillRect/>
          </a:stretch>
        </p:blipFill>
        <p:spPr>
          <a:xfrm>
            <a:off x="1581150" y="3993109"/>
            <a:ext cx="6479101" cy="2031701"/>
          </a:xfrm>
          <a:prstGeom prst="rect">
            <a:avLst/>
          </a:prstGeom>
        </p:spPr>
      </p:pic>
      <p:sp>
        <p:nvSpPr>
          <p:cNvPr id="15" name="TextBox 14">
            <a:extLst>
              <a:ext uri="{FF2B5EF4-FFF2-40B4-BE49-F238E27FC236}">
                <a16:creationId xmlns:a16="http://schemas.microsoft.com/office/drawing/2014/main" id="{756C9AC9-1569-4DA3-85BC-1A1DDC24C44C}"/>
              </a:ext>
            </a:extLst>
          </p:cNvPr>
          <p:cNvSpPr txBox="1"/>
          <p:nvPr/>
        </p:nvSpPr>
        <p:spPr>
          <a:xfrm>
            <a:off x="5105400" y="5673838"/>
            <a:ext cx="914400" cy="461665"/>
          </a:xfrm>
          <a:prstGeom prst="rect">
            <a:avLst/>
          </a:prstGeom>
          <a:noFill/>
        </p:spPr>
        <p:txBody>
          <a:bodyPr wrap="square" rtlCol="0">
            <a:spAutoFit/>
          </a:bodyPr>
          <a:lstStyle/>
          <a:p>
            <a:r>
              <a:rPr lang="en-US" sz="2400" b="1" i="1" dirty="0">
                <a:latin typeface="+mj-lt"/>
              </a:rPr>
              <a:t>/R</a:t>
            </a:r>
          </a:p>
        </p:txBody>
      </p:sp>
      <p:sp>
        <p:nvSpPr>
          <p:cNvPr id="19" name="TextBox 18">
            <a:extLst>
              <a:ext uri="{FF2B5EF4-FFF2-40B4-BE49-F238E27FC236}">
                <a16:creationId xmlns:a16="http://schemas.microsoft.com/office/drawing/2014/main" id="{79F154DF-3C01-4198-BD5C-703D8508C0FC}"/>
              </a:ext>
            </a:extLst>
          </p:cNvPr>
          <p:cNvSpPr txBox="1"/>
          <p:nvPr/>
        </p:nvSpPr>
        <p:spPr>
          <a:xfrm>
            <a:off x="3962400" y="3957935"/>
            <a:ext cx="3329993" cy="461665"/>
          </a:xfrm>
          <a:prstGeom prst="rect">
            <a:avLst/>
          </a:prstGeom>
          <a:noFill/>
        </p:spPr>
        <p:txBody>
          <a:bodyPr wrap="square" rtlCol="0">
            <a:spAutoFit/>
          </a:bodyPr>
          <a:lstStyle/>
          <a:p>
            <a:r>
              <a:rPr lang="en-US" sz="2400" dirty="0">
                <a:latin typeface="+mj-lt"/>
              </a:rPr>
              <a:t>For </a:t>
            </a:r>
            <a:r>
              <a:rPr lang="en-US" sz="2400" i="1" dirty="0" err="1">
                <a:latin typeface="+mj-lt"/>
              </a:rPr>
              <a:t>kR</a:t>
            </a:r>
            <a:r>
              <a:rPr lang="en-US" sz="2400" dirty="0">
                <a:latin typeface="+mj-lt"/>
              </a:rPr>
              <a:t>=0.1</a:t>
            </a:r>
          </a:p>
        </p:txBody>
      </p:sp>
      <p:sp>
        <p:nvSpPr>
          <p:cNvPr id="20" name="Left Arrow 11">
            <a:extLst>
              <a:ext uri="{FF2B5EF4-FFF2-40B4-BE49-F238E27FC236}">
                <a16:creationId xmlns:a16="http://schemas.microsoft.com/office/drawing/2014/main" id="{56EA4319-60E1-83A1-6E40-32376889187E}"/>
              </a:ext>
            </a:extLst>
          </p:cNvPr>
          <p:cNvSpPr/>
          <p:nvPr/>
        </p:nvSpPr>
        <p:spPr>
          <a:xfrm>
            <a:off x="3276600" y="4712624"/>
            <a:ext cx="381000" cy="1524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6E7F957-1E2D-AD86-5F74-9106BDAFCB4F}"/>
              </a:ext>
            </a:extLst>
          </p:cNvPr>
          <p:cNvSpPr txBox="1"/>
          <p:nvPr/>
        </p:nvSpPr>
        <p:spPr>
          <a:xfrm>
            <a:off x="3950996" y="4491335"/>
            <a:ext cx="4343400" cy="461665"/>
          </a:xfrm>
          <a:prstGeom prst="rect">
            <a:avLst/>
          </a:prstGeom>
          <a:noFill/>
        </p:spPr>
        <p:txBody>
          <a:bodyPr wrap="square" rtlCol="0">
            <a:spAutoFit/>
          </a:bodyPr>
          <a:lstStyle/>
          <a:p>
            <a:r>
              <a:rPr lang="en-US" sz="2400" dirty="0">
                <a:latin typeface="+mj-lt"/>
              </a:rPr>
              <a:t>Dipole approximation</a:t>
            </a:r>
          </a:p>
        </p:txBody>
      </p:sp>
      <p:sp>
        <p:nvSpPr>
          <p:cNvPr id="22" name="Left Arrow 9">
            <a:extLst>
              <a:ext uri="{FF2B5EF4-FFF2-40B4-BE49-F238E27FC236}">
                <a16:creationId xmlns:a16="http://schemas.microsoft.com/office/drawing/2014/main" id="{CEC1C8E4-CB04-9264-134A-EF137E194FEB}"/>
              </a:ext>
            </a:extLst>
          </p:cNvPr>
          <p:cNvSpPr/>
          <p:nvPr/>
        </p:nvSpPr>
        <p:spPr>
          <a:xfrm rot="3454912">
            <a:off x="2414351" y="5203359"/>
            <a:ext cx="3810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32FB16FF-BA6D-CE44-21B0-758E0D914C01}"/>
              </a:ext>
            </a:extLst>
          </p:cNvPr>
          <p:cNvSpPr txBox="1"/>
          <p:nvPr/>
        </p:nvSpPr>
        <p:spPr>
          <a:xfrm>
            <a:off x="2554107" y="5024735"/>
            <a:ext cx="1828800" cy="461665"/>
          </a:xfrm>
          <a:prstGeom prst="rect">
            <a:avLst/>
          </a:prstGeom>
          <a:noFill/>
        </p:spPr>
        <p:txBody>
          <a:bodyPr wrap="square" rtlCol="0">
            <a:spAutoFit/>
          </a:bodyPr>
          <a:lstStyle/>
          <a:p>
            <a:r>
              <a:rPr lang="en-US" sz="2400" dirty="0">
                <a:latin typeface="+mj-lt"/>
              </a:rPr>
              <a:t>exact</a:t>
            </a:r>
          </a:p>
        </p:txBody>
      </p:sp>
      <p:sp>
        <p:nvSpPr>
          <p:cNvPr id="6" name="TextBox 5">
            <a:extLst>
              <a:ext uri="{FF2B5EF4-FFF2-40B4-BE49-F238E27FC236}">
                <a16:creationId xmlns:a16="http://schemas.microsoft.com/office/drawing/2014/main" id="{EAF47698-2E5C-0606-20B0-0DC3E080269C}"/>
              </a:ext>
            </a:extLst>
          </p:cNvPr>
          <p:cNvSpPr txBox="1"/>
          <p:nvPr/>
        </p:nvSpPr>
        <p:spPr>
          <a:xfrm>
            <a:off x="4730550" y="2857298"/>
            <a:ext cx="3803850" cy="707886"/>
          </a:xfrm>
          <a:prstGeom prst="rect">
            <a:avLst/>
          </a:prstGeom>
          <a:noFill/>
        </p:spPr>
        <p:txBody>
          <a:bodyPr wrap="square" rtlCol="0">
            <a:spAutoFit/>
          </a:bodyPr>
          <a:lstStyle/>
          <a:p>
            <a:r>
              <a:rPr lang="en-US" sz="2000" dirty="0">
                <a:solidFill>
                  <a:srgbClr val="3333FF"/>
                </a:solidFill>
                <a:latin typeface="+mj-lt"/>
              </a:rPr>
              <a:t>Blue curves represent long range part of exact expression</a:t>
            </a:r>
          </a:p>
        </p:txBody>
      </p:sp>
    </p:spTree>
    <p:extLst>
      <p:ext uri="{BB962C8B-B14F-4D97-AF65-F5344CB8AC3E}">
        <p14:creationId xmlns:p14="http://schemas.microsoft.com/office/powerpoint/2010/main" val="110986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24994" y="132258"/>
            <a:ext cx="9042806" cy="461665"/>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4031119305"/>
              </p:ext>
            </p:extLst>
          </p:nvPr>
        </p:nvGraphicFramePr>
        <p:xfrm>
          <a:off x="304800" y="533400"/>
          <a:ext cx="8674100" cy="4309118"/>
        </p:xfrm>
        <a:graphic>
          <a:graphicData uri="http://schemas.openxmlformats.org/presentationml/2006/ole">
            <mc:AlternateContent xmlns:mc="http://schemas.openxmlformats.org/markup-compatibility/2006">
              <mc:Choice xmlns:v="urn:schemas-microsoft-com:vml" Requires="v">
                <p:oleObj name="Equation" r:id="rId3" imgW="4000320" imgH="1981080" progId="Equation.DSMT4">
                  <p:embed/>
                </p:oleObj>
              </mc:Choice>
              <mc:Fallback>
                <p:oleObj name="Equation" r:id="rId3" imgW="4000320" imgH="1981080" progId="Equation.DSMT4">
                  <p:embed/>
                  <p:pic>
                    <p:nvPicPr>
                      <p:cNvPr id="9" name="Object 8"/>
                      <p:cNvPicPr>
                        <a:picLocks noChangeAspect="1" noChangeArrowheads="1"/>
                      </p:cNvPicPr>
                      <p:nvPr/>
                    </p:nvPicPr>
                    <p:blipFill>
                      <a:blip r:embed="rId4"/>
                      <a:srcRect/>
                      <a:stretch>
                        <a:fillRect/>
                      </a:stretch>
                    </p:blipFill>
                    <p:spPr bwMode="auto">
                      <a:xfrm>
                        <a:off x="304800" y="533400"/>
                        <a:ext cx="8674100" cy="4309118"/>
                      </a:xfrm>
                      <a:prstGeom prst="rect">
                        <a:avLst/>
                      </a:prstGeom>
                      <a:noFill/>
                      <a:ln>
                        <a:noFill/>
                      </a:ln>
                    </p:spPr>
                  </p:pic>
                </p:oleObj>
              </mc:Fallback>
            </mc:AlternateContent>
          </a:graphicData>
        </a:graphic>
      </p:graphicFrame>
      <p:sp>
        <p:nvSpPr>
          <p:cNvPr id="10" name="TextBox 9">
            <a:extLst>
              <a:ext uri="{FF2B5EF4-FFF2-40B4-BE49-F238E27FC236}">
                <a16:creationId xmlns:a16="http://schemas.microsoft.com/office/drawing/2014/main" id="{5D3B1233-5080-B119-054C-EA6043D4BACB}"/>
              </a:ext>
            </a:extLst>
          </p:cNvPr>
          <p:cNvSpPr txBox="1"/>
          <p:nvPr/>
        </p:nvSpPr>
        <p:spPr>
          <a:xfrm>
            <a:off x="228600" y="5124271"/>
            <a:ext cx="7924800" cy="1200329"/>
          </a:xfrm>
          <a:prstGeom prst="rect">
            <a:avLst/>
          </a:prstGeom>
          <a:noFill/>
        </p:spPr>
        <p:txBody>
          <a:bodyPr wrap="square" rtlCol="0">
            <a:spAutoFit/>
          </a:bodyPr>
          <a:lstStyle/>
          <a:p>
            <a:r>
              <a:rPr lang="en-US" sz="2400" dirty="0">
                <a:latin typeface="+mj-lt"/>
              </a:rPr>
              <a:t>Note:  in this case we have assumed a restricted  extent of the source such that  </a:t>
            </a:r>
            <a:r>
              <a:rPr lang="en-US" sz="2400" i="1" dirty="0" err="1">
                <a:latin typeface="+mj-lt"/>
              </a:rPr>
              <a:t>kr</a:t>
            </a:r>
            <a:r>
              <a:rPr lang="en-US" sz="2400" i="1" dirty="0">
                <a:latin typeface="+mj-lt"/>
              </a:rPr>
              <a:t>’&lt;&lt;1 </a:t>
            </a:r>
            <a:r>
              <a:rPr lang="en-US" sz="2400" dirty="0">
                <a:latin typeface="+mj-lt"/>
              </a:rPr>
              <a:t>for all </a:t>
            </a:r>
            <a:r>
              <a:rPr lang="en-US" sz="2400" i="1" dirty="0">
                <a:latin typeface="+mj-lt"/>
              </a:rPr>
              <a:t>r’</a:t>
            </a:r>
            <a:r>
              <a:rPr lang="en-US" sz="2400" dirty="0">
                <a:latin typeface="+mj-lt"/>
              </a:rPr>
              <a:t> with significant charge/current density.</a:t>
            </a:r>
            <a:endParaRPr lang="en-US" sz="2400" i="1" dirty="0">
              <a:latin typeface="+mj-lt"/>
            </a:endParaRPr>
          </a:p>
        </p:txBody>
      </p:sp>
    </p:spTree>
    <p:extLst>
      <p:ext uri="{BB962C8B-B14F-4D97-AF65-F5344CB8AC3E}">
        <p14:creationId xmlns:p14="http://schemas.microsoft.com/office/powerpoint/2010/main" val="2216417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28042" y="140183"/>
            <a:ext cx="9027317" cy="830997"/>
          </a:xfrm>
          <a:prstGeom prst="rect">
            <a:avLst/>
          </a:prstGeom>
          <a:noFill/>
        </p:spPr>
        <p:txBody>
          <a:bodyPr wrap="square" rtlCol="0">
            <a:spAutoFit/>
          </a:bodyPr>
          <a:lstStyle/>
          <a:p>
            <a:r>
              <a:rPr lang="en-US" sz="2400" dirty="0">
                <a:latin typeface="+mj-lt"/>
              </a:rPr>
              <a:t>Electromagnetic waves from time harmonic sources – </a:t>
            </a:r>
          </a:p>
          <a:p>
            <a:r>
              <a:rPr lang="en-US" sz="2400" dirty="0">
                <a:latin typeface="+mj-lt"/>
              </a:rPr>
              <a:t>	considering the dipole approximation:</a:t>
            </a:r>
          </a:p>
        </p:txBody>
      </p:sp>
      <p:graphicFrame>
        <p:nvGraphicFramePr>
          <p:cNvPr id="9" name="Object 8"/>
          <p:cNvGraphicFramePr>
            <a:graphicFrameLocks noChangeAspect="1"/>
          </p:cNvGraphicFramePr>
          <p:nvPr>
            <p:extLst>
              <p:ext uri="{D42A27DB-BD31-4B8C-83A1-F6EECF244321}">
                <p14:modId xmlns:p14="http://schemas.microsoft.com/office/powerpoint/2010/main" val="1987568724"/>
              </p:ext>
            </p:extLst>
          </p:nvPr>
        </p:nvGraphicFramePr>
        <p:xfrm>
          <a:off x="228600" y="1015725"/>
          <a:ext cx="8761888" cy="5385075"/>
        </p:xfrm>
        <a:graphic>
          <a:graphicData uri="http://schemas.openxmlformats.org/presentationml/2006/ole">
            <mc:AlternateContent xmlns:mc="http://schemas.openxmlformats.org/markup-compatibility/2006">
              <mc:Choice xmlns:v="urn:schemas-microsoft-com:vml" Requires="v">
                <p:oleObj name="Equation" r:id="rId3" imgW="4495680" imgH="2755800" progId="Equation.DSMT4">
                  <p:embed/>
                </p:oleObj>
              </mc:Choice>
              <mc:Fallback>
                <p:oleObj name="Equation" r:id="rId3" imgW="4495680" imgH="2755800" progId="Equation.DSMT4">
                  <p:embed/>
                  <p:pic>
                    <p:nvPicPr>
                      <p:cNvPr id="9" name="Object 8"/>
                      <p:cNvPicPr>
                        <a:picLocks noChangeAspect="1" noChangeArrowheads="1"/>
                      </p:cNvPicPr>
                      <p:nvPr/>
                    </p:nvPicPr>
                    <p:blipFill>
                      <a:blip r:embed="rId4"/>
                      <a:srcRect/>
                      <a:stretch>
                        <a:fillRect/>
                      </a:stretch>
                    </p:blipFill>
                    <p:spPr bwMode="auto">
                      <a:xfrm>
                        <a:off x="228600" y="1015725"/>
                        <a:ext cx="8761888" cy="53850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06685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D6CBEA2-A562-9D62-60DD-7CD1338832FC}"/>
              </a:ext>
            </a:extLst>
          </p:cNvPr>
          <p:cNvPicPr>
            <a:picLocks noChangeAspect="1"/>
          </p:cNvPicPr>
          <p:nvPr/>
        </p:nvPicPr>
        <p:blipFill>
          <a:blip r:embed="rId3"/>
          <a:stretch>
            <a:fillRect/>
          </a:stretch>
        </p:blipFill>
        <p:spPr>
          <a:xfrm>
            <a:off x="190500" y="449292"/>
            <a:ext cx="8763000" cy="5959415"/>
          </a:xfrm>
          <a:prstGeom prst="rect">
            <a:avLst/>
          </a:prstGeom>
        </p:spPr>
      </p:pic>
      <p:sp>
        <p:nvSpPr>
          <p:cNvPr id="2" name="Date Placeholder 1"/>
          <p:cNvSpPr>
            <a:spLocks noGrp="1"/>
          </p:cNvSpPr>
          <p:nvPr>
            <p:ph type="dt" sz="half" idx="10"/>
          </p:nvPr>
        </p:nvSpPr>
        <p:spPr/>
        <p:txBody>
          <a:bodyPr/>
          <a:lstStyle/>
          <a:p>
            <a:r>
              <a:rPr lang="en-US"/>
              <a:t>03/24/2025</a:t>
            </a:r>
            <a:endParaRPr lang="en-US" dirty="0"/>
          </a:p>
        </p:txBody>
      </p:sp>
      <p:sp>
        <p:nvSpPr>
          <p:cNvPr id="3" name="Footer Placeholder 2"/>
          <p:cNvSpPr>
            <a:spLocks noGrp="1"/>
          </p:cNvSpPr>
          <p:nvPr>
            <p:ph type="ftr" sz="quarter" idx="11"/>
          </p:nvPr>
        </p:nvSpPr>
        <p:spPr/>
        <p:txBody>
          <a:bodyPr/>
          <a:lstStyle/>
          <a:p>
            <a:r>
              <a:rPr lang="en-US"/>
              <a:t>PHY 712  Spring 2025 --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114300" y="2225675"/>
            <a:ext cx="8953500" cy="365125"/>
          </a:xfrm>
          <a:prstGeom prst="rect">
            <a:avLst/>
          </a:prstGeom>
          <a:solidFill>
            <a:srgbClr val="DA32AA">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DE6F886-F6CD-6AAA-2062-13D8169A0868}"/>
              </a:ext>
            </a:extLst>
          </p:cNvPr>
          <p:cNvSpPr txBox="1"/>
          <p:nvPr/>
        </p:nvSpPr>
        <p:spPr>
          <a:xfrm>
            <a:off x="114300" y="0"/>
            <a:ext cx="8839200" cy="473075"/>
          </a:xfrm>
          <a:prstGeom prst="rect">
            <a:avLst/>
          </a:prstGeom>
          <a:noFill/>
        </p:spPr>
        <p:txBody>
          <a:bodyPr wrap="square" rtlCol="0">
            <a:spAutoFit/>
          </a:bodyPr>
          <a:lstStyle/>
          <a:p>
            <a:r>
              <a:rPr lang="en-US" sz="2400" dirty="0">
                <a:latin typeface="+mj-lt"/>
              </a:rPr>
              <a:t>Tentative schedule for PHY 712</a:t>
            </a:r>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7058E1-19D3-4640-A9D2-88FFA7099D31}"/>
              </a:ext>
            </a:extLst>
          </p:cNvPr>
          <p:cNvSpPr>
            <a:spLocks noGrp="1"/>
          </p:cNvSpPr>
          <p:nvPr>
            <p:ph type="dt" sz="half" idx="10"/>
          </p:nvPr>
        </p:nvSpPr>
        <p:spPr/>
        <p:txBody>
          <a:bodyPr/>
          <a:lstStyle/>
          <a:p>
            <a:r>
              <a:rPr lang="en-US"/>
              <a:t>03/20/2024</a:t>
            </a:r>
            <a:endParaRPr lang="en-US" dirty="0"/>
          </a:p>
        </p:txBody>
      </p:sp>
      <p:sp>
        <p:nvSpPr>
          <p:cNvPr id="3" name="Footer Placeholder 2">
            <a:extLst>
              <a:ext uri="{FF2B5EF4-FFF2-40B4-BE49-F238E27FC236}">
                <a16:creationId xmlns:a16="http://schemas.microsoft.com/office/drawing/2014/main" id="{1C192902-7481-4C84-8374-44F859A1ACEC}"/>
              </a:ext>
            </a:extLst>
          </p:cNvPr>
          <p:cNvSpPr>
            <a:spLocks noGrp="1"/>
          </p:cNvSpPr>
          <p:nvPr>
            <p:ph type="ftr" sz="quarter" idx="11"/>
          </p:nvPr>
        </p:nvSpPr>
        <p:spPr/>
        <p:txBody>
          <a:bodyPr/>
          <a:lstStyle/>
          <a:p>
            <a:r>
              <a:rPr lang="en-US"/>
              <a:t>PHY 712  Spring 2024-- Lecture 25</a:t>
            </a:r>
            <a:endParaRPr lang="en-US" dirty="0"/>
          </a:p>
        </p:txBody>
      </p:sp>
      <p:sp>
        <p:nvSpPr>
          <p:cNvPr id="4" name="Slide Number Placeholder 3">
            <a:extLst>
              <a:ext uri="{FF2B5EF4-FFF2-40B4-BE49-F238E27FC236}">
                <a16:creationId xmlns:a16="http://schemas.microsoft.com/office/drawing/2014/main" id="{DB63D05F-07F8-44D9-AE8D-56198757C0ED}"/>
              </a:ext>
            </a:extLst>
          </p:cNvPr>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a:extLst>
              <a:ext uri="{FF2B5EF4-FFF2-40B4-BE49-F238E27FC236}">
                <a16:creationId xmlns:a16="http://schemas.microsoft.com/office/drawing/2014/main" id="{B973DB47-6EC5-4EDB-855C-F4358765D756}"/>
              </a:ext>
            </a:extLst>
          </p:cNvPr>
          <p:cNvGraphicFramePr>
            <a:graphicFrameLocks noChangeAspect="1"/>
          </p:cNvGraphicFramePr>
          <p:nvPr/>
        </p:nvGraphicFramePr>
        <p:xfrm>
          <a:off x="414972" y="650380"/>
          <a:ext cx="8694738" cy="5679300"/>
        </p:xfrm>
        <a:graphic>
          <a:graphicData uri="http://schemas.openxmlformats.org/presentationml/2006/ole">
            <mc:AlternateContent xmlns:mc="http://schemas.openxmlformats.org/markup-compatibility/2006">
              <mc:Choice xmlns:v="urn:schemas-microsoft-com:vml" Requires="v">
                <p:oleObj name="Equation" r:id="rId2" imgW="4431960" imgH="2895480" progId="Equation.DSMT4">
                  <p:embed/>
                </p:oleObj>
              </mc:Choice>
              <mc:Fallback>
                <p:oleObj name="Equation" r:id="rId2" imgW="4431960" imgH="2895480" progId="Equation.DSMT4">
                  <p:embed/>
                  <p:pic>
                    <p:nvPicPr>
                      <p:cNvPr id="5" name="Object 4">
                        <a:extLst>
                          <a:ext uri="{FF2B5EF4-FFF2-40B4-BE49-F238E27FC236}">
                            <a16:creationId xmlns:a16="http://schemas.microsoft.com/office/drawing/2014/main" id="{B973DB47-6EC5-4EDB-855C-F4358765D756}"/>
                          </a:ext>
                        </a:extLst>
                      </p:cNvPr>
                      <p:cNvPicPr/>
                      <p:nvPr/>
                    </p:nvPicPr>
                    <p:blipFill>
                      <a:blip r:embed="rId3"/>
                      <a:stretch>
                        <a:fillRect/>
                      </a:stretch>
                    </p:blipFill>
                    <p:spPr>
                      <a:xfrm>
                        <a:off x="414972" y="650380"/>
                        <a:ext cx="8694738" cy="56793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DD9FC7E0-5849-4C84-9780-EA0609C7131D}"/>
              </a:ext>
            </a:extLst>
          </p:cNvPr>
          <p:cNvSpPr txBox="1"/>
          <p:nvPr/>
        </p:nvSpPr>
        <p:spPr>
          <a:xfrm>
            <a:off x="76200" y="152400"/>
            <a:ext cx="8305800" cy="461665"/>
          </a:xfrm>
          <a:prstGeom prst="rect">
            <a:avLst/>
          </a:prstGeom>
          <a:noFill/>
        </p:spPr>
        <p:txBody>
          <a:bodyPr wrap="square" rtlCol="0">
            <a:spAutoFit/>
          </a:bodyPr>
          <a:lstStyle/>
          <a:p>
            <a:r>
              <a:rPr lang="en-US" sz="2400" dirty="0">
                <a:latin typeface="+mj-lt"/>
              </a:rPr>
              <a:t>Relating dipole radiation results to notation in Jackson -- </a:t>
            </a:r>
          </a:p>
        </p:txBody>
      </p:sp>
    </p:spTree>
    <p:extLst>
      <p:ext uri="{BB962C8B-B14F-4D97-AF65-F5344CB8AC3E}">
        <p14:creationId xmlns:p14="http://schemas.microsoft.com/office/powerpoint/2010/main" val="1758501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320040" y="52030"/>
            <a:ext cx="8153400" cy="461665"/>
          </a:xfrm>
          <a:prstGeom prst="rect">
            <a:avLst/>
          </a:prstGeom>
          <a:noFill/>
        </p:spPr>
        <p:txBody>
          <a:bodyPr wrap="square" rtlCol="0">
            <a:spAutoFit/>
          </a:bodyPr>
          <a:lstStyle/>
          <a:p>
            <a:r>
              <a:rPr lang="en-US" sz="2400" dirty="0">
                <a:latin typeface="+mj-lt"/>
              </a:rPr>
              <a:t>Properties of dipole radiation field for </a:t>
            </a:r>
            <a:r>
              <a:rPr lang="en-US" sz="2400" i="1" dirty="0" err="1">
                <a:latin typeface="+mj-lt"/>
              </a:rPr>
              <a:t>kr</a:t>
            </a:r>
            <a:r>
              <a:rPr lang="en-US" sz="2400" i="1" dirty="0">
                <a:latin typeface="+mj-lt"/>
              </a:rPr>
              <a:t> </a:t>
            </a:r>
            <a:r>
              <a:rPr lang="en-US" sz="2400" dirty="0">
                <a:latin typeface="+mj-lt"/>
              </a:rPr>
              <a:t>&gt;&gt;1:</a:t>
            </a:r>
          </a:p>
        </p:txBody>
      </p:sp>
      <p:graphicFrame>
        <p:nvGraphicFramePr>
          <p:cNvPr id="9" name="Object 8"/>
          <p:cNvGraphicFramePr>
            <a:graphicFrameLocks noChangeAspect="1"/>
          </p:cNvGraphicFramePr>
          <p:nvPr/>
        </p:nvGraphicFramePr>
        <p:xfrm>
          <a:off x="685800" y="685800"/>
          <a:ext cx="5795962" cy="3562350"/>
        </p:xfrm>
        <a:graphic>
          <a:graphicData uri="http://schemas.openxmlformats.org/presentationml/2006/ole">
            <mc:AlternateContent xmlns:mc="http://schemas.openxmlformats.org/markup-compatibility/2006">
              <mc:Choice xmlns:v="urn:schemas-microsoft-com:vml" Requires="v">
                <p:oleObj name="数式" r:id="rId3" imgW="2692080" imgH="1650960" progId="Equation.3">
                  <p:embed/>
                </p:oleObj>
              </mc:Choice>
              <mc:Fallback>
                <p:oleObj name="数式" r:id="rId3" imgW="2692080" imgH="1650960" progId="Equation.3">
                  <p:embed/>
                  <p:pic>
                    <p:nvPicPr>
                      <p:cNvPr id="9" name="Object 8"/>
                      <p:cNvPicPr>
                        <a:picLocks noChangeAspect="1" noChangeArrowheads="1"/>
                      </p:cNvPicPr>
                      <p:nvPr/>
                    </p:nvPicPr>
                    <p:blipFill>
                      <a:blip r:embed="rId4"/>
                      <a:srcRect/>
                      <a:stretch>
                        <a:fillRect/>
                      </a:stretch>
                    </p:blipFill>
                    <p:spPr bwMode="auto">
                      <a:xfrm>
                        <a:off x="685800" y="685800"/>
                        <a:ext cx="5795962" cy="3562350"/>
                      </a:xfrm>
                      <a:prstGeom prst="rect">
                        <a:avLst/>
                      </a:prstGeom>
                      <a:noFill/>
                      <a:ln>
                        <a:noFill/>
                      </a:ln>
                    </p:spPr>
                  </p:pic>
                </p:oleObj>
              </mc:Fallback>
            </mc:AlternateContent>
          </a:graphicData>
        </a:graphic>
      </p:graphicFrame>
      <p:cxnSp>
        <p:nvCxnSpPr>
          <p:cNvPr id="8" name="Straight Arrow Connector 7"/>
          <p:cNvCxnSpPr/>
          <p:nvPr/>
        </p:nvCxnSpPr>
        <p:spPr>
          <a:xfrm flipV="1">
            <a:off x="2971800" y="4492450"/>
            <a:ext cx="0" cy="122143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971800" y="5713883"/>
            <a:ext cx="1219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286000" y="5713883"/>
            <a:ext cx="685800" cy="4583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2240280" y="5156700"/>
            <a:ext cx="731520" cy="55830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169343" y="6356350"/>
            <a:ext cx="723900" cy="461665"/>
          </a:xfrm>
          <a:prstGeom prst="rect">
            <a:avLst/>
          </a:prstGeom>
          <a:noFill/>
        </p:spPr>
        <p:txBody>
          <a:bodyPr wrap="square" rtlCol="0">
            <a:spAutoFit/>
          </a:bodyPr>
          <a:lstStyle/>
          <a:p>
            <a:r>
              <a:rPr lang="en-US" sz="2400" b="1" dirty="0">
                <a:solidFill>
                  <a:srgbClr val="00B050"/>
                </a:solidFill>
                <a:latin typeface="+mj-lt"/>
              </a:rPr>
              <a:t>B</a:t>
            </a:r>
          </a:p>
        </p:txBody>
      </p:sp>
      <p:sp>
        <p:nvSpPr>
          <p:cNvPr id="15" name="TextBox 14"/>
          <p:cNvSpPr txBox="1"/>
          <p:nvPr/>
        </p:nvSpPr>
        <p:spPr>
          <a:xfrm>
            <a:off x="1878330" y="5943041"/>
            <a:ext cx="7239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4229100" y="5405735"/>
            <a:ext cx="723900" cy="461665"/>
          </a:xfrm>
          <a:prstGeom prst="rect">
            <a:avLst/>
          </a:prstGeom>
          <a:noFill/>
        </p:spPr>
        <p:txBody>
          <a:bodyPr wrap="square" rtlCol="0">
            <a:spAutoFit/>
          </a:bodyPr>
          <a:lstStyle/>
          <a:p>
            <a:r>
              <a:rPr lang="en-US" sz="2400" b="1" dirty="0">
                <a:latin typeface="+mj-lt"/>
              </a:rPr>
              <a:t>y</a:t>
            </a:r>
          </a:p>
        </p:txBody>
      </p:sp>
      <p:sp>
        <p:nvSpPr>
          <p:cNvPr id="18" name="Right Arrow 17"/>
          <p:cNvSpPr/>
          <p:nvPr/>
        </p:nvSpPr>
        <p:spPr>
          <a:xfrm rot="20342207">
            <a:off x="3101584" y="5374589"/>
            <a:ext cx="762000" cy="381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rot="5924556">
            <a:off x="2527483" y="5951588"/>
            <a:ext cx="7620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p:cNvGrpSpPr/>
          <p:nvPr/>
        </p:nvGrpSpPr>
        <p:grpSpPr>
          <a:xfrm>
            <a:off x="609600" y="4385770"/>
            <a:ext cx="4953000" cy="1024430"/>
            <a:chOff x="609600" y="4385770"/>
            <a:chExt cx="4953000" cy="1024430"/>
          </a:xfrm>
        </p:grpSpPr>
        <p:sp>
          <p:nvSpPr>
            <p:cNvPr id="6" name="TextBox 5"/>
            <p:cNvSpPr txBox="1"/>
            <p:nvPr/>
          </p:nvSpPr>
          <p:spPr>
            <a:xfrm>
              <a:off x="609600" y="4415135"/>
              <a:ext cx="4953000" cy="461665"/>
            </a:xfrm>
            <a:prstGeom prst="rect">
              <a:avLst/>
            </a:prstGeom>
            <a:noFill/>
          </p:spPr>
          <p:txBody>
            <a:bodyPr wrap="square" rtlCol="0">
              <a:spAutoFit/>
            </a:bodyPr>
            <a:lstStyle/>
            <a:p>
              <a:r>
                <a:rPr lang="en-US" sz="2400" dirty="0">
                  <a:latin typeface="+mj-lt"/>
                </a:rPr>
                <a:t>Example:</a:t>
              </a:r>
            </a:p>
          </p:txBody>
        </p:sp>
        <p:sp>
          <p:nvSpPr>
            <p:cNvPr id="14" name="TextBox 13"/>
            <p:cNvSpPr txBox="1"/>
            <p:nvPr/>
          </p:nvSpPr>
          <p:spPr>
            <a:xfrm>
              <a:off x="2979420" y="4385770"/>
              <a:ext cx="723900" cy="461665"/>
            </a:xfrm>
            <a:prstGeom prst="rect">
              <a:avLst/>
            </a:prstGeom>
            <a:noFill/>
          </p:spPr>
          <p:txBody>
            <a:bodyPr wrap="square" rtlCol="0">
              <a:spAutoFit/>
            </a:bodyPr>
            <a:lstStyle/>
            <a:p>
              <a:r>
                <a:rPr lang="en-US" sz="2400" b="1" dirty="0">
                  <a:latin typeface="+mj-lt"/>
                </a:rPr>
                <a:t>z</a:t>
              </a:r>
            </a:p>
          </p:txBody>
        </p:sp>
        <p:sp>
          <p:nvSpPr>
            <p:cNvPr id="23" name="TextBox 22"/>
            <p:cNvSpPr txBox="1"/>
            <p:nvPr/>
          </p:nvSpPr>
          <p:spPr>
            <a:xfrm>
              <a:off x="1943100" y="4876800"/>
              <a:ext cx="723900" cy="461665"/>
            </a:xfrm>
            <a:prstGeom prst="rect">
              <a:avLst/>
            </a:prstGeom>
            <a:noFill/>
          </p:spPr>
          <p:txBody>
            <a:bodyPr wrap="square" rtlCol="0">
              <a:spAutoFit/>
            </a:bodyPr>
            <a:lstStyle/>
            <a:p>
              <a:r>
                <a:rPr lang="en-US" sz="2400" b="1" dirty="0">
                  <a:latin typeface="+mj-lt"/>
                </a:rPr>
                <a:t>r</a:t>
              </a:r>
            </a:p>
          </p:txBody>
        </p:sp>
        <p:sp>
          <p:nvSpPr>
            <p:cNvPr id="24" name="TextBox 23"/>
            <p:cNvSpPr txBox="1"/>
            <p:nvPr/>
          </p:nvSpPr>
          <p:spPr>
            <a:xfrm>
              <a:off x="2438400" y="4876800"/>
              <a:ext cx="723900" cy="461665"/>
            </a:xfrm>
            <a:prstGeom prst="rect">
              <a:avLst/>
            </a:prstGeom>
            <a:noFill/>
          </p:spPr>
          <p:txBody>
            <a:bodyPr wrap="square" rtlCol="0">
              <a:spAutoFit/>
            </a:bodyPr>
            <a:lstStyle/>
            <a:p>
              <a:r>
                <a:rPr lang="en-US" sz="2400" dirty="0">
                  <a:latin typeface="Symbol" pitchFamily="18" charset="2"/>
                </a:rPr>
                <a:t>q</a:t>
              </a:r>
            </a:p>
          </p:txBody>
        </p:sp>
        <p:sp>
          <p:nvSpPr>
            <p:cNvPr id="25" name="TextBox 24"/>
            <p:cNvSpPr txBox="1"/>
            <p:nvPr/>
          </p:nvSpPr>
          <p:spPr>
            <a:xfrm>
              <a:off x="3124200" y="4948535"/>
              <a:ext cx="723900" cy="461665"/>
            </a:xfrm>
            <a:prstGeom prst="rect">
              <a:avLst/>
            </a:prstGeom>
            <a:noFill/>
          </p:spPr>
          <p:txBody>
            <a:bodyPr wrap="square" rtlCol="0">
              <a:spAutoFit/>
            </a:bodyPr>
            <a:lstStyle/>
            <a:p>
              <a:r>
                <a:rPr lang="en-US" sz="2400" b="1" dirty="0">
                  <a:solidFill>
                    <a:srgbClr val="FF0000"/>
                  </a:solidFill>
                  <a:latin typeface="+mj-lt"/>
                </a:rPr>
                <a:t>p</a:t>
              </a:r>
            </a:p>
          </p:txBody>
        </p:sp>
      </p:grpSp>
      <p:sp>
        <p:nvSpPr>
          <p:cNvPr id="27" name="TextBox 26"/>
          <p:cNvSpPr txBox="1"/>
          <p:nvPr/>
        </p:nvSpPr>
        <p:spPr>
          <a:xfrm>
            <a:off x="3808729" y="5154909"/>
            <a:ext cx="723900" cy="461665"/>
          </a:xfrm>
          <a:prstGeom prst="rect">
            <a:avLst/>
          </a:prstGeom>
          <a:noFill/>
        </p:spPr>
        <p:txBody>
          <a:bodyPr wrap="square" rtlCol="0">
            <a:spAutoFit/>
          </a:bodyPr>
          <a:lstStyle/>
          <a:p>
            <a:r>
              <a:rPr lang="en-US" sz="2400" b="1" dirty="0">
                <a:solidFill>
                  <a:srgbClr val="00B0F0"/>
                </a:solidFill>
                <a:latin typeface="+mj-lt"/>
              </a:rPr>
              <a:t>E</a:t>
            </a:r>
          </a:p>
        </p:txBody>
      </p:sp>
      <p:sp>
        <p:nvSpPr>
          <p:cNvPr id="17" name="Right Arrow 16"/>
          <p:cNvSpPr/>
          <p:nvPr/>
        </p:nvSpPr>
        <p:spPr>
          <a:xfrm rot="16200000">
            <a:off x="2613660" y="5219700"/>
            <a:ext cx="7620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5"/>
          <a:srcRect t="1392" b="6362"/>
          <a:stretch/>
        </p:blipFill>
        <p:spPr>
          <a:xfrm>
            <a:off x="6805096" y="2300257"/>
            <a:ext cx="2338904" cy="2209800"/>
          </a:xfrm>
          <a:prstGeom prst="rect">
            <a:avLst/>
          </a:prstGeom>
        </p:spPr>
      </p:pic>
      <p:sp>
        <p:nvSpPr>
          <p:cNvPr id="10" name="TextBox 9"/>
          <p:cNvSpPr txBox="1"/>
          <p:nvPr/>
        </p:nvSpPr>
        <p:spPr>
          <a:xfrm>
            <a:off x="4824729" y="5187695"/>
            <a:ext cx="3581400" cy="830997"/>
          </a:xfrm>
          <a:prstGeom prst="rect">
            <a:avLst/>
          </a:prstGeom>
          <a:noFill/>
        </p:spPr>
        <p:txBody>
          <a:bodyPr wrap="square" rtlCol="0">
            <a:spAutoFit/>
          </a:bodyPr>
          <a:lstStyle/>
          <a:p>
            <a:r>
              <a:rPr lang="en-US" sz="2400" dirty="0">
                <a:latin typeface="+mj-lt"/>
              </a:rPr>
              <a:t>Note that vectors </a:t>
            </a:r>
            <a:r>
              <a:rPr lang="en-US" sz="2400" b="1" dirty="0">
                <a:latin typeface="+mj-lt"/>
              </a:rPr>
              <a:t>r, E, B </a:t>
            </a:r>
            <a:r>
              <a:rPr lang="en-US" sz="2400" dirty="0">
                <a:latin typeface="+mj-lt"/>
              </a:rPr>
              <a:t>are mutually orthogonal</a:t>
            </a:r>
          </a:p>
        </p:txBody>
      </p:sp>
    </p:spTree>
    <p:extLst>
      <p:ext uri="{BB962C8B-B14F-4D97-AF65-F5344CB8AC3E}">
        <p14:creationId xmlns:p14="http://schemas.microsoft.com/office/powerpoint/2010/main" val="158620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153618" y="112879"/>
            <a:ext cx="8837981" cy="830997"/>
          </a:xfrm>
          <a:prstGeom prst="rect">
            <a:avLst/>
          </a:prstGeom>
          <a:noFill/>
        </p:spPr>
        <p:txBody>
          <a:bodyPr wrap="square" rtlCol="0">
            <a:spAutoFit/>
          </a:bodyPr>
          <a:lstStyle/>
          <a:p>
            <a:r>
              <a:rPr lang="en-US" sz="2400" dirty="0">
                <a:latin typeface="+mj-lt"/>
              </a:rPr>
              <a:t>Now consider an alternative approach to the spherical Bessel function expansion (neglecting the homogeneous solutions --</a:t>
            </a:r>
          </a:p>
        </p:txBody>
      </p:sp>
      <p:graphicFrame>
        <p:nvGraphicFramePr>
          <p:cNvPr id="6" name="Object 5"/>
          <p:cNvGraphicFramePr>
            <a:graphicFrameLocks noChangeAspect="1"/>
          </p:cNvGraphicFramePr>
          <p:nvPr>
            <p:extLst>
              <p:ext uri="{D42A27DB-BD31-4B8C-83A1-F6EECF244321}">
                <p14:modId xmlns:p14="http://schemas.microsoft.com/office/powerpoint/2010/main" val="679615314"/>
              </p:ext>
            </p:extLst>
          </p:nvPr>
        </p:nvGraphicFramePr>
        <p:xfrm>
          <a:off x="296266" y="2484330"/>
          <a:ext cx="4921250" cy="1566863"/>
        </p:xfrm>
        <a:graphic>
          <a:graphicData uri="http://schemas.openxmlformats.org/presentationml/2006/ole">
            <mc:AlternateContent xmlns:mc="http://schemas.openxmlformats.org/markup-compatibility/2006">
              <mc:Choice xmlns:v="urn:schemas-microsoft-com:vml" Requires="v">
                <p:oleObj name="Equation" r:id="rId3" imgW="2158920" imgH="685800" progId="Equation.DSMT4">
                  <p:embed/>
                </p:oleObj>
              </mc:Choice>
              <mc:Fallback>
                <p:oleObj name="Equation" r:id="rId3" imgW="2158920" imgH="685800" progId="Equation.DSMT4">
                  <p:embed/>
                  <p:pic>
                    <p:nvPicPr>
                      <p:cNvPr id="6" name="Object 5"/>
                      <p:cNvPicPr>
                        <a:picLocks noChangeAspect="1" noChangeArrowheads="1"/>
                      </p:cNvPicPr>
                      <p:nvPr/>
                    </p:nvPicPr>
                    <p:blipFill>
                      <a:blip r:embed="rId4"/>
                      <a:srcRect/>
                      <a:stretch>
                        <a:fillRect/>
                      </a:stretch>
                    </p:blipFill>
                    <p:spPr bwMode="auto">
                      <a:xfrm>
                        <a:off x="296266" y="2484330"/>
                        <a:ext cx="4921250"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285486319"/>
              </p:ext>
            </p:extLst>
          </p:nvPr>
        </p:nvGraphicFramePr>
        <p:xfrm>
          <a:off x="304800" y="1090613"/>
          <a:ext cx="5210175" cy="2030412"/>
        </p:xfrm>
        <a:graphic>
          <a:graphicData uri="http://schemas.openxmlformats.org/presentationml/2006/ole">
            <mc:AlternateContent xmlns:mc="http://schemas.openxmlformats.org/markup-compatibility/2006">
              <mc:Choice xmlns:v="urn:schemas-microsoft-com:vml" Requires="v">
                <p:oleObj name="Equation" r:id="rId5" imgW="2286000" imgH="888840" progId="Equation.DSMT4">
                  <p:embed/>
                </p:oleObj>
              </mc:Choice>
              <mc:Fallback>
                <p:oleObj name="Equation" r:id="rId5" imgW="2286000" imgH="888840" progId="Equation.DSMT4">
                  <p:embed/>
                  <p:pic>
                    <p:nvPicPr>
                      <p:cNvPr id="7" name="Object 6"/>
                      <p:cNvPicPr>
                        <a:picLocks noChangeAspect="1" noChangeArrowheads="1"/>
                      </p:cNvPicPr>
                      <p:nvPr/>
                    </p:nvPicPr>
                    <p:blipFill>
                      <a:blip r:embed="rId6"/>
                      <a:srcRect/>
                      <a:stretch>
                        <a:fillRect/>
                      </a:stretch>
                    </p:blipFill>
                    <p:spPr bwMode="auto">
                      <a:xfrm>
                        <a:off x="304800" y="1090613"/>
                        <a:ext cx="5210175"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010019406"/>
              </p:ext>
            </p:extLst>
          </p:nvPr>
        </p:nvGraphicFramePr>
        <p:xfrm>
          <a:off x="457200" y="3736976"/>
          <a:ext cx="8655050" cy="2554288"/>
        </p:xfrm>
        <a:graphic>
          <a:graphicData uri="http://schemas.openxmlformats.org/presentationml/2006/ole">
            <mc:AlternateContent xmlns:mc="http://schemas.openxmlformats.org/markup-compatibility/2006">
              <mc:Choice xmlns:v="urn:schemas-microsoft-com:vml" Requires="v">
                <p:oleObj name="Equation" r:id="rId7" imgW="3797280" imgH="1117440" progId="Equation.DSMT4">
                  <p:embed/>
                </p:oleObj>
              </mc:Choice>
              <mc:Fallback>
                <p:oleObj name="Equation" r:id="rId7" imgW="3797280" imgH="1117440" progId="Equation.DSMT4">
                  <p:embed/>
                  <p:pic>
                    <p:nvPicPr>
                      <p:cNvPr id="8" name="Object 7"/>
                      <p:cNvPicPr>
                        <a:picLocks noChangeAspect="1" noChangeArrowheads="1"/>
                      </p:cNvPicPr>
                      <p:nvPr/>
                    </p:nvPicPr>
                    <p:blipFill>
                      <a:blip r:embed="rId8"/>
                      <a:srcRect/>
                      <a:stretch>
                        <a:fillRect/>
                      </a:stretch>
                    </p:blipFill>
                    <p:spPr bwMode="auto">
                      <a:xfrm>
                        <a:off x="457200" y="3736976"/>
                        <a:ext cx="865505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14760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nvGraphicFramePr>
        <p:xfrm>
          <a:off x="698500" y="766763"/>
          <a:ext cx="6561138" cy="849312"/>
        </p:xfrm>
        <a:graphic>
          <a:graphicData uri="http://schemas.openxmlformats.org/presentationml/2006/ole">
            <mc:AlternateContent xmlns:mc="http://schemas.openxmlformats.org/markup-compatibility/2006">
              <mc:Choice xmlns:v="urn:schemas-microsoft-com:vml" Requires="v">
                <p:oleObj name="数式" r:id="rId3" imgW="3047760" imgH="393480" progId="Equation.3">
                  <p:embed/>
                </p:oleObj>
              </mc:Choice>
              <mc:Fallback>
                <p:oleObj name="数式" r:id="rId3" imgW="3047760" imgH="393480" progId="Equation.3">
                  <p:embed/>
                  <p:pic>
                    <p:nvPicPr>
                      <p:cNvPr id="5" name="Object 4"/>
                      <p:cNvPicPr>
                        <a:picLocks noChangeAspect="1" noChangeArrowheads="1"/>
                      </p:cNvPicPr>
                      <p:nvPr/>
                    </p:nvPicPr>
                    <p:blipFill>
                      <a:blip r:embed="rId4"/>
                      <a:srcRect/>
                      <a:stretch>
                        <a:fillRect/>
                      </a:stretch>
                    </p:blipFill>
                    <p:spPr bwMode="auto">
                      <a:xfrm>
                        <a:off x="698500" y="766763"/>
                        <a:ext cx="6561138"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76200" y="304800"/>
            <a:ext cx="8305800" cy="461665"/>
          </a:xfrm>
          <a:prstGeom prst="rect">
            <a:avLst/>
          </a:prstGeom>
          <a:noFill/>
        </p:spPr>
        <p:txBody>
          <a:bodyPr wrap="square" rtlCol="0">
            <a:spAutoFit/>
          </a:bodyPr>
          <a:lstStyle/>
          <a:p>
            <a:r>
              <a:rPr lang="en-US" sz="2400" dirty="0">
                <a:latin typeface="+mj-lt"/>
              </a:rPr>
              <a:t>For our example:</a:t>
            </a:r>
          </a:p>
        </p:txBody>
      </p:sp>
      <p:graphicFrame>
        <p:nvGraphicFramePr>
          <p:cNvPr id="7" name="Object 6"/>
          <p:cNvGraphicFramePr>
            <a:graphicFrameLocks noChangeAspect="1"/>
          </p:cNvGraphicFramePr>
          <p:nvPr/>
        </p:nvGraphicFramePr>
        <p:xfrm>
          <a:off x="790575" y="1846263"/>
          <a:ext cx="8655050" cy="2552700"/>
        </p:xfrm>
        <a:graphic>
          <a:graphicData uri="http://schemas.openxmlformats.org/presentationml/2006/ole">
            <mc:AlternateContent xmlns:mc="http://schemas.openxmlformats.org/markup-compatibility/2006">
              <mc:Choice xmlns:v="urn:schemas-microsoft-com:vml" Requires="v">
                <p:oleObj name="Equation" r:id="rId5" imgW="3797280" imgH="1117440" progId="Equation.DSMT4">
                  <p:embed/>
                </p:oleObj>
              </mc:Choice>
              <mc:Fallback>
                <p:oleObj name="Equation" r:id="rId5" imgW="3797280" imgH="1117440" progId="Equation.DSMT4">
                  <p:embed/>
                  <p:pic>
                    <p:nvPicPr>
                      <p:cNvPr id="7" name="Object 6"/>
                      <p:cNvPicPr>
                        <a:picLocks noChangeAspect="1" noChangeArrowheads="1"/>
                      </p:cNvPicPr>
                      <p:nvPr/>
                    </p:nvPicPr>
                    <p:blipFill>
                      <a:blip r:embed="rId6"/>
                      <a:srcRect/>
                      <a:stretch>
                        <a:fillRect/>
                      </a:stretch>
                    </p:blipFill>
                    <p:spPr bwMode="auto">
                      <a:xfrm>
                        <a:off x="790575" y="1846263"/>
                        <a:ext cx="865505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914400" y="4953000"/>
            <a:ext cx="7162800" cy="954107"/>
          </a:xfrm>
          <a:prstGeom prst="rect">
            <a:avLst/>
          </a:prstGeom>
          <a:noFill/>
        </p:spPr>
        <p:txBody>
          <a:bodyPr wrap="square" rtlCol="0">
            <a:spAutoFit/>
          </a:bodyPr>
          <a:lstStyle/>
          <a:p>
            <a:r>
              <a:rPr lang="en-US" sz="2400" dirty="0">
                <a:latin typeface="+mj-lt"/>
                <a:sym typeface="Wingdings" panose="05000000000000000000" pitchFamily="2" charset="2"/>
              </a:rPr>
              <a:t>Results equivalent to Bessel function expansion in the limit </a:t>
            </a:r>
            <a:r>
              <a:rPr lang="en-US" sz="2400" i="1" dirty="0" err="1">
                <a:latin typeface="+mj-lt"/>
                <a:sym typeface="Wingdings" panose="05000000000000000000" pitchFamily="2" charset="2"/>
              </a:rPr>
              <a:t>kr</a:t>
            </a:r>
            <a:r>
              <a:rPr lang="en-US" sz="2400" i="1" dirty="0">
                <a:latin typeface="+mj-lt"/>
                <a:sym typeface="Wingdings" panose="05000000000000000000" pitchFamily="2" charset="2"/>
              </a:rPr>
              <a:t>  </a:t>
            </a:r>
            <a:r>
              <a:rPr lang="en-US" sz="32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254832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152400" y="300919"/>
            <a:ext cx="3581400" cy="1569660"/>
          </a:xfrm>
          <a:prstGeom prst="rect">
            <a:avLst/>
          </a:prstGeom>
          <a:noFill/>
        </p:spPr>
        <p:txBody>
          <a:bodyPr wrap="square" rtlCol="0">
            <a:spAutoFit/>
          </a:bodyPr>
          <a:lstStyle/>
          <a:p>
            <a:r>
              <a:rPr lang="en-US" sz="2400" dirty="0">
                <a:latin typeface="+mj-lt"/>
              </a:rPr>
              <a:t>Other time harmonic </a:t>
            </a:r>
          </a:p>
          <a:p>
            <a:r>
              <a:rPr lang="en-US" sz="2400" dirty="0">
                <a:latin typeface="+mj-lt"/>
              </a:rPr>
              <a:t>radiation sources analyzed using the </a:t>
            </a:r>
          </a:p>
          <a:p>
            <a:r>
              <a:rPr lang="en-US" sz="2400" dirty="0">
                <a:latin typeface="+mj-lt"/>
              </a:rPr>
              <a:t>``alternative approach’’</a:t>
            </a:r>
          </a:p>
        </p:txBody>
      </p:sp>
      <p:pic>
        <p:nvPicPr>
          <p:cNvPr id="144386" name="Picture 2" descr="https://encrypted-tbn0.gstatic.com/shopping?q=tbn:ANd9GcRw8IND7kmpQiPNtsKs1DQ-iS3sGwAsxtWDpGXwnISCtjZ1QaWk-S8CUEUy5z3GJi0Xe59GLM-y&amp;usqp=CA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3475" y="914400"/>
            <a:ext cx="3667125" cy="3657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029200" y="714970"/>
            <a:ext cx="3810000" cy="461665"/>
          </a:xfrm>
          <a:prstGeom prst="rect">
            <a:avLst/>
          </a:prstGeom>
          <a:noFill/>
        </p:spPr>
        <p:txBody>
          <a:bodyPr wrap="square" rtlCol="0">
            <a:spAutoFit/>
          </a:bodyPr>
          <a:lstStyle/>
          <a:p>
            <a:r>
              <a:rPr lang="en-US" sz="2400" dirty="0">
                <a:latin typeface="+mj-lt"/>
              </a:rPr>
              <a:t>Linear center-fed antenna</a:t>
            </a:r>
          </a:p>
        </p:txBody>
      </p:sp>
      <p:cxnSp>
        <p:nvCxnSpPr>
          <p:cNvPr id="8" name="Straight Arrow Connector 7"/>
          <p:cNvCxnSpPr/>
          <p:nvPr/>
        </p:nvCxnSpPr>
        <p:spPr>
          <a:xfrm flipH="1" flipV="1">
            <a:off x="4419600" y="1447800"/>
            <a:ext cx="609600" cy="307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038600" y="1143000"/>
            <a:ext cx="304800" cy="461665"/>
          </a:xfrm>
          <a:prstGeom prst="rect">
            <a:avLst/>
          </a:prstGeom>
          <a:noFill/>
        </p:spPr>
        <p:txBody>
          <a:bodyPr wrap="square" rtlCol="0">
            <a:spAutoFit/>
          </a:bodyPr>
          <a:lstStyle/>
          <a:p>
            <a:r>
              <a:rPr lang="en-US" sz="2400" b="1" dirty="0">
                <a:latin typeface="+mj-lt"/>
              </a:rPr>
              <a:t>z</a:t>
            </a:r>
          </a:p>
        </p:txBody>
      </p:sp>
      <p:cxnSp>
        <p:nvCxnSpPr>
          <p:cNvPr id="11" name="Straight Arrow Connector 10"/>
          <p:cNvCxnSpPr/>
          <p:nvPr/>
        </p:nvCxnSpPr>
        <p:spPr>
          <a:xfrm flipH="1" flipV="1">
            <a:off x="5715000" y="152400"/>
            <a:ext cx="68580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867400" y="152400"/>
            <a:ext cx="457200" cy="461665"/>
          </a:xfrm>
          <a:prstGeom prst="rect">
            <a:avLst/>
          </a:prstGeom>
          <a:noFill/>
        </p:spPr>
        <p:txBody>
          <a:bodyPr wrap="square" rtlCol="0">
            <a:spAutoFit/>
          </a:bodyPr>
          <a:lstStyle/>
          <a:p>
            <a:r>
              <a:rPr lang="en-US" sz="2400" b="1" i="1" dirty="0">
                <a:latin typeface="+mj-lt"/>
              </a:rPr>
              <a:t>r</a:t>
            </a:r>
          </a:p>
        </p:txBody>
      </p:sp>
      <p:sp>
        <p:nvSpPr>
          <p:cNvPr id="13" name="TextBox 12"/>
          <p:cNvSpPr txBox="1"/>
          <p:nvPr/>
        </p:nvSpPr>
        <p:spPr>
          <a:xfrm>
            <a:off x="5753100" y="1443335"/>
            <a:ext cx="342900" cy="461665"/>
          </a:xfrm>
          <a:prstGeom prst="rect">
            <a:avLst/>
          </a:prstGeom>
          <a:noFill/>
        </p:spPr>
        <p:txBody>
          <a:bodyPr wrap="square" rtlCol="0">
            <a:spAutoFit/>
          </a:bodyPr>
          <a:lstStyle/>
          <a:p>
            <a:r>
              <a:rPr lang="en-US" sz="2400" dirty="0">
                <a:latin typeface="Symbol" pitchFamily="18" charset="2"/>
              </a:rPr>
              <a:t>q</a:t>
            </a:r>
          </a:p>
        </p:txBody>
      </p:sp>
      <p:sp>
        <p:nvSpPr>
          <p:cNvPr id="14" name="Right Brace 13"/>
          <p:cNvSpPr/>
          <p:nvPr/>
        </p:nvSpPr>
        <p:spPr>
          <a:xfrm rot="17780629">
            <a:off x="7595798" y="1375658"/>
            <a:ext cx="381000" cy="205315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7620000" y="1824335"/>
            <a:ext cx="609600" cy="461665"/>
          </a:xfrm>
          <a:prstGeom prst="rect">
            <a:avLst/>
          </a:prstGeom>
          <a:noFill/>
        </p:spPr>
        <p:txBody>
          <a:bodyPr wrap="square" rtlCol="0">
            <a:spAutoFit/>
          </a:bodyPr>
          <a:lstStyle/>
          <a:p>
            <a:r>
              <a:rPr lang="en-US" sz="2400" i="1" dirty="0">
                <a:latin typeface="+mj-lt"/>
              </a:rPr>
              <a:t>d/2</a:t>
            </a:r>
          </a:p>
        </p:txBody>
      </p:sp>
      <p:graphicFrame>
        <p:nvGraphicFramePr>
          <p:cNvPr id="16" name="Object 15"/>
          <p:cNvGraphicFramePr>
            <a:graphicFrameLocks noChangeAspect="1"/>
          </p:cNvGraphicFramePr>
          <p:nvPr>
            <p:extLst>
              <p:ext uri="{D42A27DB-BD31-4B8C-83A1-F6EECF244321}">
                <p14:modId xmlns:p14="http://schemas.microsoft.com/office/powerpoint/2010/main" val="2331373822"/>
              </p:ext>
            </p:extLst>
          </p:nvPr>
        </p:nvGraphicFramePr>
        <p:xfrm>
          <a:off x="736600" y="2925763"/>
          <a:ext cx="5588000" cy="3017837"/>
        </p:xfrm>
        <a:graphic>
          <a:graphicData uri="http://schemas.openxmlformats.org/presentationml/2006/ole">
            <mc:AlternateContent xmlns:mc="http://schemas.openxmlformats.org/markup-compatibility/2006">
              <mc:Choice xmlns:v="urn:schemas-microsoft-com:vml" Requires="v">
                <p:oleObj name="Equation" r:id="rId4" imgW="2450880" imgH="1320480" progId="Equation.DSMT4">
                  <p:embed/>
                </p:oleObj>
              </mc:Choice>
              <mc:Fallback>
                <p:oleObj name="Equation" r:id="rId4" imgW="2450880" imgH="1320480" progId="Equation.DSMT4">
                  <p:embed/>
                  <p:pic>
                    <p:nvPicPr>
                      <p:cNvPr id="16" name="Object 15"/>
                      <p:cNvPicPr>
                        <a:picLocks noChangeAspect="1" noChangeArrowheads="1"/>
                      </p:cNvPicPr>
                      <p:nvPr/>
                    </p:nvPicPr>
                    <p:blipFill>
                      <a:blip r:embed="rId5"/>
                      <a:srcRect/>
                      <a:stretch>
                        <a:fillRect/>
                      </a:stretch>
                    </p:blipFill>
                    <p:spPr bwMode="auto">
                      <a:xfrm>
                        <a:off x="736600" y="2925763"/>
                        <a:ext cx="5588000" cy="301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35351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Object 32"/>
          <p:cNvGraphicFramePr>
            <a:graphicFrameLocks noChangeAspect="1"/>
          </p:cNvGraphicFramePr>
          <p:nvPr>
            <p:extLst>
              <p:ext uri="{D42A27DB-BD31-4B8C-83A1-F6EECF244321}">
                <p14:modId xmlns:p14="http://schemas.microsoft.com/office/powerpoint/2010/main" val="3528219403"/>
              </p:ext>
            </p:extLst>
          </p:nvPr>
        </p:nvGraphicFramePr>
        <p:xfrm>
          <a:off x="476250" y="4648200"/>
          <a:ext cx="8423275" cy="1971675"/>
        </p:xfrm>
        <a:graphic>
          <a:graphicData uri="http://schemas.openxmlformats.org/presentationml/2006/ole">
            <mc:AlternateContent xmlns:mc="http://schemas.openxmlformats.org/markup-compatibility/2006">
              <mc:Choice xmlns:v="urn:schemas-microsoft-com:vml" Requires="v">
                <p:oleObj name="Equation" r:id="rId3" imgW="3695400" imgH="863280" progId="Equation.DSMT4">
                  <p:embed/>
                </p:oleObj>
              </mc:Choice>
              <mc:Fallback>
                <p:oleObj name="Equation" r:id="rId3" imgW="3695400" imgH="863280" progId="Equation.DSMT4">
                  <p:embed/>
                  <p:pic>
                    <p:nvPicPr>
                      <p:cNvPr id="33" name="Object 32"/>
                      <p:cNvPicPr>
                        <a:picLocks noChangeAspect="1" noChangeArrowheads="1"/>
                      </p:cNvPicPr>
                      <p:nvPr/>
                    </p:nvPicPr>
                    <p:blipFill>
                      <a:blip r:embed="rId4"/>
                      <a:srcRect/>
                      <a:stretch>
                        <a:fillRect/>
                      </a:stretch>
                    </p:blipFill>
                    <p:spPr bwMode="auto">
                      <a:xfrm>
                        <a:off x="476250" y="4648200"/>
                        <a:ext cx="8423275"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25</a:t>
            </a:fld>
            <a:endParaRPr lang="en-US" dirty="0"/>
          </a:p>
        </p:txBody>
      </p:sp>
      <p:sp>
        <p:nvSpPr>
          <p:cNvPr id="8" name="TextBox 7"/>
          <p:cNvSpPr txBox="1"/>
          <p:nvPr/>
        </p:nvSpPr>
        <p:spPr>
          <a:xfrm>
            <a:off x="304800" y="475734"/>
            <a:ext cx="8229600" cy="369332"/>
          </a:xfrm>
          <a:prstGeom prst="rect">
            <a:avLst/>
          </a:prstGeom>
          <a:noFill/>
        </p:spPr>
        <p:txBody>
          <a:bodyPr wrap="square" rtlCol="0">
            <a:spAutoFit/>
          </a:bodyPr>
          <a:lstStyle/>
          <a:p>
            <a:r>
              <a:rPr lang="en-US" dirty="0"/>
              <a:t>Consider antenna source (center-fed)</a:t>
            </a:r>
          </a:p>
        </p:txBody>
      </p:sp>
      <p:grpSp>
        <p:nvGrpSpPr>
          <p:cNvPr id="9" name="Group 8"/>
          <p:cNvGrpSpPr/>
          <p:nvPr/>
        </p:nvGrpSpPr>
        <p:grpSpPr>
          <a:xfrm>
            <a:off x="472440" y="762000"/>
            <a:ext cx="7985760" cy="4419600"/>
            <a:chOff x="472440" y="1066800"/>
            <a:chExt cx="7985760" cy="4419600"/>
          </a:xfrm>
        </p:grpSpPr>
        <p:sp>
          <p:nvSpPr>
            <p:cNvPr id="10" name="Can 9"/>
            <p:cNvSpPr/>
            <p:nvPr/>
          </p:nvSpPr>
          <p:spPr>
            <a:xfrm>
              <a:off x="1767840" y="2026920"/>
              <a:ext cx="190500" cy="125953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p:cNvSpPr/>
            <p:nvPr/>
          </p:nvSpPr>
          <p:spPr>
            <a:xfrm>
              <a:off x="1783080" y="3388668"/>
              <a:ext cx="190500" cy="125953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472440" y="1066800"/>
              <a:ext cx="7985760" cy="4419600"/>
              <a:chOff x="472440" y="1066800"/>
              <a:chExt cx="7985760" cy="4419600"/>
            </a:xfrm>
          </p:grpSpPr>
          <p:grpSp>
            <p:nvGrpSpPr>
              <p:cNvPr id="17" name="Group 16"/>
              <p:cNvGrpSpPr/>
              <p:nvPr/>
            </p:nvGrpSpPr>
            <p:grpSpPr>
              <a:xfrm>
                <a:off x="472440" y="1066800"/>
                <a:ext cx="7985760" cy="4419600"/>
                <a:chOff x="472440" y="1066800"/>
                <a:chExt cx="7985760" cy="4419600"/>
              </a:xfrm>
            </p:grpSpPr>
            <p:grpSp>
              <p:nvGrpSpPr>
                <p:cNvPr id="20" name="Group 19"/>
                <p:cNvGrpSpPr/>
                <p:nvPr/>
              </p:nvGrpSpPr>
              <p:grpSpPr>
                <a:xfrm>
                  <a:off x="472440" y="1295400"/>
                  <a:ext cx="4099560" cy="4191000"/>
                  <a:chOff x="472440" y="1295400"/>
                  <a:chExt cx="4099560" cy="4191000"/>
                </a:xfrm>
              </p:grpSpPr>
              <p:cxnSp>
                <p:nvCxnSpPr>
                  <p:cNvPr id="27" name="Straight Arrow Connector 26"/>
                  <p:cNvCxnSpPr/>
                  <p:nvPr/>
                </p:nvCxnSpPr>
                <p:spPr>
                  <a:xfrm flipH="1" flipV="1">
                    <a:off x="1828800" y="1447800"/>
                    <a:ext cx="76200" cy="403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828800" y="3352800"/>
                    <a:ext cx="2286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533400" y="3352800"/>
                    <a:ext cx="1295400" cy="1295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72440" y="4491335"/>
                    <a:ext cx="685800" cy="369332"/>
                  </a:xfrm>
                  <a:prstGeom prst="rect">
                    <a:avLst/>
                  </a:prstGeom>
                  <a:noFill/>
                </p:spPr>
                <p:txBody>
                  <a:bodyPr wrap="square" rtlCol="0">
                    <a:spAutoFit/>
                  </a:bodyPr>
                  <a:lstStyle/>
                  <a:p>
                    <a:r>
                      <a:rPr lang="en-US" dirty="0"/>
                      <a:t>x</a:t>
                    </a:r>
                  </a:p>
                </p:txBody>
              </p:sp>
              <p:sp>
                <p:nvSpPr>
                  <p:cNvPr id="31" name="TextBox 30"/>
                  <p:cNvSpPr txBox="1"/>
                  <p:nvPr/>
                </p:nvSpPr>
                <p:spPr>
                  <a:xfrm>
                    <a:off x="3886200" y="3352800"/>
                    <a:ext cx="685800" cy="369332"/>
                  </a:xfrm>
                  <a:prstGeom prst="rect">
                    <a:avLst/>
                  </a:prstGeom>
                  <a:noFill/>
                </p:spPr>
                <p:txBody>
                  <a:bodyPr wrap="square" rtlCol="0">
                    <a:spAutoFit/>
                  </a:bodyPr>
                  <a:lstStyle/>
                  <a:p>
                    <a:r>
                      <a:rPr lang="en-US" dirty="0"/>
                      <a:t>y</a:t>
                    </a:r>
                  </a:p>
                </p:txBody>
              </p:sp>
              <p:sp>
                <p:nvSpPr>
                  <p:cNvPr id="32" name="TextBox 31"/>
                  <p:cNvSpPr txBox="1"/>
                  <p:nvPr/>
                </p:nvSpPr>
                <p:spPr>
                  <a:xfrm>
                    <a:off x="1905000" y="1295400"/>
                    <a:ext cx="685800" cy="369332"/>
                  </a:xfrm>
                  <a:prstGeom prst="rect">
                    <a:avLst/>
                  </a:prstGeom>
                  <a:noFill/>
                </p:spPr>
                <p:txBody>
                  <a:bodyPr wrap="square" rtlCol="0">
                    <a:spAutoFit/>
                  </a:bodyPr>
                  <a:lstStyle/>
                  <a:p>
                    <a:r>
                      <a:rPr lang="en-US" dirty="0"/>
                      <a:t>z</a:t>
                    </a:r>
                  </a:p>
                </p:txBody>
              </p:sp>
            </p:grpSp>
            <p:cxnSp>
              <p:nvCxnSpPr>
                <p:cNvPr id="21" name="Straight Arrow Connector 20"/>
                <p:cNvCxnSpPr/>
                <p:nvPr/>
              </p:nvCxnSpPr>
              <p:spPr>
                <a:xfrm flipV="1">
                  <a:off x="1866900" y="1447800"/>
                  <a:ext cx="5905500" cy="1905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772400" y="1066800"/>
                  <a:ext cx="685800" cy="369332"/>
                </a:xfrm>
                <a:prstGeom prst="rect">
                  <a:avLst/>
                </a:prstGeom>
                <a:noFill/>
              </p:spPr>
              <p:txBody>
                <a:bodyPr wrap="square" rtlCol="0">
                  <a:spAutoFit/>
                </a:bodyPr>
                <a:lstStyle/>
                <a:p>
                  <a:r>
                    <a:rPr lang="en-US" dirty="0"/>
                    <a:t>r</a:t>
                  </a:r>
                </a:p>
              </p:txBody>
            </p:sp>
            <p:cxnSp>
              <p:nvCxnSpPr>
                <p:cNvPr id="23" name="Straight Connector 22"/>
                <p:cNvCxnSpPr/>
                <p:nvPr/>
              </p:nvCxnSpPr>
              <p:spPr>
                <a:xfrm>
                  <a:off x="1866900" y="3352800"/>
                  <a:ext cx="5829300" cy="160020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848600" y="1447800"/>
                  <a:ext cx="0" cy="3653135"/>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920240" y="2717185"/>
                  <a:ext cx="685800" cy="369332"/>
                </a:xfrm>
                <a:prstGeom prst="rect">
                  <a:avLst/>
                </a:prstGeom>
                <a:noFill/>
              </p:spPr>
              <p:txBody>
                <a:bodyPr wrap="square" rtlCol="0">
                  <a:spAutoFit/>
                </a:bodyPr>
                <a:lstStyle/>
                <a:p>
                  <a:r>
                    <a:rPr lang="en-US" dirty="0">
                      <a:latin typeface="Symbol" panose="05050102010706020507" pitchFamily="18" charset="2"/>
                    </a:rPr>
                    <a:t>q</a:t>
                  </a:r>
                </a:p>
              </p:txBody>
            </p:sp>
            <p:sp>
              <p:nvSpPr>
                <p:cNvPr id="26" name="TextBox 25"/>
                <p:cNvSpPr txBox="1"/>
                <p:nvPr/>
              </p:nvSpPr>
              <p:spPr>
                <a:xfrm>
                  <a:off x="1905000" y="3429000"/>
                  <a:ext cx="685800" cy="369332"/>
                </a:xfrm>
                <a:prstGeom prst="rect">
                  <a:avLst/>
                </a:prstGeom>
                <a:noFill/>
              </p:spPr>
              <p:txBody>
                <a:bodyPr wrap="square" rtlCol="0">
                  <a:spAutoFit/>
                </a:bodyPr>
                <a:lstStyle/>
                <a:p>
                  <a:r>
                    <a:rPr lang="en-US" dirty="0">
                      <a:latin typeface="Symbol" panose="05050102010706020507" pitchFamily="18" charset="2"/>
                    </a:rPr>
                    <a:t>f</a:t>
                  </a:r>
                </a:p>
              </p:txBody>
            </p:sp>
          </p:grpSp>
          <p:sp>
            <p:nvSpPr>
              <p:cNvPr id="18" name="Arc 17"/>
              <p:cNvSpPr/>
              <p:nvPr/>
            </p:nvSpPr>
            <p:spPr>
              <a:xfrm>
                <a:off x="1600200" y="2717185"/>
                <a:ext cx="662940" cy="866447"/>
              </a:xfrm>
              <a:prstGeom prst="arc">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p:cNvSpPr/>
              <p:nvPr/>
            </p:nvSpPr>
            <p:spPr>
              <a:xfrm rot="6072234">
                <a:off x="1378924" y="2874440"/>
                <a:ext cx="662940" cy="866447"/>
              </a:xfrm>
              <a:prstGeom prst="arc">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3" name="Left Brace 12"/>
            <p:cNvSpPr/>
            <p:nvPr/>
          </p:nvSpPr>
          <p:spPr>
            <a:xfrm>
              <a:off x="1371600" y="2026920"/>
              <a:ext cx="228600" cy="124744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Left Brace 13"/>
            <p:cNvSpPr/>
            <p:nvPr/>
          </p:nvSpPr>
          <p:spPr>
            <a:xfrm>
              <a:off x="1371600" y="3429000"/>
              <a:ext cx="228600" cy="124744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914401" y="2400300"/>
              <a:ext cx="533400" cy="369332"/>
            </a:xfrm>
            <a:prstGeom prst="rect">
              <a:avLst/>
            </a:prstGeom>
            <a:noFill/>
          </p:spPr>
          <p:txBody>
            <a:bodyPr wrap="square" rtlCol="0">
              <a:spAutoFit/>
            </a:bodyPr>
            <a:lstStyle/>
            <a:p>
              <a:r>
                <a:rPr lang="en-US" dirty="0"/>
                <a:t>d/2</a:t>
              </a:r>
            </a:p>
          </p:txBody>
        </p:sp>
        <p:sp>
          <p:nvSpPr>
            <p:cNvPr id="16" name="TextBox 15"/>
            <p:cNvSpPr txBox="1"/>
            <p:nvPr/>
          </p:nvSpPr>
          <p:spPr>
            <a:xfrm>
              <a:off x="1005842" y="4004352"/>
              <a:ext cx="533399" cy="369332"/>
            </a:xfrm>
            <a:prstGeom prst="rect">
              <a:avLst/>
            </a:prstGeom>
            <a:noFill/>
          </p:spPr>
          <p:txBody>
            <a:bodyPr wrap="square" rtlCol="0">
              <a:spAutoFit/>
            </a:bodyPr>
            <a:lstStyle/>
            <a:p>
              <a:r>
                <a:rPr lang="en-US" dirty="0"/>
                <a:t>d/2</a:t>
              </a:r>
            </a:p>
          </p:txBody>
        </p:sp>
      </p:grpSp>
      <p:sp>
        <p:nvSpPr>
          <p:cNvPr id="37" name="Date Placeholder 36"/>
          <p:cNvSpPr>
            <a:spLocks noGrp="1"/>
          </p:cNvSpPr>
          <p:nvPr>
            <p:ph type="dt" sz="half" idx="10"/>
          </p:nvPr>
        </p:nvSpPr>
        <p:spPr/>
        <p:txBody>
          <a:bodyPr/>
          <a:lstStyle/>
          <a:p>
            <a:r>
              <a:rPr lang="en-US"/>
              <a:t>03/22/2024</a:t>
            </a:r>
            <a:endParaRPr lang="en-US" dirty="0"/>
          </a:p>
        </p:txBody>
      </p:sp>
      <p:sp>
        <p:nvSpPr>
          <p:cNvPr id="38" name="Footer Placeholder 37"/>
          <p:cNvSpPr>
            <a:spLocks noGrp="1"/>
          </p:cNvSpPr>
          <p:nvPr>
            <p:ph type="ftr" sz="quarter" idx="11"/>
          </p:nvPr>
        </p:nvSpPr>
        <p:spPr/>
        <p:txBody>
          <a:bodyPr/>
          <a:lstStyle/>
          <a:p>
            <a:r>
              <a:rPr lang="en-US"/>
              <a:t>PHY 712  Spring 2024 -- Lecture 26</a:t>
            </a:r>
            <a:endParaRPr lang="en-US" dirty="0"/>
          </a:p>
        </p:txBody>
      </p:sp>
      <p:sp>
        <p:nvSpPr>
          <p:cNvPr id="39" name="Slide Number Placeholder 38"/>
          <p:cNvSpPr>
            <a:spLocks noGrp="1"/>
          </p:cNvSpPr>
          <p:nvPr>
            <p:ph type="sldNum" sz="quarter" idx="12"/>
          </p:nvPr>
        </p:nvSpPr>
        <p:spPr/>
        <p:txBody>
          <a:bodyPr/>
          <a:lstStyle/>
          <a:p>
            <a:fld id="{CE368B07-CEBF-4C80-90AF-53B34FA04CF3}" type="slidenum">
              <a:rPr lang="en-US" smtClean="0"/>
              <a:t>25</a:t>
            </a:fld>
            <a:endParaRPr lang="en-US" dirty="0"/>
          </a:p>
        </p:txBody>
      </p:sp>
    </p:spTree>
    <p:extLst>
      <p:ext uri="{BB962C8B-B14F-4D97-AF65-F5344CB8AC3E}">
        <p14:creationId xmlns:p14="http://schemas.microsoft.com/office/powerpoint/2010/main" val="1813840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304800" y="457200"/>
            <a:ext cx="8686800" cy="461665"/>
          </a:xfrm>
          <a:prstGeom prst="rect">
            <a:avLst/>
          </a:prstGeom>
          <a:noFill/>
        </p:spPr>
        <p:txBody>
          <a:bodyPr wrap="square" rtlCol="0">
            <a:spAutoFit/>
          </a:bodyPr>
          <a:lstStyle/>
          <a:p>
            <a:r>
              <a:rPr lang="en-US" sz="2400" dirty="0">
                <a:latin typeface="+mj-lt"/>
              </a:rPr>
              <a:t>Alternative approach – linear center-fed antenna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354543248"/>
              </p:ext>
            </p:extLst>
          </p:nvPr>
        </p:nvGraphicFramePr>
        <p:xfrm>
          <a:off x="838200" y="940201"/>
          <a:ext cx="7672388" cy="3511550"/>
        </p:xfrm>
        <a:graphic>
          <a:graphicData uri="http://schemas.openxmlformats.org/presentationml/2006/ole">
            <mc:AlternateContent xmlns:mc="http://schemas.openxmlformats.org/markup-compatibility/2006">
              <mc:Choice xmlns:v="urn:schemas-microsoft-com:vml" Requires="v">
                <p:oleObj name="Equation" r:id="rId3" imgW="3365280" imgH="1536480" progId="Equation.DSMT4">
                  <p:embed/>
                </p:oleObj>
              </mc:Choice>
              <mc:Fallback>
                <p:oleObj name="Equation" r:id="rId3" imgW="3365280" imgH="1536480" progId="Equation.DSMT4">
                  <p:embed/>
                  <p:pic>
                    <p:nvPicPr>
                      <p:cNvPr id="6" name="Object 5"/>
                      <p:cNvPicPr>
                        <a:picLocks noChangeAspect="1" noChangeArrowheads="1"/>
                      </p:cNvPicPr>
                      <p:nvPr/>
                    </p:nvPicPr>
                    <p:blipFill>
                      <a:blip r:embed="rId4"/>
                      <a:srcRect/>
                      <a:stretch>
                        <a:fillRect/>
                      </a:stretch>
                    </p:blipFill>
                    <p:spPr bwMode="auto">
                      <a:xfrm>
                        <a:off x="838200" y="940201"/>
                        <a:ext cx="7672388" cy="351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nvGraphicFramePr>
        <p:xfrm>
          <a:off x="595313" y="3846513"/>
          <a:ext cx="9958387" cy="2554287"/>
        </p:xfrm>
        <a:graphic>
          <a:graphicData uri="http://schemas.openxmlformats.org/presentationml/2006/ole">
            <mc:AlternateContent xmlns:mc="http://schemas.openxmlformats.org/markup-compatibility/2006">
              <mc:Choice xmlns:v="urn:schemas-microsoft-com:vml" Requires="v">
                <p:oleObj name="Equation" r:id="rId5" imgW="4368600" imgH="1117440" progId="Equation.DSMT4">
                  <p:embed/>
                </p:oleObj>
              </mc:Choice>
              <mc:Fallback>
                <p:oleObj name="Equation" r:id="rId5" imgW="4368600" imgH="1117440" progId="Equation.DSMT4">
                  <p:embed/>
                  <p:pic>
                    <p:nvPicPr>
                      <p:cNvPr id="7" name="Object 6"/>
                      <p:cNvPicPr>
                        <a:picLocks noChangeAspect="1" noChangeArrowheads="1"/>
                      </p:cNvPicPr>
                      <p:nvPr/>
                    </p:nvPicPr>
                    <p:blipFill>
                      <a:blip r:embed="rId6"/>
                      <a:srcRect/>
                      <a:stretch>
                        <a:fillRect/>
                      </a:stretch>
                    </p:blipFill>
                    <p:spPr bwMode="auto">
                      <a:xfrm>
                        <a:off x="595313" y="3846513"/>
                        <a:ext cx="9958387"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84507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48987C-359E-3066-0E35-5D2A00B5BB37}"/>
              </a:ext>
            </a:extLst>
          </p:cNvPr>
          <p:cNvSpPr>
            <a:spLocks noGrp="1"/>
          </p:cNvSpPr>
          <p:nvPr>
            <p:ph type="dt" sz="half" idx="10"/>
          </p:nvPr>
        </p:nvSpPr>
        <p:spPr/>
        <p:txBody>
          <a:bodyPr/>
          <a:lstStyle/>
          <a:p>
            <a:r>
              <a:rPr lang="en-US"/>
              <a:t>03/20/2024</a:t>
            </a:r>
            <a:endParaRPr lang="en-US" dirty="0"/>
          </a:p>
        </p:txBody>
      </p:sp>
      <p:sp>
        <p:nvSpPr>
          <p:cNvPr id="3" name="Footer Placeholder 2">
            <a:extLst>
              <a:ext uri="{FF2B5EF4-FFF2-40B4-BE49-F238E27FC236}">
                <a16:creationId xmlns:a16="http://schemas.microsoft.com/office/drawing/2014/main" id="{899CEFEB-4956-F3A6-8A46-76A3BB060750}"/>
              </a:ext>
            </a:extLst>
          </p:cNvPr>
          <p:cNvSpPr>
            <a:spLocks noGrp="1"/>
          </p:cNvSpPr>
          <p:nvPr>
            <p:ph type="ftr" sz="quarter" idx="11"/>
          </p:nvPr>
        </p:nvSpPr>
        <p:spPr/>
        <p:txBody>
          <a:bodyPr/>
          <a:lstStyle/>
          <a:p>
            <a:r>
              <a:rPr lang="en-US"/>
              <a:t>PHY 712  Spring 2024-- Lecture 25</a:t>
            </a:r>
            <a:endParaRPr lang="en-US" dirty="0"/>
          </a:p>
        </p:txBody>
      </p:sp>
      <p:sp>
        <p:nvSpPr>
          <p:cNvPr id="4" name="Slide Number Placeholder 3">
            <a:extLst>
              <a:ext uri="{FF2B5EF4-FFF2-40B4-BE49-F238E27FC236}">
                <a16:creationId xmlns:a16="http://schemas.microsoft.com/office/drawing/2014/main" id="{0C3F8C3C-5A3D-24E1-65C6-A63D5A6EC4FD}"/>
              </a:ext>
            </a:extLst>
          </p:cNvPr>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a:extLst>
              <a:ext uri="{FF2B5EF4-FFF2-40B4-BE49-F238E27FC236}">
                <a16:creationId xmlns:a16="http://schemas.microsoft.com/office/drawing/2014/main" id="{AB74C784-D36B-EBAE-AD94-A52D440910D3}"/>
              </a:ext>
            </a:extLst>
          </p:cNvPr>
          <p:cNvGraphicFramePr>
            <a:graphicFrameLocks noChangeAspect="1"/>
          </p:cNvGraphicFramePr>
          <p:nvPr>
            <p:extLst>
              <p:ext uri="{D42A27DB-BD31-4B8C-83A1-F6EECF244321}">
                <p14:modId xmlns:p14="http://schemas.microsoft.com/office/powerpoint/2010/main" val="3655054611"/>
              </p:ext>
            </p:extLst>
          </p:nvPr>
        </p:nvGraphicFramePr>
        <p:xfrm>
          <a:off x="228600" y="304800"/>
          <a:ext cx="7296150" cy="3197225"/>
        </p:xfrm>
        <a:graphic>
          <a:graphicData uri="http://schemas.openxmlformats.org/presentationml/2006/ole">
            <mc:AlternateContent xmlns:mc="http://schemas.openxmlformats.org/markup-compatibility/2006">
              <mc:Choice xmlns:v="urn:schemas-microsoft-com:vml" Requires="v">
                <p:oleObj name="Equation" r:id="rId2" imgW="3708360" imgH="1625400" progId="Equation.DSMT4">
                  <p:embed/>
                </p:oleObj>
              </mc:Choice>
              <mc:Fallback>
                <p:oleObj name="Equation" r:id="rId2" imgW="3708360" imgH="1625400" progId="Equation.DSMT4">
                  <p:embed/>
                  <p:pic>
                    <p:nvPicPr>
                      <p:cNvPr id="0" name=""/>
                      <p:cNvPicPr/>
                      <p:nvPr/>
                    </p:nvPicPr>
                    <p:blipFill>
                      <a:blip r:embed="rId3"/>
                      <a:stretch>
                        <a:fillRect/>
                      </a:stretch>
                    </p:blipFill>
                    <p:spPr>
                      <a:xfrm>
                        <a:off x="228600" y="304800"/>
                        <a:ext cx="7296150" cy="319722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28A1ACB5-B479-3936-827A-FC760B5BE953}"/>
              </a:ext>
            </a:extLst>
          </p:cNvPr>
          <p:cNvGraphicFramePr>
            <a:graphicFrameLocks noChangeAspect="1"/>
          </p:cNvGraphicFramePr>
          <p:nvPr>
            <p:extLst>
              <p:ext uri="{D42A27DB-BD31-4B8C-83A1-F6EECF244321}">
                <p14:modId xmlns:p14="http://schemas.microsoft.com/office/powerpoint/2010/main" val="632158725"/>
              </p:ext>
            </p:extLst>
          </p:nvPr>
        </p:nvGraphicFramePr>
        <p:xfrm>
          <a:off x="248717" y="3433267"/>
          <a:ext cx="5958611" cy="2080635"/>
        </p:xfrm>
        <a:graphic>
          <a:graphicData uri="http://schemas.openxmlformats.org/presentationml/2006/ole">
            <mc:AlternateContent xmlns:mc="http://schemas.openxmlformats.org/markup-compatibility/2006">
              <mc:Choice xmlns:v="urn:schemas-microsoft-com:vml" Requires="v">
                <p:oleObj name="Equation" r:id="rId4" imgW="3060360" imgH="1066680" progId="Equation.DSMT4">
                  <p:embed/>
                </p:oleObj>
              </mc:Choice>
              <mc:Fallback>
                <p:oleObj name="Equation" r:id="rId4" imgW="3060360" imgH="1066680" progId="Equation.DSMT4">
                  <p:embed/>
                  <p:pic>
                    <p:nvPicPr>
                      <p:cNvPr id="6" name="Object 5"/>
                      <p:cNvPicPr>
                        <a:picLocks noChangeAspect="1" noChangeArrowheads="1"/>
                      </p:cNvPicPr>
                      <p:nvPr/>
                    </p:nvPicPr>
                    <p:blipFill>
                      <a:blip r:embed="rId5"/>
                      <a:srcRect/>
                      <a:stretch>
                        <a:fillRect/>
                      </a:stretch>
                    </p:blipFill>
                    <p:spPr bwMode="auto">
                      <a:xfrm>
                        <a:off x="248717" y="3433267"/>
                        <a:ext cx="5958611" cy="2080635"/>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852AAD6F-E56F-0800-5A1A-60AF12971D11}"/>
              </a:ext>
            </a:extLst>
          </p:cNvPr>
          <p:cNvGraphicFramePr>
            <a:graphicFrameLocks noChangeAspect="1"/>
          </p:cNvGraphicFramePr>
          <p:nvPr>
            <p:extLst>
              <p:ext uri="{D42A27DB-BD31-4B8C-83A1-F6EECF244321}">
                <p14:modId xmlns:p14="http://schemas.microsoft.com/office/powerpoint/2010/main" val="2286228317"/>
              </p:ext>
            </p:extLst>
          </p:nvPr>
        </p:nvGraphicFramePr>
        <p:xfrm>
          <a:off x="266395" y="4816401"/>
          <a:ext cx="5368925" cy="1683301"/>
        </p:xfrm>
        <a:graphic>
          <a:graphicData uri="http://schemas.openxmlformats.org/presentationml/2006/ole">
            <mc:AlternateContent xmlns:mc="http://schemas.openxmlformats.org/markup-compatibility/2006">
              <mc:Choice xmlns:v="urn:schemas-microsoft-com:vml" Requires="v">
                <p:oleObj name="Equation" r:id="rId6" imgW="2882880" imgH="901440" progId="Equation.DSMT4">
                  <p:embed/>
                </p:oleObj>
              </mc:Choice>
              <mc:Fallback>
                <p:oleObj name="Equation" r:id="rId6" imgW="2882880" imgH="901440" progId="Equation.DSMT4">
                  <p:embed/>
                  <p:pic>
                    <p:nvPicPr>
                      <p:cNvPr id="7" name="Object 6"/>
                      <p:cNvPicPr>
                        <a:picLocks noChangeAspect="1" noChangeArrowheads="1"/>
                      </p:cNvPicPr>
                      <p:nvPr/>
                    </p:nvPicPr>
                    <p:blipFill>
                      <a:blip r:embed="rId7"/>
                      <a:srcRect/>
                      <a:stretch>
                        <a:fillRect/>
                      </a:stretch>
                    </p:blipFill>
                    <p:spPr bwMode="auto">
                      <a:xfrm>
                        <a:off x="266395" y="4816401"/>
                        <a:ext cx="5368925" cy="168330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48553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274320" y="226367"/>
            <a:ext cx="8686800" cy="461665"/>
          </a:xfrm>
          <a:prstGeom prst="rect">
            <a:avLst/>
          </a:prstGeom>
          <a:noFill/>
        </p:spPr>
        <p:txBody>
          <a:bodyPr wrap="square" rtlCol="0">
            <a:spAutoFit/>
          </a:bodyPr>
          <a:lstStyle/>
          <a:p>
            <a:r>
              <a:rPr lang="en-US" sz="2400" dirty="0">
                <a:latin typeface="+mj-lt"/>
              </a:rPr>
              <a:t>Alternative approach – linear center-fed antenna continued</a:t>
            </a:r>
          </a:p>
        </p:txBody>
      </p:sp>
      <p:graphicFrame>
        <p:nvGraphicFramePr>
          <p:cNvPr id="6" name="Object 5"/>
          <p:cNvGraphicFramePr>
            <a:graphicFrameLocks noChangeAspect="1"/>
          </p:cNvGraphicFramePr>
          <p:nvPr/>
        </p:nvGraphicFramePr>
        <p:xfrm>
          <a:off x="466725" y="798513"/>
          <a:ext cx="6716713" cy="2554287"/>
        </p:xfrm>
        <a:graphic>
          <a:graphicData uri="http://schemas.openxmlformats.org/presentationml/2006/ole">
            <mc:AlternateContent xmlns:mc="http://schemas.openxmlformats.org/markup-compatibility/2006">
              <mc:Choice xmlns:v="urn:schemas-microsoft-com:vml" Requires="v">
                <p:oleObj name="Equation" r:id="rId3" imgW="2946240" imgH="1117440" progId="Equation.DSMT4">
                  <p:embed/>
                </p:oleObj>
              </mc:Choice>
              <mc:Fallback>
                <p:oleObj name="Equation" r:id="rId3" imgW="2946240" imgH="1117440" progId="Equation.DSMT4">
                  <p:embed/>
                  <p:pic>
                    <p:nvPicPr>
                      <p:cNvPr id="6" name="Object 5"/>
                      <p:cNvPicPr>
                        <a:picLocks noChangeAspect="1" noChangeArrowheads="1"/>
                      </p:cNvPicPr>
                      <p:nvPr/>
                    </p:nvPicPr>
                    <p:blipFill>
                      <a:blip r:embed="rId4"/>
                      <a:srcRect/>
                      <a:stretch>
                        <a:fillRect/>
                      </a:stretch>
                    </p:blipFill>
                    <p:spPr bwMode="auto">
                      <a:xfrm>
                        <a:off x="466725" y="798513"/>
                        <a:ext cx="6716713"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nvGraphicFramePr>
        <p:xfrm>
          <a:off x="327025" y="3319463"/>
          <a:ext cx="7150100" cy="3078162"/>
        </p:xfrm>
        <a:graphic>
          <a:graphicData uri="http://schemas.openxmlformats.org/presentationml/2006/ole">
            <mc:AlternateContent xmlns:mc="http://schemas.openxmlformats.org/markup-compatibility/2006">
              <mc:Choice xmlns:v="urn:schemas-microsoft-com:vml" Requires="v">
                <p:oleObj name="Equation" r:id="rId5" imgW="3136680" imgH="1346040" progId="Equation.DSMT4">
                  <p:embed/>
                </p:oleObj>
              </mc:Choice>
              <mc:Fallback>
                <p:oleObj name="Equation" r:id="rId5" imgW="3136680" imgH="1346040" progId="Equation.DSMT4">
                  <p:embed/>
                  <p:pic>
                    <p:nvPicPr>
                      <p:cNvPr id="7" name="Object 6"/>
                      <p:cNvPicPr>
                        <a:picLocks noChangeAspect="1" noChangeArrowheads="1"/>
                      </p:cNvPicPr>
                      <p:nvPr/>
                    </p:nvPicPr>
                    <p:blipFill>
                      <a:blip r:embed="rId6"/>
                      <a:srcRect/>
                      <a:stretch>
                        <a:fillRect/>
                      </a:stretch>
                    </p:blipFill>
                    <p:spPr bwMode="auto">
                      <a:xfrm>
                        <a:off x="327025" y="3319463"/>
                        <a:ext cx="7150100" cy="307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6690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03/20/2024</a:t>
            </a:r>
            <a:endParaRPr lang="en-US" dirty="0"/>
          </a:p>
        </p:txBody>
      </p:sp>
      <p:sp>
        <p:nvSpPr>
          <p:cNvPr id="3" name="Footer Placeholder 2"/>
          <p:cNvSpPr>
            <a:spLocks noGrp="1"/>
          </p:cNvSpPr>
          <p:nvPr>
            <p:ph type="ftr" sz="quarter" idx="11"/>
          </p:nvPr>
        </p:nvSpPr>
        <p:spPr/>
        <p:txBody>
          <a:bodyPr/>
          <a:lstStyle/>
          <a:p>
            <a:r>
              <a:rPr lang="en-US"/>
              <a:t>PHY 712  Spring 2024--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7" name="TextBox 6"/>
          <p:cNvSpPr txBox="1"/>
          <p:nvPr/>
        </p:nvSpPr>
        <p:spPr>
          <a:xfrm>
            <a:off x="228600" y="76200"/>
            <a:ext cx="8686800" cy="461665"/>
          </a:xfrm>
          <a:prstGeom prst="rect">
            <a:avLst/>
          </a:prstGeom>
          <a:noFill/>
        </p:spPr>
        <p:txBody>
          <a:bodyPr wrap="square" rtlCol="0">
            <a:spAutoFit/>
          </a:bodyPr>
          <a:lstStyle/>
          <a:p>
            <a:r>
              <a:rPr lang="en-US" sz="2400" dirty="0">
                <a:latin typeface="+mj-lt"/>
              </a:rPr>
              <a:t>Alternative approach – linear center-fed antenna continued</a:t>
            </a:r>
          </a:p>
        </p:txBody>
      </p:sp>
      <p:graphicFrame>
        <p:nvGraphicFramePr>
          <p:cNvPr id="8" name="Object 7"/>
          <p:cNvGraphicFramePr>
            <a:graphicFrameLocks noChangeAspect="1"/>
          </p:cNvGraphicFramePr>
          <p:nvPr/>
        </p:nvGraphicFramePr>
        <p:xfrm>
          <a:off x="421005" y="648346"/>
          <a:ext cx="6716713" cy="2554287"/>
        </p:xfrm>
        <a:graphic>
          <a:graphicData uri="http://schemas.openxmlformats.org/presentationml/2006/ole">
            <mc:AlternateContent xmlns:mc="http://schemas.openxmlformats.org/markup-compatibility/2006">
              <mc:Choice xmlns:v="urn:schemas-microsoft-com:vml" Requires="v">
                <p:oleObj name="Equation" r:id="rId3" imgW="2946240" imgH="1117440" progId="Equation.DSMT4">
                  <p:embed/>
                </p:oleObj>
              </mc:Choice>
              <mc:Fallback>
                <p:oleObj name="Equation" r:id="rId3" imgW="2946240" imgH="1117440" progId="Equation.DSMT4">
                  <p:embed/>
                  <p:pic>
                    <p:nvPicPr>
                      <p:cNvPr id="8" name="Object 7"/>
                      <p:cNvPicPr>
                        <a:picLocks noChangeAspect="1" noChangeArrowheads="1"/>
                      </p:cNvPicPr>
                      <p:nvPr/>
                    </p:nvPicPr>
                    <p:blipFill>
                      <a:blip r:embed="rId4"/>
                      <a:srcRect/>
                      <a:stretch>
                        <a:fillRect/>
                      </a:stretch>
                    </p:blipFill>
                    <p:spPr bwMode="auto">
                      <a:xfrm>
                        <a:off x="421005" y="648346"/>
                        <a:ext cx="6716713"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2" name="Picture 11"/>
          <p:cNvPicPr>
            <a:picLocks noChangeAspect="1"/>
          </p:cNvPicPr>
          <p:nvPr/>
        </p:nvPicPr>
        <p:blipFill>
          <a:blip r:embed="rId5"/>
          <a:stretch>
            <a:fillRect/>
          </a:stretch>
        </p:blipFill>
        <p:spPr>
          <a:xfrm>
            <a:off x="1691639" y="3445508"/>
            <a:ext cx="1822297" cy="1822297"/>
          </a:xfrm>
          <a:prstGeom prst="rect">
            <a:avLst/>
          </a:prstGeom>
        </p:spPr>
      </p:pic>
      <p:pic>
        <p:nvPicPr>
          <p:cNvPr id="13" name="Picture 12"/>
          <p:cNvPicPr>
            <a:picLocks noChangeAspect="1"/>
          </p:cNvPicPr>
          <p:nvPr/>
        </p:nvPicPr>
        <p:blipFill>
          <a:blip r:embed="rId6"/>
          <a:stretch>
            <a:fillRect/>
          </a:stretch>
        </p:blipFill>
        <p:spPr>
          <a:xfrm>
            <a:off x="3446222" y="3454400"/>
            <a:ext cx="1728317" cy="1728317"/>
          </a:xfrm>
          <a:prstGeom prst="rect">
            <a:avLst/>
          </a:prstGeom>
        </p:spPr>
      </p:pic>
      <p:pic>
        <p:nvPicPr>
          <p:cNvPr id="14" name="Picture 13"/>
          <p:cNvPicPr>
            <a:picLocks noChangeAspect="1"/>
          </p:cNvPicPr>
          <p:nvPr/>
        </p:nvPicPr>
        <p:blipFill>
          <a:blip r:embed="rId7"/>
          <a:stretch>
            <a:fillRect/>
          </a:stretch>
        </p:blipFill>
        <p:spPr>
          <a:xfrm>
            <a:off x="5135321" y="3374392"/>
            <a:ext cx="1728317" cy="1728317"/>
          </a:xfrm>
          <a:prstGeom prst="rect">
            <a:avLst/>
          </a:prstGeom>
        </p:spPr>
      </p:pic>
      <p:pic>
        <p:nvPicPr>
          <p:cNvPr id="11" name="Picture 10"/>
          <p:cNvPicPr>
            <a:picLocks noChangeAspect="1"/>
          </p:cNvPicPr>
          <p:nvPr/>
        </p:nvPicPr>
        <p:blipFill>
          <a:blip r:embed="rId8"/>
          <a:stretch>
            <a:fillRect/>
          </a:stretch>
        </p:blipFill>
        <p:spPr>
          <a:xfrm>
            <a:off x="-50800" y="3428999"/>
            <a:ext cx="1855317" cy="1855317"/>
          </a:xfrm>
          <a:prstGeom prst="rect">
            <a:avLst/>
          </a:prstGeom>
        </p:spPr>
      </p:pic>
      <p:pic>
        <p:nvPicPr>
          <p:cNvPr id="15" name="Picture 14"/>
          <p:cNvPicPr>
            <a:picLocks noChangeAspect="1"/>
          </p:cNvPicPr>
          <p:nvPr/>
        </p:nvPicPr>
        <p:blipFill>
          <a:blip r:embed="rId9"/>
          <a:stretch>
            <a:fillRect/>
          </a:stretch>
        </p:blipFill>
        <p:spPr>
          <a:xfrm>
            <a:off x="6755284" y="3313113"/>
            <a:ext cx="1869603" cy="1869603"/>
          </a:xfrm>
          <a:prstGeom prst="rect">
            <a:avLst/>
          </a:prstGeom>
        </p:spPr>
      </p:pic>
      <p:sp>
        <p:nvSpPr>
          <p:cNvPr id="16" name="TextBox 15"/>
          <p:cNvSpPr txBox="1"/>
          <p:nvPr/>
        </p:nvSpPr>
        <p:spPr>
          <a:xfrm>
            <a:off x="228600" y="5334000"/>
            <a:ext cx="8686800" cy="461665"/>
          </a:xfrm>
          <a:prstGeom prst="rect">
            <a:avLst/>
          </a:prstGeom>
          <a:noFill/>
        </p:spPr>
        <p:txBody>
          <a:bodyPr wrap="square" rtlCol="0">
            <a:spAutoFit/>
          </a:bodyPr>
          <a:lstStyle/>
          <a:p>
            <a:r>
              <a:rPr lang="en-US" sz="2400" i="1" dirty="0" err="1">
                <a:latin typeface="+mj-lt"/>
              </a:rPr>
              <a:t>kd</a:t>
            </a:r>
            <a:r>
              <a:rPr lang="en-US" sz="2400" i="1" dirty="0">
                <a:latin typeface="+mj-lt"/>
              </a:rPr>
              <a:t>=</a:t>
            </a:r>
            <a:r>
              <a:rPr lang="en-US" sz="2400" i="1" dirty="0">
                <a:latin typeface="Symbol" panose="05050102010706020507" pitchFamily="18" charset="2"/>
              </a:rPr>
              <a:t>p                  2p                   3p                   4p                 5p</a:t>
            </a:r>
            <a:endParaRPr lang="en-US" sz="2400" i="1" dirty="0">
              <a:latin typeface="+mj-lt"/>
            </a:endParaRPr>
          </a:p>
        </p:txBody>
      </p:sp>
      <p:sp>
        <p:nvSpPr>
          <p:cNvPr id="5" name="TextBox 4">
            <a:extLst>
              <a:ext uri="{FF2B5EF4-FFF2-40B4-BE49-F238E27FC236}">
                <a16:creationId xmlns:a16="http://schemas.microsoft.com/office/drawing/2014/main" id="{4909A7A1-8C6C-03DC-5045-5672EE97C2CD}"/>
              </a:ext>
            </a:extLst>
          </p:cNvPr>
          <p:cNvSpPr txBox="1"/>
          <p:nvPr/>
        </p:nvSpPr>
        <p:spPr>
          <a:xfrm>
            <a:off x="914400" y="5867400"/>
            <a:ext cx="7772400" cy="461665"/>
          </a:xfrm>
          <a:prstGeom prst="rect">
            <a:avLst/>
          </a:prstGeom>
          <a:noFill/>
        </p:spPr>
        <p:txBody>
          <a:bodyPr wrap="square" rtlCol="0">
            <a:spAutoFit/>
          </a:bodyPr>
          <a:lstStyle/>
          <a:p>
            <a:r>
              <a:rPr lang="en-US" sz="2400" dirty="0">
                <a:latin typeface="+mj-lt"/>
              </a:rPr>
              <a:t>Interesting patterns for special values of </a:t>
            </a:r>
            <a:r>
              <a:rPr lang="en-US" sz="2400" i="1" dirty="0" err="1">
                <a:latin typeface="+mj-lt"/>
              </a:rPr>
              <a:t>kd</a:t>
            </a:r>
            <a:endParaRPr lang="en-US" sz="2400" i="1" dirty="0">
              <a:latin typeface="+mj-lt"/>
            </a:endParaRPr>
          </a:p>
        </p:txBody>
      </p:sp>
    </p:spTree>
    <p:extLst>
      <p:ext uri="{BB962C8B-B14F-4D97-AF65-F5344CB8AC3E}">
        <p14:creationId xmlns:p14="http://schemas.microsoft.com/office/powerpoint/2010/main" val="1868118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FAB3A8-03AD-E79F-CA34-F0E6F1186FF8}"/>
              </a:ext>
            </a:extLst>
          </p:cNvPr>
          <p:cNvSpPr>
            <a:spLocks noGrp="1"/>
          </p:cNvSpPr>
          <p:nvPr>
            <p:ph type="dt" sz="half" idx="10"/>
          </p:nvPr>
        </p:nvSpPr>
        <p:spPr/>
        <p:txBody>
          <a:bodyPr/>
          <a:lstStyle/>
          <a:p>
            <a:r>
              <a:rPr lang="en-US"/>
              <a:t>03/24/2025</a:t>
            </a:r>
            <a:endParaRPr lang="en-US" dirty="0"/>
          </a:p>
        </p:txBody>
      </p:sp>
      <p:sp>
        <p:nvSpPr>
          <p:cNvPr id="3" name="Footer Placeholder 2">
            <a:extLst>
              <a:ext uri="{FF2B5EF4-FFF2-40B4-BE49-F238E27FC236}">
                <a16:creationId xmlns:a16="http://schemas.microsoft.com/office/drawing/2014/main" id="{B5512ABC-7B3D-0EC3-45AE-B814F1845E63}"/>
              </a:ext>
            </a:extLst>
          </p:cNvPr>
          <p:cNvSpPr>
            <a:spLocks noGrp="1"/>
          </p:cNvSpPr>
          <p:nvPr>
            <p:ph type="ftr" sz="quarter" idx="11"/>
          </p:nvPr>
        </p:nvSpPr>
        <p:spPr/>
        <p:txBody>
          <a:bodyPr/>
          <a:lstStyle/>
          <a:p>
            <a:r>
              <a:rPr lang="en-US"/>
              <a:t>PHY 712  Spring 2025 -- Lecture 24</a:t>
            </a:r>
            <a:endParaRPr lang="en-US" dirty="0"/>
          </a:p>
        </p:txBody>
      </p:sp>
      <p:sp>
        <p:nvSpPr>
          <p:cNvPr id="4" name="Slide Number Placeholder 3">
            <a:extLst>
              <a:ext uri="{FF2B5EF4-FFF2-40B4-BE49-F238E27FC236}">
                <a16:creationId xmlns:a16="http://schemas.microsoft.com/office/drawing/2014/main" id="{FC11154B-D43D-5B7C-0735-F2D0BC9E116C}"/>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C93FD821-6F3C-61B4-59E3-CC7245788CCD}"/>
              </a:ext>
            </a:extLst>
          </p:cNvPr>
          <p:cNvSpPr txBox="1"/>
          <p:nvPr/>
        </p:nvSpPr>
        <p:spPr>
          <a:xfrm>
            <a:off x="457200" y="381000"/>
            <a:ext cx="7696200" cy="4154984"/>
          </a:xfrm>
          <a:prstGeom prst="rect">
            <a:avLst/>
          </a:prstGeom>
          <a:noFill/>
        </p:spPr>
        <p:txBody>
          <a:bodyPr wrap="square" rtlCol="0">
            <a:spAutoFit/>
          </a:bodyPr>
          <a:lstStyle/>
          <a:p>
            <a:r>
              <a:rPr lang="en-US" sz="2400" dirty="0">
                <a:latin typeface="+mj-lt"/>
              </a:rPr>
              <a:t>Questions for discussion –</a:t>
            </a:r>
          </a:p>
          <a:p>
            <a:pPr marL="914400" lvl="1" indent="-457200">
              <a:buAutoNum type="arabicPeriod"/>
            </a:pPr>
            <a:r>
              <a:rPr lang="en-US" sz="2400" dirty="0">
                <a:latin typeface="+mj-lt"/>
              </a:rPr>
              <a:t>Preferences for presentations</a:t>
            </a:r>
          </a:p>
          <a:p>
            <a:pPr marL="1371600" lvl="2" indent="-457200">
              <a:buFont typeface="+mj-lt"/>
              <a:buAutoNum type="alphaUcPeriod"/>
            </a:pPr>
            <a:r>
              <a:rPr lang="en-US" sz="2400" dirty="0">
                <a:latin typeface="+mj-lt"/>
              </a:rPr>
              <a:t>3 presentations/day for 2 days</a:t>
            </a:r>
          </a:p>
          <a:p>
            <a:pPr marL="1371600" lvl="2" indent="-457200">
              <a:buFont typeface="+mj-lt"/>
              <a:buAutoNum type="alphaUcPeriod"/>
            </a:pPr>
            <a:r>
              <a:rPr lang="en-US" sz="2400" dirty="0">
                <a:latin typeface="+mj-lt"/>
              </a:rPr>
              <a:t>2 presentations/day for 3 days</a:t>
            </a:r>
          </a:p>
          <a:p>
            <a:pPr marL="914400" lvl="1" indent="-457200">
              <a:buFont typeface="+mj-lt"/>
              <a:buAutoNum type="arabicPeriod"/>
            </a:pPr>
            <a:endParaRPr lang="en-US" sz="2400" dirty="0">
              <a:latin typeface="+mj-lt"/>
            </a:endParaRPr>
          </a:p>
          <a:p>
            <a:pPr marL="914400" lvl="1" indent="-457200">
              <a:buFont typeface="+mj-lt"/>
              <a:buAutoNum type="arabicPeriod"/>
            </a:pPr>
            <a:r>
              <a:rPr lang="en-US" sz="2400" dirty="0">
                <a:latin typeface="+mj-lt"/>
              </a:rPr>
              <a:t>Timing of presentations</a:t>
            </a:r>
          </a:p>
          <a:p>
            <a:pPr marL="1371600" lvl="2" indent="-457200">
              <a:buFont typeface="+mj-lt"/>
              <a:buAutoNum type="alphaUcPeriod"/>
            </a:pPr>
            <a:r>
              <a:rPr lang="en-US" sz="2400" dirty="0">
                <a:latin typeface="+mj-lt"/>
              </a:rPr>
              <a:t>Last full week of classes</a:t>
            </a:r>
          </a:p>
          <a:p>
            <a:pPr marL="1371600" lvl="2" indent="-457200">
              <a:buFont typeface="+mj-lt"/>
              <a:buAutoNum type="alphaUcPeriod"/>
            </a:pPr>
            <a:r>
              <a:rPr lang="en-US" sz="2400" dirty="0">
                <a:latin typeface="+mj-lt"/>
              </a:rPr>
              <a:t>Earlier?</a:t>
            </a:r>
          </a:p>
          <a:p>
            <a:pPr marL="1371600" lvl="2" indent="-457200">
              <a:buFont typeface="+mj-lt"/>
              <a:buAutoNum type="alphaUcPeriod"/>
            </a:pPr>
            <a:r>
              <a:rPr lang="en-US" sz="2400" dirty="0">
                <a:latin typeface="+mj-lt"/>
              </a:rPr>
              <a:t>Other?</a:t>
            </a:r>
          </a:p>
          <a:p>
            <a:pPr marL="1371600" lvl="2" indent="-457200">
              <a:buFont typeface="+mj-lt"/>
              <a:buAutoNum type="alphaUcPeriod"/>
            </a:pPr>
            <a:endParaRPr lang="en-US" sz="2400" dirty="0">
              <a:latin typeface="+mj-lt"/>
            </a:endParaRPr>
          </a:p>
          <a:p>
            <a:pPr marL="457200" indent="-457200">
              <a:buAutoNum type="arabicPeriod"/>
            </a:pPr>
            <a:endParaRPr lang="en-US" sz="2400" dirty="0">
              <a:latin typeface="+mj-lt"/>
            </a:endParaRPr>
          </a:p>
        </p:txBody>
      </p:sp>
    </p:spTree>
    <p:extLst>
      <p:ext uri="{BB962C8B-B14F-4D97-AF65-F5344CB8AC3E}">
        <p14:creationId xmlns:p14="http://schemas.microsoft.com/office/powerpoint/2010/main" val="838322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172B649-ED07-4043-8BBC-DD92528A4811}"/>
              </a:ext>
            </a:extLst>
          </p:cNvPr>
          <p:cNvPicPr>
            <a:picLocks noChangeAspect="1"/>
          </p:cNvPicPr>
          <p:nvPr/>
        </p:nvPicPr>
        <p:blipFill>
          <a:blip r:embed="rId2"/>
          <a:stretch>
            <a:fillRect/>
          </a:stretch>
        </p:blipFill>
        <p:spPr>
          <a:xfrm>
            <a:off x="2388158" y="3185291"/>
            <a:ext cx="3611321" cy="3611321"/>
          </a:xfrm>
          <a:prstGeom prst="rect">
            <a:avLst/>
          </a:prstGeom>
        </p:spPr>
      </p:pic>
      <p:sp>
        <p:nvSpPr>
          <p:cNvPr id="2" name="Date Placeholder 1">
            <a:extLst>
              <a:ext uri="{FF2B5EF4-FFF2-40B4-BE49-F238E27FC236}">
                <a16:creationId xmlns:a16="http://schemas.microsoft.com/office/drawing/2014/main" id="{07B53C77-4E61-4F7A-B83F-1271AD2DE5BA}"/>
              </a:ext>
            </a:extLst>
          </p:cNvPr>
          <p:cNvSpPr>
            <a:spLocks noGrp="1"/>
          </p:cNvSpPr>
          <p:nvPr>
            <p:ph type="dt" sz="half" idx="10"/>
          </p:nvPr>
        </p:nvSpPr>
        <p:spPr/>
        <p:txBody>
          <a:bodyPr/>
          <a:lstStyle/>
          <a:p>
            <a:r>
              <a:rPr lang="en-US"/>
              <a:t>03/20/2024</a:t>
            </a:r>
            <a:endParaRPr lang="en-US" dirty="0"/>
          </a:p>
        </p:txBody>
      </p:sp>
      <p:sp>
        <p:nvSpPr>
          <p:cNvPr id="3" name="Footer Placeholder 2">
            <a:extLst>
              <a:ext uri="{FF2B5EF4-FFF2-40B4-BE49-F238E27FC236}">
                <a16:creationId xmlns:a16="http://schemas.microsoft.com/office/drawing/2014/main" id="{F469CEDD-986E-478D-B4BA-6EC69136E879}"/>
              </a:ext>
            </a:extLst>
          </p:cNvPr>
          <p:cNvSpPr>
            <a:spLocks noGrp="1"/>
          </p:cNvSpPr>
          <p:nvPr>
            <p:ph type="ftr" sz="quarter" idx="11"/>
          </p:nvPr>
        </p:nvSpPr>
        <p:spPr/>
        <p:txBody>
          <a:bodyPr/>
          <a:lstStyle/>
          <a:p>
            <a:r>
              <a:rPr lang="en-US"/>
              <a:t>PHY 712  Spring 2024-- Lecture 25</a:t>
            </a:r>
            <a:endParaRPr lang="en-US" dirty="0"/>
          </a:p>
        </p:txBody>
      </p:sp>
      <p:sp>
        <p:nvSpPr>
          <p:cNvPr id="4" name="Slide Number Placeholder 3">
            <a:extLst>
              <a:ext uri="{FF2B5EF4-FFF2-40B4-BE49-F238E27FC236}">
                <a16:creationId xmlns:a16="http://schemas.microsoft.com/office/drawing/2014/main" id="{DB42CADD-A3CA-43E6-B895-16158C773DCB}"/>
              </a:ext>
            </a:extLst>
          </p:cNvPr>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a:extLst>
              <a:ext uri="{FF2B5EF4-FFF2-40B4-BE49-F238E27FC236}">
                <a16:creationId xmlns:a16="http://schemas.microsoft.com/office/drawing/2014/main" id="{82ECA8E5-1D3E-4E68-8200-AED85516459D}"/>
              </a:ext>
            </a:extLst>
          </p:cNvPr>
          <p:cNvSpPr txBox="1"/>
          <p:nvPr/>
        </p:nvSpPr>
        <p:spPr>
          <a:xfrm>
            <a:off x="457200" y="304800"/>
            <a:ext cx="8229600" cy="461665"/>
          </a:xfrm>
          <a:prstGeom prst="rect">
            <a:avLst/>
          </a:prstGeom>
          <a:noFill/>
        </p:spPr>
        <p:txBody>
          <a:bodyPr wrap="square" rtlCol="0">
            <a:spAutoFit/>
          </a:bodyPr>
          <a:lstStyle/>
          <a:p>
            <a:r>
              <a:rPr lang="en-US" sz="2400" dirty="0">
                <a:latin typeface="+mj-lt"/>
              </a:rPr>
              <a:t>Some details --</a:t>
            </a:r>
            <a:endParaRPr lang="en-US" sz="2400" dirty="0"/>
          </a:p>
        </p:txBody>
      </p:sp>
      <p:pic>
        <p:nvPicPr>
          <p:cNvPr id="6" name="Picture 5">
            <a:extLst>
              <a:ext uri="{FF2B5EF4-FFF2-40B4-BE49-F238E27FC236}">
                <a16:creationId xmlns:a16="http://schemas.microsoft.com/office/drawing/2014/main" id="{2D85A668-9AC5-4ED2-A758-C3FD226E95EA}"/>
              </a:ext>
            </a:extLst>
          </p:cNvPr>
          <p:cNvPicPr>
            <a:picLocks noChangeAspect="1"/>
          </p:cNvPicPr>
          <p:nvPr/>
        </p:nvPicPr>
        <p:blipFill>
          <a:blip r:embed="rId3"/>
          <a:stretch>
            <a:fillRect/>
          </a:stretch>
        </p:blipFill>
        <p:spPr>
          <a:xfrm>
            <a:off x="1691639" y="1275395"/>
            <a:ext cx="1822297" cy="1822297"/>
          </a:xfrm>
          <a:prstGeom prst="rect">
            <a:avLst/>
          </a:prstGeom>
        </p:spPr>
      </p:pic>
      <p:pic>
        <p:nvPicPr>
          <p:cNvPr id="7" name="Picture 6">
            <a:extLst>
              <a:ext uri="{FF2B5EF4-FFF2-40B4-BE49-F238E27FC236}">
                <a16:creationId xmlns:a16="http://schemas.microsoft.com/office/drawing/2014/main" id="{456F3DDB-4987-48FB-88B8-FB3021F4869D}"/>
              </a:ext>
            </a:extLst>
          </p:cNvPr>
          <p:cNvPicPr>
            <a:picLocks noChangeAspect="1"/>
          </p:cNvPicPr>
          <p:nvPr/>
        </p:nvPicPr>
        <p:blipFill>
          <a:blip r:embed="rId2"/>
          <a:stretch>
            <a:fillRect/>
          </a:stretch>
        </p:blipFill>
        <p:spPr>
          <a:xfrm>
            <a:off x="3446222" y="1284287"/>
            <a:ext cx="1728317" cy="1728317"/>
          </a:xfrm>
          <a:prstGeom prst="rect">
            <a:avLst/>
          </a:prstGeom>
        </p:spPr>
      </p:pic>
      <p:pic>
        <p:nvPicPr>
          <p:cNvPr id="8" name="Picture 7">
            <a:extLst>
              <a:ext uri="{FF2B5EF4-FFF2-40B4-BE49-F238E27FC236}">
                <a16:creationId xmlns:a16="http://schemas.microsoft.com/office/drawing/2014/main" id="{53CA4BF2-B7C4-4A51-8D9C-1C158481E1B5}"/>
              </a:ext>
            </a:extLst>
          </p:cNvPr>
          <p:cNvPicPr>
            <a:picLocks noChangeAspect="1"/>
          </p:cNvPicPr>
          <p:nvPr/>
        </p:nvPicPr>
        <p:blipFill>
          <a:blip r:embed="rId4"/>
          <a:stretch>
            <a:fillRect/>
          </a:stretch>
        </p:blipFill>
        <p:spPr>
          <a:xfrm>
            <a:off x="5135321" y="1204279"/>
            <a:ext cx="1728317" cy="1728317"/>
          </a:xfrm>
          <a:prstGeom prst="rect">
            <a:avLst/>
          </a:prstGeom>
        </p:spPr>
      </p:pic>
      <p:pic>
        <p:nvPicPr>
          <p:cNvPr id="9" name="Picture 8">
            <a:extLst>
              <a:ext uri="{FF2B5EF4-FFF2-40B4-BE49-F238E27FC236}">
                <a16:creationId xmlns:a16="http://schemas.microsoft.com/office/drawing/2014/main" id="{5FEEAD41-B5A1-4F97-A212-0E89E04ED431}"/>
              </a:ext>
            </a:extLst>
          </p:cNvPr>
          <p:cNvPicPr>
            <a:picLocks noChangeAspect="1"/>
          </p:cNvPicPr>
          <p:nvPr/>
        </p:nvPicPr>
        <p:blipFill>
          <a:blip r:embed="rId5"/>
          <a:stretch>
            <a:fillRect/>
          </a:stretch>
        </p:blipFill>
        <p:spPr>
          <a:xfrm>
            <a:off x="-50800" y="1258886"/>
            <a:ext cx="1855317" cy="1855317"/>
          </a:xfrm>
          <a:prstGeom prst="rect">
            <a:avLst/>
          </a:prstGeom>
        </p:spPr>
      </p:pic>
      <p:pic>
        <p:nvPicPr>
          <p:cNvPr id="10" name="Picture 9">
            <a:extLst>
              <a:ext uri="{FF2B5EF4-FFF2-40B4-BE49-F238E27FC236}">
                <a16:creationId xmlns:a16="http://schemas.microsoft.com/office/drawing/2014/main" id="{1083198E-B677-4106-8056-D186A1505CBA}"/>
              </a:ext>
            </a:extLst>
          </p:cNvPr>
          <p:cNvPicPr>
            <a:picLocks noChangeAspect="1"/>
          </p:cNvPicPr>
          <p:nvPr/>
        </p:nvPicPr>
        <p:blipFill>
          <a:blip r:embed="rId6"/>
          <a:stretch>
            <a:fillRect/>
          </a:stretch>
        </p:blipFill>
        <p:spPr>
          <a:xfrm>
            <a:off x="6755284" y="1143000"/>
            <a:ext cx="1869603" cy="1869603"/>
          </a:xfrm>
          <a:prstGeom prst="rect">
            <a:avLst/>
          </a:prstGeom>
        </p:spPr>
      </p:pic>
      <p:sp>
        <p:nvSpPr>
          <p:cNvPr id="11" name="TextBox 10">
            <a:extLst>
              <a:ext uri="{FF2B5EF4-FFF2-40B4-BE49-F238E27FC236}">
                <a16:creationId xmlns:a16="http://schemas.microsoft.com/office/drawing/2014/main" id="{9F318134-D9EF-4662-8448-4E82534A797C}"/>
              </a:ext>
            </a:extLst>
          </p:cNvPr>
          <p:cNvSpPr txBox="1"/>
          <p:nvPr/>
        </p:nvSpPr>
        <p:spPr>
          <a:xfrm>
            <a:off x="228600" y="3163887"/>
            <a:ext cx="8686800" cy="461665"/>
          </a:xfrm>
          <a:prstGeom prst="rect">
            <a:avLst/>
          </a:prstGeom>
          <a:noFill/>
        </p:spPr>
        <p:txBody>
          <a:bodyPr wrap="square" rtlCol="0">
            <a:spAutoFit/>
          </a:bodyPr>
          <a:lstStyle/>
          <a:p>
            <a:r>
              <a:rPr lang="en-US" sz="2400" i="1" dirty="0" err="1">
                <a:latin typeface="+mj-lt"/>
              </a:rPr>
              <a:t>kd</a:t>
            </a:r>
            <a:r>
              <a:rPr lang="en-US" sz="2400" i="1" dirty="0">
                <a:latin typeface="+mj-lt"/>
              </a:rPr>
              <a:t>=</a:t>
            </a:r>
            <a:r>
              <a:rPr lang="en-US" sz="2400" i="1" dirty="0">
                <a:latin typeface="Symbol" panose="05050102010706020507" pitchFamily="18" charset="2"/>
              </a:rPr>
              <a:t>p                  2p                   3p                   4p                 5p</a:t>
            </a:r>
            <a:endParaRPr lang="en-US" sz="2400" i="1" dirty="0">
              <a:latin typeface="+mj-lt"/>
            </a:endParaRPr>
          </a:p>
        </p:txBody>
      </p:sp>
      <p:sp>
        <p:nvSpPr>
          <p:cNvPr id="13" name="TextBox 12">
            <a:extLst>
              <a:ext uri="{FF2B5EF4-FFF2-40B4-BE49-F238E27FC236}">
                <a16:creationId xmlns:a16="http://schemas.microsoft.com/office/drawing/2014/main" id="{09B5842C-1740-432F-890A-90AF254FBEAB}"/>
              </a:ext>
            </a:extLst>
          </p:cNvPr>
          <p:cNvSpPr txBox="1"/>
          <p:nvPr/>
        </p:nvSpPr>
        <p:spPr>
          <a:xfrm>
            <a:off x="25614" y="3921857"/>
            <a:ext cx="2590800" cy="2308324"/>
          </a:xfrm>
          <a:prstGeom prst="rect">
            <a:avLst/>
          </a:prstGeom>
          <a:noFill/>
        </p:spPr>
        <p:txBody>
          <a:bodyPr wrap="square" rtlCol="0">
            <a:spAutoFit/>
          </a:bodyPr>
          <a:lstStyle/>
          <a:p>
            <a:r>
              <a:rPr lang="en-US" sz="2400" dirty="0">
                <a:latin typeface="+mj-lt"/>
              </a:rPr>
              <a:t>Polar plot:</a:t>
            </a:r>
          </a:p>
          <a:p>
            <a:r>
              <a:rPr lang="en-US" sz="2400" dirty="0">
                <a:latin typeface="+mj-lt"/>
              </a:rPr>
              <a:t>Angle indicates values of theta</a:t>
            </a:r>
          </a:p>
          <a:p>
            <a:endParaRPr lang="en-US" sz="2400" dirty="0">
              <a:latin typeface="+mj-lt"/>
            </a:endParaRPr>
          </a:p>
          <a:p>
            <a:r>
              <a:rPr lang="en-US" sz="2400" dirty="0">
                <a:latin typeface="+mj-lt"/>
              </a:rPr>
              <a:t>Radius indicates value scaled to 1.</a:t>
            </a:r>
          </a:p>
        </p:txBody>
      </p:sp>
      <p:sp>
        <p:nvSpPr>
          <p:cNvPr id="14" name="Arc 13">
            <a:extLst>
              <a:ext uri="{FF2B5EF4-FFF2-40B4-BE49-F238E27FC236}">
                <a16:creationId xmlns:a16="http://schemas.microsoft.com/office/drawing/2014/main" id="{1A9B656B-C411-40CE-96B7-6FE3CF6B083A}"/>
              </a:ext>
            </a:extLst>
          </p:cNvPr>
          <p:cNvSpPr/>
          <p:nvPr/>
        </p:nvSpPr>
        <p:spPr>
          <a:xfrm rot="427668">
            <a:off x="5331181" y="4371548"/>
            <a:ext cx="615237" cy="1238805"/>
          </a:xfrm>
          <a:prstGeom prst="arc">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2A347766-B547-4278-B963-FA4B7E161CF2}"/>
              </a:ext>
            </a:extLst>
          </p:cNvPr>
          <p:cNvSpPr txBox="1"/>
          <p:nvPr/>
        </p:nvSpPr>
        <p:spPr>
          <a:xfrm>
            <a:off x="5977427" y="4421832"/>
            <a:ext cx="533400" cy="584775"/>
          </a:xfrm>
          <a:prstGeom prst="rect">
            <a:avLst/>
          </a:prstGeom>
          <a:noFill/>
        </p:spPr>
        <p:txBody>
          <a:bodyPr wrap="square" rtlCol="0">
            <a:spAutoFit/>
          </a:bodyPr>
          <a:lstStyle/>
          <a:p>
            <a:r>
              <a:rPr lang="en-US" sz="3200" b="1" dirty="0">
                <a:latin typeface="Symbol" panose="05050102010706020507" pitchFamily="18" charset="2"/>
              </a:rPr>
              <a:t>q</a:t>
            </a:r>
          </a:p>
        </p:txBody>
      </p:sp>
    </p:spTree>
    <p:extLst>
      <p:ext uri="{BB962C8B-B14F-4D97-AF65-F5344CB8AC3E}">
        <p14:creationId xmlns:p14="http://schemas.microsoft.com/office/powerpoint/2010/main" val="341565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56354F-F43D-7790-B361-C6408B6E465E}"/>
              </a:ext>
            </a:extLst>
          </p:cNvPr>
          <p:cNvSpPr>
            <a:spLocks noGrp="1"/>
          </p:cNvSpPr>
          <p:nvPr>
            <p:ph type="dt" sz="half" idx="10"/>
          </p:nvPr>
        </p:nvSpPr>
        <p:spPr/>
        <p:txBody>
          <a:bodyPr/>
          <a:lstStyle/>
          <a:p>
            <a:r>
              <a:rPr lang="en-US"/>
              <a:t>03/24/2025</a:t>
            </a:r>
            <a:endParaRPr lang="en-US" dirty="0"/>
          </a:p>
        </p:txBody>
      </p:sp>
      <p:sp>
        <p:nvSpPr>
          <p:cNvPr id="3" name="Footer Placeholder 2">
            <a:extLst>
              <a:ext uri="{FF2B5EF4-FFF2-40B4-BE49-F238E27FC236}">
                <a16:creationId xmlns:a16="http://schemas.microsoft.com/office/drawing/2014/main" id="{B950F2FB-1A0D-4DF5-041E-C7E921F2B7C1}"/>
              </a:ext>
            </a:extLst>
          </p:cNvPr>
          <p:cNvSpPr>
            <a:spLocks noGrp="1"/>
          </p:cNvSpPr>
          <p:nvPr>
            <p:ph type="ftr" sz="quarter" idx="11"/>
          </p:nvPr>
        </p:nvSpPr>
        <p:spPr/>
        <p:txBody>
          <a:bodyPr/>
          <a:lstStyle/>
          <a:p>
            <a:r>
              <a:rPr lang="en-US"/>
              <a:t>PHY 712  Spring 2025 -- Lecture 24</a:t>
            </a:r>
            <a:endParaRPr lang="en-US" dirty="0"/>
          </a:p>
        </p:txBody>
      </p:sp>
      <p:sp>
        <p:nvSpPr>
          <p:cNvPr id="4" name="Slide Number Placeholder 3">
            <a:extLst>
              <a:ext uri="{FF2B5EF4-FFF2-40B4-BE49-F238E27FC236}">
                <a16:creationId xmlns:a16="http://schemas.microsoft.com/office/drawing/2014/main" id="{AC154161-4308-691E-3434-59C0A0764075}"/>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0356F97A-EEFF-CE3D-51EB-6CF77CC9E1F9}"/>
              </a:ext>
            </a:extLst>
          </p:cNvPr>
          <p:cNvPicPr>
            <a:picLocks noChangeAspect="1"/>
          </p:cNvPicPr>
          <p:nvPr/>
        </p:nvPicPr>
        <p:blipFill>
          <a:blip r:embed="rId2"/>
          <a:stretch>
            <a:fillRect/>
          </a:stretch>
        </p:blipFill>
        <p:spPr>
          <a:xfrm>
            <a:off x="381000" y="1295400"/>
            <a:ext cx="8103016" cy="2216264"/>
          </a:xfrm>
          <a:prstGeom prst="rect">
            <a:avLst/>
          </a:prstGeom>
        </p:spPr>
      </p:pic>
      <p:sp>
        <p:nvSpPr>
          <p:cNvPr id="6" name="TextBox 5">
            <a:extLst>
              <a:ext uri="{FF2B5EF4-FFF2-40B4-BE49-F238E27FC236}">
                <a16:creationId xmlns:a16="http://schemas.microsoft.com/office/drawing/2014/main" id="{89E82163-3681-E775-7166-4ED337C8444B}"/>
              </a:ext>
            </a:extLst>
          </p:cNvPr>
          <p:cNvSpPr txBox="1"/>
          <p:nvPr/>
        </p:nvSpPr>
        <p:spPr>
          <a:xfrm>
            <a:off x="381000" y="381000"/>
            <a:ext cx="7239000" cy="461665"/>
          </a:xfrm>
          <a:prstGeom prst="rect">
            <a:avLst/>
          </a:prstGeom>
          <a:noFill/>
        </p:spPr>
        <p:txBody>
          <a:bodyPr wrap="square" rtlCol="0">
            <a:spAutoFit/>
          </a:bodyPr>
          <a:lstStyle/>
          <a:p>
            <a:r>
              <a:rPr lang="en-US" sz="2400" dirty="0">
                <a:latin typeface="+mj-lt"/>
              </a:rPr>
              <a:t>Homework assignment from this lecture</a:t>
            </a:r>
          </a:p>
        </p:txBody>
      </p:sp>
      <p:graphicFrame>
        <p:nvGraphicFramePr>
          <p:cNvPr id="7" name="Object 6">
            <a:extLst>
              <a:ext uri="{FF2B5EF4-FFF2-40B4-BE49-F238E27FC236}">
                <a16:creationId xmlns:a16="http://schemas.microsoft.com/office/drawing/2014/main" id="{1F92426E-551E-EEEB-18C4-8A53B16E20DC}"/>
              </a:ext>
            </a:extLst>
          </p:cNvPr>
          <p:cNvGraphicFramePr>
            <a:graphicFrameLocks noChangeAspect="1"/>
          </p:cNvGraphicFramePr>
          <p:nvPr>
            <p:extLst>
              <p:ext uri="{D42A27DB-BD31-4B8C-83A1-F6EECF244321}">
                <p14:modId xmlns:p14="http://schemas.microsoft.com/office/powerpoint/2010/main" val="1396187237"/>
              </p:ext>
            </p:extLst>
          </p:nvPr>
        </p:nvGraphicFramePr>
        <p:xfrm>
          <a:off x="804321" y="4014787"/>
          <a:ext cx="7535357" cy="1797050"/>
        </p:xfrm>
        <a:graphic>
          <a:graphicData uri="http://schemas.openxmlformats.org/presentationml/2006/ole">
            <mc:AlternateContent xmlns:mc="http://schemas.openxmlformats.org/markup-compatibility/2006">
              <mc:Choice xmlns:v="urn:schemas-microsoft-com:vml" Requires="v">
                <p:oleObj name="Equation" r:id="rId3" imgW="4686120" imgH="1117440" progId="Equation.DSMT4">
                  <p:embed/>
                </p:oleObj>
              </mc:Choice>
              <mc:Fallback>
                <p:oleObj name="Equation" r:id="rId3" imgW="4686120" imgH="1117440" progId="Equation.DSMT4">
                  <p:embed/>
                  <p:pic>
                    <p:nvPicPr>
                      <p:cNvPr id="0" name=""/>
                      <p:cNvPicPr/>
                      <p:nvPr/>
                    </p:nvPicPr>
                    <p:blipFill>
                      <a:blip r:embed="rId4"/>
                      <a:stretch>
                        <a:fillRect/>
                      </a:stretch>
                    </p:blipFill>
                    <p:spPr>
                      <a:xfrm>
                        <a:off x="804321" y="4014787"/>
                        <a:ext cx="7535357" cy="1797050"/>
                      </a:xfrm>
                      <a:prstGeom prst="rect">
                        <a:avLst/>
                      </a:prstGeom>
                    </p:spPr>
                  </p:pic>
                </p:oleObj>
              </mc:Fallback>
            </mc:AlternateContent>
          </a:graphicData>
        </a:graphic>
      </p:graphicFrame>
    </p:spTree>
    <p:extLst>
      <p:ext uri="{BB962C8B-B14F-4D97-AF65-F5344CB8AC3E}">
        <p14:creationId xmlns:p14="http://schemas.microsoft.com/office/powerpoint/2010/main" val="123750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03/24/2025</a:t>
            </a:r>
            <a:endParaRPr lang="en-US" dirty="0"/>
          </a:p>
        </p:txBody>
      </p:sp>
      <p:sp>
        <p:nvSpPr>
          <p:cNvPr id="3" name="Footer Placeholder 2"/>
          <p:cNvSpPr>
            <a:spLocks noGrp="1"/>
          </p:cNvSpPr>
          <p:nvPr>
            <p:ph type="ftr" sz="quarter" idx="11"/>
          </p:nvPr>
        </p:nvSpPr>
        <p:spPr/>
        <p:txBody>
          <a:bodyPr/>
          <a:lstStyle/>
          <a:p>
            <a:r>
              <a:rPr lang="en-US"/>
              <a:t>PHY 712  Spring 2025 --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Rectangle 4"/>
          <p:cNvSpPr/>
          <p:nvPr/>
        </p:nvSpPr>
        <p:spPr>
          <a:xfrm>
            <a:off x="1143000" y="91440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338113513"/>
              </p:ext>
            </p:extLst>
          </p:nvPr>
        </p:nvGraphicFramePr>
        <p:xfrm>
          <a:off x="1143000" y="1695196"/>
          <a:ext cx="7351713" cy="4821492"/>
        </p:xfrm>
        <a:graphic>
          <a:graphicData uri="http://schemas.openxmlformats.org/presentationml/2006/ole">
            <mc:AlternateContent xmlns:mc="http://schemas.openxmlformats.org/markup-compatibility/2006">
              <mc:Choice xmlns:v="urn:schemas-microsoft-com:vml" Requires="v">
                <p:oleObj name="数式" r:id="rId3" imgW="2946240" imgH="1930320" progId="Equation.3">
                  <p:embed/>
                </p:oleObj>
              </mc:Choice>
              <mc:Fallback>
                <p:oleObj name="数式" r:id="rId3" imgW="2946240" imgH="1930320" progId="Equation.3">
                  <p:embed/>
                  <p:pic>
                    <p:nvPicPr>
                      <p:cNvPr id="6" name="Object 5"/>
                      <p:cNvPicPr>
                        <a:picLocks noChangeAspect="1" noChangeArrowheads="1"/>
                      </p:cNvPicPr>
                      <p:nvPr/>
                    </p:nvPicPr>
                    <p:blipFill>
                      <a:blip r:embed="rId4"/>
                      <a:srcRect/>
                      <a:stretch>
                        <a:fillRect/>
                      </a:stretch>
                    </p:blipFill>
                    <p:spPr bwMode="auto">
                      <a:xfrm>
                        <a:off x="1143000" y="1695196"/>
                        <a:ext cx="7351713" cy="4821492"/>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1F2FD6E3-6DA3-EDE1-8BCA-D868A4364FB8}"/>
              </a:ext>
            </a:extLst>
          </p:cNvPr>
          <p:cNvSpPr txBox="1"/>
          <p:nvPr/>
        </p:nvSpPr>
        <p:spPr>
          <a:xfrm>
            <a:off x="457200" y="228600"/>
            <a:ext cx="8077200" cy="461665"/>
          </a:xfrm>
          <a:prstGeom prst="rect">
            <a:avLst/>
          </a:prstGeom>
          <a:noFill/>
        </p:spPr>
        <p:txBody>
          <a:bodyPr wrap="square" rtlCol="0">
            <a:spAutoFit/>
          </a:bodyPr>
          <a:lstStyle/>
          <a:p>
            <a:r>
              <a:rPr lang="en-US" sz="2400" dirty="0">
                <a:latin typeface="+mj-lt"/>
              </a:rPr>
              <a:t>Review --</a:t>
            </a:r>
          </a:p>
        </p:txBody>
      </p:sp>
    </p:spTree>
    <p:extLst>
      <p:ext uri="{BB962C8B-B14F-4D97-AF65-F5344CB8AC3E}">
        <p14:creationId xmlns:p14="http://schemas.microsoft.com/office/powerpoint/2010/main" val="626464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03/24/2025</a:t>
            </a:r>
            <a:endParaRPr lang="en-US" dirty="0"/>
          </a:p>
        </p:txBody>
      </p:sp>
      <p:sp>
        <p:nvSpPr>
          <p:cNvPr id="3" name="Footer Placeholder 2"/>
          <p:cNvSpPr>
            <a:spLocks noGrp="1"/>
          </p:cNvSpPr>
          <p:nvPr>
            <p:ph type="ftr" sz="quarter" idx="11"/>
          </p:nvPr>
        </p:nvSpPr>
        <p:spPr/>
        <p:txBody>
          <a:bodyPr/>
          <a:lstStyle/>
          <a:p>
            <a:r>
              <a:rPr lang="en-US"/>
              <a:t>PHY 712  Spring 2025 --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Rectangle 4"/>
          <p:cNvSpPr/>
          <p:nvPr/>
        </p:nvSpPr>
        <p:spPr>
          <a:xfrm>
            <a:off x="4038600" y="4876800"/>
            <a:ext cx="2590800" cy="83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495800" y="1600200"/>
            <a:ext cx="2590800" cy="83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38100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a:t>
            </a:r>
          </a:p>
        </p:txBody>
      </p:sp>
      <p:graphicFrame>
        <p:nvGraphicFramePr>
          <p:cNvPr id="8" name="Object 7"/>
          <p:cNvGraphicFramePr>
            <a:graphicFrameLocks noChangeAspect="1"/>
          </p:cNvGraphicFramePr>
          <p:nvPr>
            <p:extLst>
              <p:ext uri="{D42A27DB-BD31-4B8C-83A1-F6EECF244321}">
                <p14:modId xmlns:p14="http://schemas.microsoft.com/office/powerpoint/2010/main" val="1026124872"/>
              </p:ext>
            </p:extLst>
          </p:nvPr>
        </p:nvGraphicFramePr>
        <p:xfrm>
          <a:off x="1143000" y="1828800"/>
          <a:ext cx="6210300" cy="3983038"/>
        </p:xfrm>
        <a:graphic>
          <a:graphicData uri="http://schemas.openxmlformats.org/presentationml/2006/ole">
            <mc:AlternateContent xmlns:mc="http://schemas.openxmlformats.org/markup-compatibility/2006">
              <mc:Choice xmlns:v="urn:schemas-microsoft-com:vml" Requires="v">
                <p:oleObj name="数式" r:id="rId3" imgW="2298600" imgH="1473120" progId="Equation.3">
                  <p:embed/>
                </p:oleObj>
              </mc:Choice>
              <mc:Fallback>
                <p:oleObj name="数式" r:id="rId3" imgW="2298600" imgH="1473120" progId="Equation.3">
                  <p:embed/>
                  <p:pic>
                    <p:nvPicPr>
                      <p:cNvPr id="8" name="Object 7"/>
                      <p:cNvPicPr>
                        <a:picLocks noChangeAspect="1" noChangeArrowheads="1"/>
                      </p:cNvPicPr>
                      <p:nvPr/>
                    </p:nvPicPr>
                    <p:blipFill>
                      <a:blip r:embed="rId4"/>
                      <a:srcRect/>
                      <a:stretch>
                        <a:fillRect/>
                      </a:stretch>
                    </p:blipFill>
                    <p:spPr bwMode="auto">
                      <a:xfrm>
                        <a:off x="1143000" y="1828800"/>
                        <a:ext cx="6210300" cy="398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44128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B5973B-23FC-4283-B1DF-67B2E4661809}"/>
              </a:ext>
            </a:extLst>
          </p:cNvPr>
          <p:cNvSpPr>
            <a:spLocks noGrp="1"/>
          </p:cNvSpPr>
          <p:nvPr>
            <p:ph type="dt" sz="half" idx="10"/>
          </p:nvPr>
        </p:nvSpPr>
        <p:spPr/>
        <p:txBody>
          <a:bodyPr/>
          <a:lstStyle/>
          <a:p>
            <a:r>
              <a:rPr lang="en-US"/>
              <a:t>03/24/2025</a:t>
            </a:r>
            <a:endParaRPr lang="en-US" dirty="0"/>
          </a:p>
        </p:txBody>
      </p:sp>
      <p:sp>
        <p:nvSpPr>
          <p:cNvPr id="3" name="Footer Placeholder 2">
            <a:extLst>
              <a:ext uri="{FF2B5EF4-FFF2-40B4-BE49-F238E27FC236}">
                <a16:creationId xmlns:a16="http://schemas.microsoft.com/office/drawing/2014/main" id="{F3B4651C-49F3-4CBA-A70E-31DF54255C71}"/>
              </a:ext>
            </a:extLst>
          </p:cNvPr>
          <p:cNvSpPr>
            <a:spLocks noGrp="1"/>
          </p:cNvSpPr>
          <p:nvPr>
            <p:ph type="ftr" sz="quarter" idx="11"/>
          </p:nvPr>
        </p:nvSpPr>
        <p:spPr/>
        <p:txBody>
          <a:bodyPr/>
          <a:lstStyle/>
          <a:p>
            <a:r>
              <a:rPr lang="en-US"/>
              <a:t>PHY 712  Spring 2025 -- Lecture 24</a:t>
            </a:r>
            <a:endParaRPr lang="en-US" dirty="0"/>
          </a:p>
        </p:txBody>
      </p:sp>
      <p:sp>
        <p:nvSpPr>
          <p:cNvPr id="4" name="Slide Number Placeholder 3">
            <a:extLst>
              <a:ext uri="{FF2B5EF4-FFF2-40B4-BE49-F238E27FC236}">
                <a16:creationId xmlns:a16="http://schemas.microsoft.com/office/drawing/2014/main" id="{1C7DD9D5-9B0F-420F-94B2-4E849388A9DF}"/>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F94F7C02-9D1F-4081-9DDF-782FD867DB55}"/>
              </a:ext>
            </a:extLst>
          </p:cNvPr>
          <p:cNvSpPr txBox="1"/>
          <p:nvPr/>
        </p:nvSpPr>
        <p:spPr>
          <a:xfrm>
            <a:off x="609600" y="38100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 -- continued</a:t>
            </a:r>
          </a:p>
        </p:txBody>
      </p:sp>
      <p:graphicFrame>
        <p:nvGraphicFramePr>
          <p:cNvPr id="6" name="Object 5">
            <a:extLst>
              <a:ext uri="{FF2B5EF4-FFF2-40B4-BE49-F238E27FC236}">
                <a16:creationId xmlns:a16="http://schemas.microsoft.com/office/drawing/2014/main" id="{B061E36E-17F4-4BF6-B342-D2E53C293731}"/>
              </a:ext>
            </a:extLst>
          </p:cNvPr>
          <p:cNvGraphicFramePr>
            <a:graphicFrameLocks noChangeAspect="1"/>
          </p:cNvGraphicFramePr>
          <p:nvPr>
            <p:extLst>
              <p:ext uri="{D42A27DB-BD31-4B8C-83A1-F6EECF244321}">
                <p14:modId xmlns:p14="http://schemas.microsoft.com/office/powerpoint/2010/main" val="1544370853"/>
              </p:ext>
            </p:extLst>
          </p:nvPr>
        </p:nvGraphicFramePr>
        <p:xfrm>
          <a:off x="982663" y="1616075"/>
          <a:ext cx="7481887" cy="4122738"/>
        </p:xfrm>
        <a:graphic>
          <a:graphicData uri="http://schemas.openxmlformats.org/presentationml/2006/ole">
            <mc:AlternateContent xmlns:mc="http://schemas.openxmlformats.org/markup-compatibility/2006">
              <mc:Choice xmlns:v="urn:schemas-microsoft-com:vml" Requires="v">
                <p:oleObj name="数式" r:id="rId2" imgW="2768400" imgH="1523880" progId="Equation.3">
                  <p:embed/>
                </p:oleObj>
              </mc:Choice>
              <mc:Fallback>
                <p:oleObj name="数式" r:id="rId2" imgW="2768400" imgH="1523880" progId="Equation.3">
                  <p:embed/>
                  <p:pic>
                    <p:nvPicPr>
                      <p:cNvPr id="7" name="Object 6"/>
                      <p:cNvPicPr>
                        <a:picLocks noChangeAspect="1" noChangeArrowheads="1"/>
                      </p:cNvPicPr>
                      <p:nvPr/>
                    </p:nvPicPr>
                    <p:blipFill>
                      <a:blip r:embed="rId3"/>
                      <a:srcRect/>
                      <a:stretch>
                        <a:fillRect/>
                      </a:stretch>
                    </p:blipFill>
                    <p:spPr bwMode="auto">
                      <a:xfrm>
                        <a:off x="982663" y="1616075"/>
                        <a:ext cx="7481887" cy="412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8C8A931C-63A8-4679-9AA2-6461997FE4CA}"/>
              </a:ext>
            </a:extLst>
          </p:cNvPr>
          <p:cNvSpPr txBox="1"/>
          <p:nvPr/>
        </p:nvSpPr>
        <p:spPr>
          <a:xfrm>
            <a:off x="152400" y="5867400"/>
            <a:ext cx="8763000" cy="461665"/>
          </a:xfrm>
          <a:prstGeom prst="rect">
            <a:avLst/>
          </a:prstGeom>
          <a:noFill/>
        </p:spPr>
        <p:txBody>
          <a:bodyPr wrap="square" rtlCol="0">
            <a:spAutoFit/>
          </a:bodyPr>
          <a:lstStyle/>
          <a:p>
            <a:r>
              <a:rPr lang="en-US" sz="2400" dirty="0">
                <a:latin typeface="+mj-lt"/>
              </a:rPr>
              <a:t>Complicated coupled mess!</a:t>
            </a:r>
          </a:p>
        </p:txBody>
      </p:sp>
    </p:spTree>
    <p:extLst>
      <p:ext uri="{BB962C8B-B14F-4D97-AF65-F5344CB8AC3E}">
        <p14:creationId xmlns:p14="http://schemas.microsoft.com/office/powerpoint/2010/main" val="2786188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03/24/2025</a:t>
            </a:r>
            <a:endParaRPr lang="en-US" dirty="0"/>
          </a:p>
        </p:txBody>
      </p:sp>
      <p:sp>
        <p:nvSpPr>
          <p:cNvPr id="3" name="Footer Placeholder 2"/>
          <p:cNvSpPr>
            <a:spLocks noGrp="1"/>
          </p:cNvSpPr>
          <p:nvPr>
            <p:ph type="ftr" sz="quarter" idx="11"/>
          </p:nvPr>
        </p:nvSpPr>
        <p:spPr/>
        <p:txBody>
          <a:bodyPr/>
          <a:lstStyle/>
          <a:p>
            <a:r>
              <a:rPr lang="en-US"/>
              <a:t>PHY 712  Spring 2025 --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381000" y="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201044727"/>
              </p:ext>
            </p:extLst>
          </p:nvPr>
        </p:nvGraphicFramePr>
        <p:xfrm>
          <a:off x="228600" y="595313"/>
          <a:ext cx="6858000" cy="4262437"/>
        </p:xfrm>
        <a:graphic>
          <a:graphicData uri="http://schemas.openxmlformats.org/presentationml/2006/ole">
            <mc:AlternateContent xmlns:mc="http://schemas.openxmlformats.org/markup-compatibility/2006">
              <mc:Choice xmlns:v="urn:schemas-microsoft-com:vml" Requires="v">
                <p:oleObj name="Equation" r:id="rId3" imgW="3213000" imgH="1993680" progId="Equation.DSMT4">
                  <p:embed/>
                </p:oleObj>
              </mc:Choice>
              <mc:Fallback>
                <p:oleObj name="Equation" r:id="rId3" imgW="3213000" imgH="1993680" progId="Equation.DSMT4">
                  <p:embed/>
                  <p:pic>
                    <p:nvPicPr>
                      <p:cNvPr id="6" name="Object 5"/>
                      <p:cNvPicPr>
                        <a:picLocks noChangeAspect="1" noChangeArrowheads="1"/>
                      </p:cNvPicPr>
                      <p:nvPr/>
                    </p:nvPicPr>
                    <p:blipFill>
                      <a:blip r:embed="rId4"/>
                      <a:srcRect/>
                      <a:stretch>
                        <a:fillRect/>
                      </a:stretch>
                    </p:blipFill>
                    <p:spPr bwMode="auto">
                      <a:xfrm>
                        <a:off x="228600" y="595313"/>
                        <a:ext cx="6858000" cy="4262437"/>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10621933"/>
              </p:ext>
            </p:extLst>
          </p:nvPr>
        </p:nvGraphicFramePr>
        <p:xfrm>
          <a:off x="4929187" y="4419600"/>
          <a:ext cx="3248025" cy="1828800"/>
        </p:xfrm>
        <a:graphic>
          <a:graphicData uri="http://schemas.openxmlformats.org/presentationml/2006/ole">
            <mc:AlternateContent xmlns:mc="http://schemas.openxmlformats.org/markup-compatibility/2006">
              <mc:Choice xmlns:v="urn:schemas-microsoft-com:vml" Requires="v">
                <p:oleObj name="Equation" r:id="rId5" imgW="2412720" imgH="1358640" progId="Equation.DSMT4">
                  <p:embed/>
                </p:oleObj>
              </mc:Choice>
              <mc:Fallback>
                <p:oleObj name="Equation" r:id="rId5" imgW="2412720" imgH="1358640" progId="Equation.DSMT4">
                  <p:embed/>
                  <p:pic>
                    <p:nvPicPr>
                      <p:cNvPr id="7" name="Object 6"/>
                      <p:cNvPicPr/>
                      <p:nvPr/>
                    </p:nvPicPr>
                    <p:blipFill>
                      <a:blip r:embed="rId6"/>
                      <a:stretch>
                        <a:fillRect/>
                      </a:stretch>
                    </p:blipFill>
                    <p:spPr>
                      <a:xfrm>
                        <a:off x="4929187" y="4419600"/>
                        <a:ext cx="3248025" cy="18288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428466197"/>
              </p:ext>
            </p:extLst>
          </p:nvPr>
        </p:nvGraphicFramePr>
        <p:xfrm>
          <a:off x="2438400" y="4490560"/>
          <a:ext cx="2222500" cy="1828800"/>
        </p:xfrm>
        <a:graphic>
          <a:graphicData uri="http://schemas.openxmlformats.org/presentationml/2006/ole">
            <mc:AlternateContent xmlns:mc="http://schemas.openxmlformats.org/markup-compatibility/2006">
              <mc:Choice xmlns:v="urn:schemas-microsoft-com:vml" Requires="v">
                <p:oleObj name="Equation" r:id="rId7" imgW="1650960" imgH="1358640" progId="Equation.DSMT4">
                  <p:embed/>
                </p:oleObj>
              </mc:Choice>
              <mc:Fallback>
                <p:oleObj name="Equation" r:id="rId7" imgW="1650960" imgH="1358640" progId="Equation.DSMT4">
                  <p:embed/>
                  <p:pic>
                    <p:nvPicPr>
                      <p:cNvPr id="8" name="Object 7"/>
                      <p:cNvPicPr/>
                      <p:nvPr/>
                    </p:nvPicPr>
                    <p:blipFill>
                      <a:blip r:embed="rId8"/>
                      <a:stretch>
                        <a:fillRect/>
                      </a:stretch>
                    </p:blipFill>
                    <p:spPr>
                      <a:xfrm>
                        <a:off x="2438400" y="4490560"/>
                        <a:ext cx="2222500" cy="182880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EE990E25-F431-4D56-A2B0-9A42F6F08153}"/>
              </a:ext>
            </a:extLst>
          </p:cNvPr>
          <p:cNvSpPr txBox="1"/>
          <p:nvPr/>
        </p:nvSpPr>
        <p:spPr>
          <a:xfrm>
            <a:off x="4453594" y="1745063"/>
            <a:ext cx="4571999" cy="1200329"/>
          </a:xfrm>
          <a:prstGeom prst="rect">
            <a:avLst/>
          </a:prstGeom>
          <a:noFill/>
        </p:spPr>
        <p:txBody>
          <a:bodyPr wrap="square" rtlCol="0">
            <a:spAutoFit/>
          </a:bodyPr>
          <a:lstStyle/>
          <a:p>
            <a:r>
              <a:rPr lang="en-US" sz="2400" dirty="0">
                <a:latin typeface="+mj-lt"/>
              </a:rPr>
              <a:t>This choice decouples the equations for the scalar and vector potentials.</a:t>
            </a:r>
          </a:p>
        </p:txBody>
      </p:sp>
    </p:spTree>
    <p:extLst>
      <p:ext uri="{BB962C8B-B14F-4D97-AF65-F5344CB8AC3E}">
        <p14:creationId xmlns:p14="http://schemas.microsoft.com/office/powerpoint/2010/main" val="2802528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03/24/2025</a:t>
            </a:r>
            <a:endParaRPr lang="en-US" dirty="0"/>
          </a:p>
        </p:txBody>
      </p:sp>
      <p:sp>
        <p:nvSpPr>
          <p:cNvPr id="3" name="Footer Placeholder 2"/>
          <p:cNvSpPr>
            <a:spLocks noGrp="1"/>
          </p:cNvSpPr>
          <p:nvPr>
            <p:ph type="ftr" sz="quarter" idx="11"/>
          </p:nvPr>
        </p:nvSpPr>
        <p:spPr/>
        <p:txBody>
          <a:bodyPr/>
          <a:lstStyle/>
          <a:p>
            <a:r>
              <a:rPr lang="en-US"/>
              <a:t>PHY 712  Spring 2025 --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Lorenz gauge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271994938"/>
              </p:ext>
            </p:extLst>
          </p:nvPr>
        </p:nvGraphicFramePr>
        <p:xfrm>
          <a:off x="675386" y="838200"/>
          <a:ext cx="8057134" cy="1524000"/>
        </p:xfrm>
        <a:graphic>
          <a:graphicData uri="http://schemas.openxmlformats.org/presentationml/2006/ole">
            <mc:AlternateContent xmlns:mc="http://schemas.openxmlformats.org/markup-compatibility/2006">
              <mc:Choice xmlns:v="urn:schemas-microsoft-com:vml" Requires="v">
                <p:oleObj name="数式" r:id="rId3" imgW="2349360" imgH="444240" progId="Equation.3">
                  <p:embed/>
                </p:oleObj>
              </mc:Choice>
              <mc:Fallback>
                <p:oleObj name="数式" r:id="rId3" imgW="2349360" imgH="444240" progId="Equation.3">
                  <p:embed/>
                  <p:pic>
                    <p:nvPicPr>
                      <p:cNvPr id="6" name="Object 5"/>
                      <p:cNvPicPr>
                        <a:picLocks noChangeAspect="1" noChangeArrowheads="1"/>
                      </p:cNvPicPr>
                      <p:nvPr/>
                    </p:nvPicPr>
                    <p:blipFill>
                      <a:blip r:embed="rId4"/>
                      <a:srcRect/>
                      <a:stretch>
                        <a:fillRect/>
                      </a:stretch>
                    </p:blipFill>
                    <p:spPr bwMode="auto">
                      <a:xfrm>
                        <a:off x="675386" y="838200"/>
                        <a:ext cx="8057134" cy="15240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80681702"/>
              </p:ext>
            </p:extLst>
          </p:nvPr>
        </p:nvGraphicFramePr>
        <p:xfrm>
          <a:off x="533400" y="2590800"/>
          <a:ext cx="7815262" cy="2609850"/>
        </p:xfrm>
        <a:graphic>
          <a:graphicData uri="http://schemas.openxmlformats.org/presentationml/2006/ole">
            <mc:AlternateContent xmlns:mc="http://schemas.openxmlformats.org/markup-compatibility/2006">
              <mc:Choice xmlns:v="urn:schemas-microsoft-com:vml" Requires="v">
                <p:oleObj name="数式" r:id="rId5" imgW="3429000" imgH="1143000" progId="Equation.3">
                  <p:embed/>
                </p:oleObj>
              </mc:Choice>
              <mc:Fallback>
                <p:oleObj name="数式" r:id="rId5" imgW="3429000" imgH="1143000" progId="Equation.3">
                  <p:embed/>
                  <p:pic>
                    <p:nvPicPr>
                      <p:cNvPr id="7" name="Object 6"/>
                      <p:cNvPicPr>
                        <a:picLocks noChangeAspect="1" noChangeArrowheads="1"/>
                      </p:cNvPicPr>
                      <p:nvPr/>
                    </p:nvPicPr>
                    <p:blipFill>
                      <a:blip r:embed="rId6"/>
                      <a:srcRect/>
                      <a:stretch>
                        <a:fillRect/>
                      </a:stretch>
                    </p:blipFill>
                    <p:spPr bwMode="auto">
                      <a:xfrm>
                        <a:off x="533400" y="2590800"/>
                        <a:ext cx="7815262"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99136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19565</TotalTime>
  <Words>1443</Words>
  <Application>Microsoft Office PowerPoint</Application>
  <PresentationFormat>On-screen Show (4:3)</PresentationFormat>
  <Paragraphs>230</Paragraphs>
  <Slides>30</Slides>
  <Notes>20</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3</vt:i4>
      </vt:variant>
      <vt:variant>
        <vt:lpstr>Slide Titles</vt:lpstr>
      </vt:variant>
      <vt:variant>
        <vt:i4>30</vt:i4>
      </vt:variant>
    </vt:vector>
  </HeadingPairs>
  <TitlesOfParts>
    <vt:vector size="40" baseType="lpstr">
      <vt:lpstr>Arial</vt:lpstr>
      <vt:lpstr>Calibri</vt:lpstr>
      <vt:lpstr>Symbol</vt:lpstr>
      <vt:lpstr>Wingdings</vt:lpstr>
      <vt:lpstr>Office Theme</vt:lpstr>
      <vt:lpstr>Office Theme</vt:lpstr>
      <vt:lpstr>Office Theme</vt:lpstr>
      <vt:lpstr>数式</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1180</cp:revision>
  <cp:lastPrinted>2021-03-23T16:00:41Z</cp:lastPrinted>
  <dcterms:created xsi:type="dcterms:W3CDTF">2012-01-10T18:32:24Z</dcterms:created>
  <dcterms:modified xsi:type="dcterms:W3CDTF">2025-03-24T04:20:50Z</dcterms:modified>
</cp:coreProperties>
</file>