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94" r:id="rId3"/>
    <p:sldId id="354" r:id="rId4"/>
    <p:sldId id="395" r:id="rId5"/>
    <p:sldId id="376" r:id="rId6"/>
    <p:sldId id="355" r:id="rId7"/>
    <p:sldId id="377" r:id="rId8"/>
    <p:sldId id="356" r:id="rId9"/>
    <p:sldId id="357" r:id="rId10"/>
    <p:sldId id="358" r:id="rId11"/>
    <p:sldId id="359" r:id="rId12"/>
    <p:sldId id="360" r:id="rId13"/>
    <p:sldId id="361" r:id="rId14"/>
    <p:sldId id="362" r:id="rId15"/>
    <p:sldId id="363" r:id="rId16"/>
    <p:sldId id="364" r:id="rId17"/>
    <p:sldId id="378" r:id="rId18"/>
    <p:sldId id="365" r:id="rId19"/>
    <p:sldId id="373" r:id="rId20"/>
    <p:sldId id="391" r:id="rId21"/>
    <p:sldId id="366" r:id="rId22"/>
    <p:sldId id="374" r:id="rId23"/>
    <p:sldId id="367" r:id="rId24"/>
    <p:sldId id="368" r:id="rId25"/>
    <p:sldId id="369" r:id="rId26"/>
    <p:sldId id="370" r:id="rId27"/>
    <p:sldId id="371" r:id="rId28"/>
    <p:sldId id="372" r:id="rId29"/>
    <p:sldId id="393"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7105" autoAdjust="0"/>
  </p:normalViewPr>
  <p:slideViewPr>
    <p:cSldViewPr>
      <p:cViewPr varScale="1">
        <p:scale>
          <a:sx n="73" d="100"/>
          <a:sy n="73" d="100"/>
        </p:scale>
        <p:origin x="1024" y="4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3/27/2025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3/27/2025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98084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33974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03/28/2025</a:t>
            </a:r>
            <a:endParaRPr lang="en-US" dirty="0"/>
          </a:p>
        </p:txBody>
      </p:sp>
      <p:sp>
        <p:nvSpPr>
          <p:cNvPr id="5" name="Footer Placeholder 4"/>
          <p:cNvSpPr>
            <a:spLocks noGrp="1"/>
          </p:cNvSpPr>
          <p:nvPr>
            <p:ph type="ftr" sz="quarter" idx="11"/>
          </p:nvPr>
        </p:nvSpPr>
        <p:spPr/>
        <p:txBody>
          <a:bodyPr/>
          <a:lstStyle/>
          <a:p>
            <a:r>
              <a:rPr lang="en-US"/>
              <a:t>PHY 712  Spring 2025 --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03/28/2025</a:t>
            </a:r>
            <a:endParaRPr lang="en-US" dirty="0"/>
          </a:p>
        </p:txBody>
      </p:sp>
      <p:sp>
        <p:nvSpPr>
          <p:cNvPr id="5" name="Footer Placeholder 4"/>
          <p:cNvSpPr>
            <a:spLocks noGrp="1"/>
          </p:cNvSpPr>
          <p:nvPr>
            <p:ph type="ftr" sz="quarter" idx="11"/>
          </p:nvPr>
        </p:nvSpPr>
        <p:spPr/>
        <p:txBody>
          <a:bodyPr/>
          <a:lstStyle/>
          <a:p>
            <a:r>
              <a:rPr lang="en-US"/>
              <a:t>PHY 712  Spring 2025 --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03/28/2025</a:t>
            </a:r>
            <a:endParaRPr lang="en-US" dirty="0"/>
          </a:p>
        </p:txBody>
      </p:sp>
      <p:sp>
        <p:nvSpPr>
          <p:cNvPr id="5" name="Footer Placeholder 4"/>
          <p:cNvSpPr>
            <a:spLocks noGrp="1"/>
          </p:cNvSpPr>
          <p:nvPr>
            <p:ph type="ftr" sz="quarter" idx="11"/>
          </p:nvPr>
        </p:nvSpPr>
        <p:spPr/>
        <p:txBody>
          <a:bodyPr/>
          <a:lstStyle/>
          <a:p>
            <a:r>
              <a:rPr lang="en-US"/>
              <a:t>PHY 712  Spring 2025 --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03/28/2025</a:t>
            </a:r>
            <a:endParaRPr lang="en-US" dirty="0"/>
          </a:p>
        </p:txBody>
      </p:sp>
      <p:sp>
        <p:nvSpPr>
          <p:cNvPr id="5" name="Footer Placeholder 4"/>
          <p:cNvSpPr>
            <a:spLocks noGrp="1"/>
          </p:cNvSpPr>
          <p:nvPr>
            <p:ph type="ftr" sz="quarter" idx="11"/>
          </p:nvPr>
        </p:nvSpPr>
        <p:spPr/>
        <p:txBody>
          <a:bodyPr/>
          <a:lstStyle/>
          <a:p>
            <a:r>
              <a:rPr lang="en-US"/>
              <a:t>PHY 712  Spring 2025 --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03/28/2025</a:t>
            </a:r>
            <a:endParaRPr lang="en-US" dirty="0"/>
          </a:p>
        </p:txBody>
      </p:sp>
      <p:sp>
        <p:nvSpPr>
          <p:cNvPr id="5" name="Footer Placeholder 4"/>
          <p:cNvSpPr>
            <a:spLocks noGrp="1"/>
          </p:cNvSpPr>
          <p:nvPr>
            <p:ph type="ftr" sz="quarter" idx="11"/>
          </p:nvPr>
        </p:nvSpPr>
        <p:spPr/>
        <p:txBody>
          <a:bodyPr/>
          <a:lstStyle/>
          <a:p>
            <a:r>
              <a:rPr lang="en-US"/>
              <a:t>PHY 712  Spring 2025 --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03/28/2025</a:t>
            </a:r>
            <a:endParaRPr lang="en-US" dirty="0"/>
          </a:p>
        </p:txBody>
      </p:sp>
      <p:sp>
        <p:nvSpPr>
          <p:cNvPr id="6" name="Footer Placeholder 5"/>
          <p:cNvSpPr>
            <a:spLocks noGrp="1"/>
          </p:cNvSpPr>
          <p:nvPr>
            <p:ph type="ftr" sz="quarter" idx="11"/>
          </p:nvPr>
        </p:nvSpPr>
        <p:spPr/>
        <p:txBody>
          <a:bodyPr/>
          <a:lstStyle/>
          <a:p>
            <a:r>
              <a:rPr lang="en-US"/>
              <a:t>PHY 712  Spring 2025 --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03/28/2025</a:t>
            </a:r>
            <a:endParaRPr lang="en-US" dirty="0"/>
          </a:p>
        </p:txBody>
      </p:sp>
      <p:sp>
        <p:nvSpPr>
          <p:cNvPr id="8" name="Footer Placeholder 7"/>
          <p:cNvSpPr>
            <a:spLocks noGrp="1"/>
          </p:cNvSpPr>
          <p:nvPr>
            <p:ph type="ftr" sz="quarter" idx="11"/>
          </p:nvPr>
        </p:nvSpPr>
        <p:spPr/>
        <p:txBody>
          <a:bodyPr/>
          <a:lstStyle/>
          <a:p>
            <a:r>
              <a:rPr lang="en-US"/>
              <a:t>PHY 712  Spring 2025 -- Lecture 26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03/28/2025</a:t>
            </a:r>
            <a:endParaRPr lang="en-US" dirty="0"/>
          </a:p>
        </p:txBody>
      </p:sp>
      <p:sp>
        <p:nvSpPr>
          <p:cNvPr id="4" name="Footer Placeholder 3"/>
          <p:cNvSpPr>
            <a:spLocks noGrp="1"/>
          </p:cNvSpPr>
          <p:nvPr>
            <p:ph type="ftr" sz="quarter" idx="11"/>
          </p:nvPr>
        </p:nvSpPr>
        <p:spPr/>
        <p:txBody>
          <a:bodyPr/>
          <a:lstStyle/>
          <a:p>
            <a:r>
              <a:rPr lang="en-US"/>
              <a:t>PHY 712  Spring 2025 -- Lecture 26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03/28/2025</a:t>
            </a:r>
            <a:endParaRPr lang="en-US" dirty="0"/>
          </a:p>
        </p:txBody>
      </p:sp>
      <p:sp>
        <p:nvSpPr>
          <p:cNvPr id="6" name="Footer Placeholder 5"/>
          <p:cNvSpPr>
            <a:spLocks noGrp="1"/>
          </p:cNvSpPr>
          <p:nvPr>
            <p:ph type="ftr" sz="quarter" idx="11"/>
          </p:nvPr>
        </p:nvSpPr>
        <p:spPr/>
        <p:txBody>
          <a:bodyPr/>
          <a:lstStyle/>
          <a:p>
            <a:r>
              <a:rPr lang="en-US"/>
              <a:t>PHY 712  Spring 2025 --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03/28/2025</a:t>
            </a:r>
            <a:endParaRPr lang="en-US" dirty="0"/>
          </a:p>
        </p:txBody>
      </p:sp>
      <p:sp>
        <p:nvSpPr>
          <p:cNvPr id="6" name="Footer Placeholder 5"/>
          <p:cNvSpPr>
            <a:spLocks noGrp="1"/>
          </p:cNvSpPr>
          <p:nvPr>
            <p:ph type="ftr" sz="quarter" idx="11"/>
          </p:nvPr>
        </p:nvSpPr>
        <p:spPr/>
        <p:txBody>
          <a:bodyPr/>
          <a:lstStyle/>
          <a:p>
            <a:r>
              <a:rPr lang="en-US"/>
              <a:t>PHY 712  Spring 2025 --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03/28/2025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9.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1.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6.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18.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26.png"/><Relationship Id="rId7" Type="http://schemas.openxmlformats.org/officeDocument/2006/relationships/image" Target="../media/image28.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oleObject" Target="../embeddings/oleObject22.bin"/><Relationship Id="rId5" Type="http://schemas.openxmlformats.org/officeDocument/2006/relationships/image" Target="../media/image27.wmf"/><Relationship Id="rId4" Type="http://schemas.openxmlformats.org/officeDocument/2006/relationships/oleObject" Target="../embeddings/oleObject21.bin"/><Relationship Id="rId9" Type="http://schemas.openxmlformats.org/officeDocument/2006/relationships/image" Target="../media/image2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6.bin"/><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3.wmf"/></Relationships>
</file>

<file path=ppt/slides/_rels/slide23.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29.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3.bin"/><Relationship Id="rId4" Type="http://schemas.openxmlformats.org/officeDocument/2006/relationships/image" Target="../media/image38.wmf"/></Relationships>
</file>

<file path=ppt/slides/_rels/slide25.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3.bin"/><Relationship Id="rId7" Type="http://schemas.openxmlformats.org/officeDocument/2006/relationships/oleObject" Target="../embeddings/oleObject36.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35.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3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3.bin"/><Relationship Id="rId4" Type="http://schemas.openxmlformats.org/officeDocument/2006/relationships/image" Target="../media/image49.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hysics.wfu.edu/wfu-phy-news/colloquium/seminar-spring-202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in Olin 103</a:t>
            </a:r>
          </a:p>
          <a:p>
            <a:pPr algn="ctr"/>
            <a:endParaRPr lang="en-US" sz="3200" b="1" dirty="0"/>
          </a:p>
          <a:p>
            <a:pPr algn="ctr"/>
            <a:r>
              <a:rPr lang="en-US" sz="3200" b="1" dirty="0"/>
              <a:t>Discussion for Lecture 26:</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 (Sec. 11.1-11.5 in JDJ)</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name="Equation" r:id="rId3" imgW="3530520" imgH="2565360" progId="Equation.DSMT4">
                  <p:embed/>
                </p:oleObj>
              </mc:Choice>
              <mc:Fallback>
                <p:oleObj name="Equation" r:id="rId3" imgW="3530520" imgH="2565360" progId="Equation.DSMT4">
                  <p:embed/>
                  <p:pic>
                    <p:nvPicPr>
                      <p:cNvPr id="0" name="Object 27"/>
                      <p:cNvPicPr>
                        <a:picLocks noChangeAspect="1" noChangeArrowheads="1"/>
                      </p:cNvPicPr>
                      <p:nvPr/>
                    </p:nvPicPr>
                    <p:blipFill>
                      <a:blip r:embed="rId4"/>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name="Equation" r:id="rId3" imgW="5283000" imgH="3047760" progId="Equation.DSMT4">
                  <p:embed/>
                </p:oleObj>
              </mc:Choice>
              <mc:Fallback>
                <p:oleObj name="Equation" r:id="rId3" imgW="5283000" imgH="3047760" progId="Equation.DSMT4">
                  <p:embed/>
                  <p:pic>
                    <p:nvPicPr>
                      <p:cNvPr id="0" name="Object 5"/>
                      <p:cNvPicPr>
                        <a:picLocks noChangeAspect="1" noChangeArrowheads="1"/>
                      </p:cNvPicPr>
                      <p:nvPr/>
                    </p:nvPicPr>
                    <p:blipFill>
                      <a:blip r:embed="rId4"/>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name="Equation" r:id="rId7" imgW="1765080" imgH="685800" progId="Equation.DSMT4">
                  <p:embed/>
                </p:oleObj>
              </mc:Choice>
              <mc:Fallback>
                <p:oleObj name="Equation" r:id="rId7" imgW="1765080" imgH="685800" progId="Equation.DSMT4">
                  <p:embed/>
                  <p:pic>
                    <p:nvPicPr>
                      <p:cNvPr id="0" name=""/>
                      <p:cNvPicPr/>
                      <p:nvPr/>
                    </p:nvPicPr>
                    <p:blipFill>
                      <a:blip r:embed="rId8"/>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name="数式" r:id="rId3" imgW="5130720" imgH="2095200" progId="Equation.3">
                  <p:embed/>
                </p:oleObj>
              </mc:Choice>
              <mc:Fallback>
                <p:oleObj name="数式" r:id="rId3" imgW="5130720" imgH="2095200" progId="Equation.3">
                  <p:embed/>
                  <p:pic>
                    <p:nvPicPr>
                      <p:cNvPr id="0" name="Object 5"/>
                      <p:cNvPicPr>
                        <a:picLocks noChangeAspect="1" noChangeArrowheads="1"/>
                      </p:cNvPicPr>
                      <p:nvPr/>
                    </p:nvPicPr>
                    <p:blipFill>
                      <a:blip r:embed="rId4"/>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name="数式" r:id="rId5" imgW="3352680" imgH="457200" progId="Equation.3">
                  <p:embed/>
                </p:oleObj>
              </mc:Choice>
              <mc:Fallback>
                <p:oleObj name="数式" r:id="rId5" imgW="3352680" imgH="457200" progId="Equation.3">
                  <p:embed/>
                  <p:pic>
                    <p:nvPicPr>
                      <p:cNvPr id="0" name="Object 5"/>
                      <p:cNvPicPr>
                        <a:picLocks noChangeAspect="1" noChangeArrowheads="1"/>
                      </p:cNvPicPr>
                      <p:nvPr/>
                    </p:nvPicPr>
                    <p:blipFill>
                      <a:blip r:embed="rId6"/>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name="数式" r:id="rId3" imgW="3352680" imgH="457200" progId="Equation.3">
                  <p:embed/>
                </p:oleObj>
              </mc:Choice>
              <mc:Fallback>
                <p:oleObj name="数式" r:id="rId3" imgW="3352680" imgH="457200" progId="Equation.3">
                  <p:embed/>
                  <p:pic>
                    <p:nvPicPr>
                      <p:cNvPr id="0" name=""/>
                      <p:cNvPicPr>
                        <a:picLocks noChangeAspect="1" noChangeArrowheads="1"/>
                      </p:cNvPicPr>
                      <p:nvPr/>
                    </p:nvPicPr>
                    <p:blipFill>
                      <a:blip r:embed="rId4"/>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name="数式" r:id="rId5" imgW="3314520" imgH="965160" progId="Equation.3">
                  <p:embed/>
                </p:oleObj>
              </mc:Choice>
              <mc:Fallback>
                <p:oleObj name="数式" r:id="rId5" imgW="3314520" imgH="965160" progId="Equation.3">
                  <p:embed/>
                  <p:pic>
                    <p:nvPicPr>
                      <p:cNvPr id="0" name="Object 6"/>
                      <p:cNvPicPr>
                        <a:picLocks noChangeAspect="1" noChangeArrowheads="1"/>
                      </p:cNvPicPr>
                      <p:nvPr/>
                    </p:nvPicPr>
                    <p:blipFill>
                      <a:blip r:embed="rId6"/>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name="数式" r:id="rId7" imgW="2273040" imgH="1346040" progId="Equation.3">
                  <p:embed/>
                </p:oleObj>
              </mc:Choice>
              <mc:Fallback>
                <p:oleObj name="数式" r:id="rId7" imgW="2273040" imgH="1346040" progId="Equation.3">
                  <p:embed/>
                  <p:pic>
                    <p:nvPicPr>
                      <p:cNvPr id="0" name="Object 32"/>
                      <p:cNvPicPr>
                        <a:picLocks noChangeAspect="1" noChangeArrowheads="1"/>
                      </p:cNvPicPr>
                      <p:nvPr/>
                    </p:nvPicPr>
                    <p:blipFill>
                      <a:blip r:embed="rId8"/>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172863037"/>
              </p:ext>
            </p:extLst>
          </p:nvPr>
        </p:nvGraphicFramePr>
        <p:xfrm>
          <a:off x="1066800" y="1220638"/>
          <a:ext cx="7265987" cy="1611313"/>
        </p:xfrm>
        <a:graphic>
          <a:graphicData uri="http://schemas.openxmlformats.org/presentationml/2006/ole">
            <mc:AlternateContent xmlns:mc="http://schemas.openxmlformats.org/markup-compatibility/2006">
              <mc:Choice xmlns:v="urn:schemas-microsoft-com:vml" Requires="v">
                <p:oleObj name="Equation" r:id="rId3" imgW="2984400" imgH="660240" progId="Equation.DSMT4">
                  <p:embed/>
                </p:oleObj>
              </mc:Choice>
              <mc:Fallback>
                <p:oleObj name="Equation" r:id="rId3" imgW="2984400" imgH="660240" progId="Equation.DSMT4">
                  <p:embed/>
                  <p:pic>
                    <p:nvPicPr>
                      <p:cNvPr id="0" name="Object 33"/>
                      <p:cNvPicPr>
                        <a:picLocks noChangeAspect="1" noChangeArrowheads="1"/>
                      </p:cNvPicPr>
                      <p:nvPr/>
                    </p:nvPicPr>
                    <p:blipFill>
                      <a:blip r:embed="rId4"/>
                      <a:srcRect/>
                      <a:stretch>
                        <a:fillRect/>
                      </a:stretch>
                    </p:blipFill>
                    <p:spPr bwMode="auto">
                      <a:xfrm>
                        <a:off x="1066800" y="1220638"/>
                        <a:ext cx="7265987" cy="1611313"/>
                      </a:xfrm>
                      <a:prstGeom prst="rect">
                        <a:avLst/>
                      </a:prstGeom>
                      <a:noFill/>
                      <a:ln>
                        <a:noFill/>
                      </a:ln>
                    </p:spPr>
                  </p:pic>
                </p:oleObj>
              </mc:Fallback>
            </mc:AlternateContent>
          </a:graphicData>
        </a:graphic>
      </p:graphicFrame>
      <p:sp>
        <p:nvSpPr>
          <p:cNvPr id="7" name="TextBox 6"/>
          <p:cNvSpPr txBox="1"/>
          <p:nvPr/>
        </p:nvSpPr>
        <p:spPr>
          <a:xfrm>
            <a:off x="580231" y="4548335"/>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460083545"/>
              </p:ext>
            </p:extLst>
          </p:nvPr>
        </p:nvGraphicFramePr>
        <p:xfrm>
          <a:off x="609600" y="5053058"/>
          <a:ext cx="8312150" cy="1330325"/>
        </p:xfrm>
        <a:graphic>
          <a:graphicData uri="http://schemas.openxmlformats.org/presentationml/2006/ole">
            <mc:AlternateContent xmlns:mc="http://schemas.openxmlformats.org/markup-compatibility/2006">
              <mc:Choice xmlns:v="urn:schemas-microsoft-com:vml" Requires="v">
                <p:oleObj name="Equation" r:id="rId5" imgW="3022560" imgH="482400" progId="Equation.DSMT4">
                  <p:embed/>
                </p:oleObj>
              </mc:Choice>
              <mc:Fallback>
                <p:oleObj name="Equation" r:id="rId5" imgW="3022560" imgH="482400" progId="Equation.DSMT4">
                  <p:embed/>
                  <p:pic>
                    <p:nvPicPr>
                      <p:cNvPr id="0" name=""/>
                      <p:cNvPicPr>
                        <a:picLocks noChangeAspect="1" noChangeArrowheads="1"/>
                      </p:cNvPicPr>
                      <p:nvPr/>
                    </p:nvPicPr>
                    <p:blipFill>
                      <a:blip r:embed="rId6"/>
                      <a:srcRect/>
                      <a:stretch>
                        <a:fillRect/>
                      </a:stretch>
                    </p:blipFill>
                    <p:spPr bwMode="auto">
                      <a:xfrm>
                        <a:off x="609600" y="5053058"/>
                        <a:ext cx="8312150" cy="1330325"/>
                      </a:xfrm>
                      <a:prstGeom prst="rect">
                        <a:avLst/>
                      </a:prstGeom>
                      <a:noFill/>
                      <a:ln>
                        <a:noFill/>
                      </a:ln>
                    </p:spPr>
                  </p:pic>
                </p:oleObj>
              </mc:Fallback>
            </mc:AlternateContent>
          </a:graphicData>
        </a:graphic>
      </p:graphicFrame>
      <p:sp>
        <p:nvSpPr>
          <p:cNvPr id="9" name="TextBox 8"/>
          <p:cNvSpPr txBox="1"/>
          <p:nvPr/>
        </p:nvSpPr>
        <p:spPr>
          <a:xfrm>
            <a:off x="1232693" y="3043460"/>
            <a:ext cx="7454107" cy="461665"/>
          </a:xfrm>
          <a:prstGeom prst="rect">
            <a:avLst/>
          </a:prstGeom>
          <a:noFill/>
        </p:spPr>
        <p:txBody>
          <a:bodyPr wrap="square" rtlCol="0">
            <a:spAutoFit/>
          </a:bodyPr>
          <a:lstStyle/>
          <a:p>
            <a:r>
              <a:rPr lang="en-US" sz="2400" dirty="0">
                <a:latin typeface="+mj-lt"/>
              </a:rPr>
              <a:t>(details concerning velocities in the  following slides.)</a:t>
            </a:r>
          </a:p>
        </p:txBody>
      </p:sp>
    </p:spTree>
    <p:extLst>
      <p:ext uri="{BB962C8B-B14F-4D97-AF65-F5344CB8AC3E}">
        <p14:creationId xmlns:p14="http://schemas.microsoft.com/office/powerpoint/2010/main" val="63553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name="数式" r:id="rId3" imgW="2590800" imgH="1079500" progId="Equation.3">
                  <p:embed/>
                </p:oleObj>
              </mc:Choice>
              <mc:Fallback>
                <p:oleObj name="数式" r:id="rId3" imgW="2590800" imgH="1079500"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name="数式" r:id="rId5" imgW="2590560" imgH="1091880" progId="Equation.3">
                  <p:embed/>
                </p:oleObj>
              </mc:Choice>
              <mc:Fallback>
                <p:oleObj name="数式" r:id="rId5" imgW="2590560" imgH="1091880" progId="Equation.3">
                  <p:embed/>
                  <p:pic>
                    <p:nvPicPr>
                      <p:cNvPr id="0" name=""/>
                      <p:cNvPicPr>
                        <a:picLocks noChangeAspect="1" noChangeArrowheads="1"/>
                      </p:cNvPicPr>
                      <p:nvPr/>
                    </p:nvPicPr>
                    <p:blipFill>
                      <a:blip r:embed="rId6"/>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name="数式" r:id="rId3" imgW="2590560" imgH="1091880" progId="Equation.3">
                  <p:embed/>
                </p:oleObj>
              </mc:Choice>
              <mc:Fallback>
                <p:oleObj name="数式" r:id="rId3" imgW="2590560" imgH="1091880" progId="Equation.3">
                  <p:embed/>
                  <p:pic>
                    <p:nvPicPr>
                      <p:cNvPr id="0" name=""/>
                      <p:cNvPicPr>
                        <a:picLocks noChangeAspect="1" noChangeArrowheads="1"/>
                      </p:cNvPicPr>
                      <p:nvPr/>
                    </p:nvPicPr>
                    <p:blipFill>
                      <a:blip r:embed="rId4"/>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name="数式" r:id="rId5" imgW="2654280" imgH="812520" progId="Equation.3">
                  <p:embed/>
                </p:oleObj>
              </mc:Choice>
              <mc:Fallback>
                <p:oleObj name="数式" r:id="rId5" imgW="2654280" imgH="812520" progId="Equation.3">
                  <p:embed/>
                  <p:pic>
                    <p:nvPicPr>
                      <p:cNvPr id="0" name="Object 7"/>
                      <p:cNvPicPr>
                        <a:picLocks noChangeAspect="1" noChangeArrowheads="1"/>
                      </p:cNvPicPr>
                      <p:nvPr/>
                    </p:nvPicPr>
                    <p:blipFill>
                      <a:blip r:embed="rId6"/>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name="数式" r:id="rId7" imgW="2489040" imgH="888840" progId="Equation.3">
                  <p:embed/>
                </p:oleObj>
              </mc:Choice>
              <mc:Fallback>
                <p:oleObj name="数式" r:id="rId7" imgW="2489040" imgH="888840" progId="Equation.3">
                  <p:embed/>
                  <p:pic>
                    <p:nvPicPr>
                      <p:cNvPr id="0" name="Object 7"/>
                      <p:cNvPicPr>
                        <a:picLocks noChangeAspect="1" noChangeArrowheads="1"/>
                      </p:cNvPicPr>
                      <p:nvPr/>
                    </p:nvPicPr>
                    <p:blipFill>
                      <a:blip r:embed="rId8"/>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59720532"/>
              </p:ext>
            </p:extLst>
          </p:nvPr>
        </p:nvGraphicFramePr>
        <p:xfrm>
          <a:off x="257175" y="919163"/>
          <a:ext cx="8704263" cy="5345112"/>
        </p:xfrm>
        <a:graphic>
          <a:graphicData uri="http://schemas.openxmlformats.org/presentationml/2006/ole">
            <mc:AlternateContent xmlns:mc="http://schemas.openxmlformats.org/markup-compatibility/2006">
              <mc:Choice xmlns:v="urn:schemas-microsoft-com:vml" Requires="v">
                <p:oleObj name="Equation" r:id="rId3" imgW="3619440" imgH="2222280" progId="Equation.DSMT4">
                  <p:embed/>
                </p:oleObj>
              </mc:Choice>
              <mc:Fallback>
                <p:oleObj name="Equation" r:id="rId3" imgW="3619440" imgH="2222280" progId="Equation.DSMT4">
                  <p:embed/>
                  <p:pic>
                    <p:nvPicPr>
                      <p:cNvPr id="10" name="Object 9"/>
                      <p:cNvPicPr>
                        <a:picLocks noChangeAspect="1" noChangeArrowheads="1"/>
                      </p:cNvPicPr>
                      <p:nvPr/>
                    </p:nvPicPr>
                    <p:blipFill>
                      <a:blip r:embed="rId4"/>
                      <a:srcRect/>
                      <a:stretch>
                        <a:fillRect/>
                      </a:stretch>
                    </p:blipFill>
                    <p:spPr bwMode="auto">
                      <a:xfrm>
                        <a:off x="257175" y="919163"/>
                        <a:ext cx="8704263" cy="5345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graphicFrame>
        <p:nvGraphicFramePr>
          <p:cNvPr id="9" name="Object 8">
            <a:extLst>
              <a:ext uri="{FF2B5EF4-FFF2-40B4-BE49-F238E27FC236}">
                <a16:creationId xmlns:a16="http://schemas.microsoft.com/office/drawing/2014/main" id="{EE233457-2B99-2B5A-63E0-7031C471AC15}"/>
              </a:ext>
            </a:extLst>
          </p:cNvPr>
          <p:cNvGraphicFramePr>
            <a:graphicFrameLocks noChangeAspect="1"/>
          </p:cNvGraphicFramePr>
          <p:nvPr>
            <p:extLst>
              <p:ext uri="{D42A27DB-BD31-4B8C-83A1-F6EECF244321}">
                <p14:modId xmlns:p14="http://schemas.microsoft.com/office/powerpoint/2010/main" val="694069835"/>
              </p:ext>
            </p:extLst>
          </p:nvPr>
        </p:nvGraphicFramePr>
        <p:xfrm>
          <a:off x="5666003" y="794351"/>
          <a:ext cx="2377495" cy="1040154"/>
        </p:xfrm>
        <a:graphic>
          <a:graphicData uri="http://schemas.openxmlformats.org/presentationml/2006/ole">
            <mc:AlternateContent xmlns:mc="http://schemas.openxmlformats.org/markup-compatibility/2006">
              <mc:Choice xmlns:v="urn:schemas-microsoft-com:vml" Requires="v">
                <p:oleObj name="Equation" r:id="rId4" imgW="1015920" imgH="444240" progId="Equation.DSMT4">
                  <p:embed/>
                </p:oleObj>
              </mc:Choice>
              <mc:Fallback>
                <p:oleObj name="Equation" r:id="rId4" imgW="1015920" imgH="444240" progId="Equation.DSMT4">
                  <p:embed/>
                  <p:pic>
                    <p:nvPicPr>
                      <p:cNvPr id="7" name="Object 6">
                        <a:extLst>
                          <a:ext uri="{FF2B5EF4-FFF2-40B4-BE49-F238E27FC236}">
                            <a16:creationId xmlns:a16="http://schemas.microsoft.com/office/drawing/2014/main" id="{EE233457-2B99-2B5A-63E0-7031C471AC15}"/>
                          </a:ext>
                        </a:extLst>
                      </p:cNvPr>
                      <p:cNvPicPr/>
                      <p:nvPr/>
                    </p:nvPicPr>
                    <p:blipFill>
                      <a:blip r:embed="rId5"/>
                      <a:stretch>
                        <a:fillRect/>
                      </a:stretch>
                    </p:blipFill>
                    <p:spPr>
                      <a:xfrm>
                        <a:off x="5666003" y="794351"/>
                        <a:ext cx="2377495" cy="1040154"/>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FBD03995-AC40-B4D4-E13B-AA470FA8FC62}"/>
              </a:ext>
            </a:extLst>
          </p:cNvPr>
          <p:cNvGraphicFramePr>
            <a:graphicFrameLocks noChangeAspect="1"/>
          </p:cNvGraphicFramePr>
          <p:nvPr>
            <p:extLst>
              <p:ext uri="{D42A27DB-BD31-4B8C-83A1-F6EECF244321}">
                <p14:modId xmlns:p14="http://schemas.microsoft.com/office/powerpoint/2010/main" val="2403215984"/>
              </p:ext>
            </p:extLst>
          </p:nvPr>
        </p:nvGraphicFramePr>
        <p:xfrm>
          <a:off x="5658120" y="2631827"/>
          <a:ext cx="2652390" cy="1040153"/>
        </p:xfrm>
        <a:graphic>
          <a:graphicData uri="http://schemas.openxmlformats.org/presentationml/2006/ole">
            <mc:AlternateContent xmlns:mc="http://schemas.openxmlformats.org/markup-compatibility/2006">
              <mc:Choice xmlns:v="urn:schemas-microsoft-com:vml" Requires="v">
                <p:oleObj name="Equation" r:id="rId6" imgW="1295280" imgH="507960" progId="Equation.DSMT4">
                  <p:embed/>
                </p:oleObj>
              </mc:Choice>
              <mc:Fallback>
                <p:oleObj name="Equation" r:id="rId6" imgW="1295280" imgH="507960" progId="Equation.DSMT4">
                  <p:embed/>
                  <p:pic>
                    <p:nvPicPr>
                      <p:cNvPr id="0" name=""/>
                      <p:cNvPicPr/>
                      <p:nvPr/>
                    </p:nvPicPr>
                    <p:blipFill>
                      <a:blip r:embed="rId7"/>
                      <a:stretch>
                        <a:fillRect/>
                      </a:stretch>
                    </p:blipFill>
                    <p:spPr>
                      <a:xfrm>
                        <a:off x="5658120" y="2631827"/>
                        <a:ext cx="2652390" cy="104015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BD598CB2-DBEA-5A5F-C546-D57486A96025}"/>
              </a:ext>
            </a:extLst>
          </p:cNvPr>
          <p:cNvGraphicFramePr>
            <a:graphicFrameLocks noChangeAspect="1"/>
          </p:cNvGraphicFramePr>
          <p:nvPr>
            <p:extLst>
              <p:ext uri="{D42A27DB-BD31-4B8C-83A1-F6EECF244321}">
                <p14:modId xmlns:p14="http://schemas.microsoft.com/office/powerpoint/2010/main" val="57001073"/>
              </p:ext>
            </p:extLst>
          </p:nvPr>
        </p:nvGraphicFramePr>
        <p:xfrm>
          <a:off x="5467350" y="5196558"/>
          <a:ext cx="3219450" cy="968452"/>
        </p:xfrm>
        <a:graphic>
          <a:graphicData uri="http://schemas.openxmlformats.org/presentationml/2006/ole">
            <mc:AlternateContent xmlns:mc="http://schemas.openxmlformats.org/markup-compatibility/2006">
              <mc:Choice xmlns:v="urn:schemas-microsoft-com:vml" Requires="v">
                <p:oleObj name="Equation" r:id="rId8" imgW="1562040" imgH="469800" progId="Equation.DSMT4">
                  <p:embed/>
                </p:oleObj>
              </mc:Choice>
              <mc:Fallback>
                <p:oleObj name="Equation" r:id="rId8" imgW="1562040" imgH="469800" progId="Equation.DSMT4">
                  <p:embed/>
                  <p:pic>
                    <p:nvPicPr>
                      <p:cNvPr id="0" name=""/>
                      <p:cNvPicPr/>
                      <p:nvPr/>
                    </p:nvPicPr>
                    <p:blipFill>
                      <a:blip r:embed="rId9"/>
                      <a:stretch>
                        <a:fillRect/>
                      </a:stretch>
                    </p:blipFill>
                    <p:spPr>
                      <a:xfrm>
                        <a:off x="5467350" y="5196558"/>
                        <a:ext cx="3219450" cy="968452"/>
                      </a:xfrm>
                      <a:prstGeom prst="rect">
                        <a:avLst/>
                      </a:prstGeom>
                    </p:spPr>
                  </p:pic>
                </p:oleObj>
              </mc:Fallback>
            </mc:AlternateContent>
          </a:graphicData>
        </a:graphic>
      </p:graphicFrame>
    </p:spTree>
    <p:extLst>
      <p:ext uri="{BB962C8B-B14F-4D97-AF65-F5344CB8AC3E}">
        <p14:creationId xmlns:p14="http://schemas.microsoft.com/office/powerpoint/2010/main" val="232200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name="Equation" r:id="rId3" imgW="3886200" imgH="3098520" progId="Equation.DSMT4">
                  <p:embed/>
                </p:oleObj>
              </mc:Choice>
              <mc:Fallback>
                <p:oleObj name="Equation" r:id="rId3" imgW="3886200" imgH="3098520" progId="Equation.DSMT4">
                  <p:embed/>
                  <p:pic>
                    <p:nvPicPr>
                      <p:cNvPr id="0" name=""/>
                      <p:cNvPicPr>
                        <a:picLocks noChangeAspect="1" noChangeArrowheads="1"/>
                      </p:cNvPicPr>
                      <p:nvPr/>
                    </p:nvPicPr>
                    <p:blipFill>
                      <a:blip r:embed="rId4"/>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C35B6B3-53B2-7F69-DE13-04AB7CDBC15D}"/>
              </a:ext>
            </a:extLst>
          </p:cNvPr>
          <p:cNvPicPr>
            <a:picLocks noChangeAspect="1"/>
          </p:cNvPicPr>
          <p:nvPr/>
        </p:nvPicPr>
        <p:blipFill>
          <a:blip r:embed="rId2"/>
          <a:stretch>
            <a:fillRect/>
          </a:stretch>
        </p:blipFill>
        <p:spPr>
          <a:xfrm>
            <a:off x="634797" y="533400"/>
            <a:ext cx="7874405" cy="4876800"/>
          </a:xfrm>
          <a:prstGeom prst="rect">
            <a:avLst/>
          </a:prstGeom>
        </p:spPr>
      </p:pic>
      <p:sp>
        <p:nvSpPr>
          <p:cNvPr id="2" name="Date Placeholder 1">
            <a:extLst>
              <a:ext uri="{FF2B5EF4-FFF2-40B4-BE49-F238E27FC236}">
                <a16:creationId xmlns:a16="http://schemas.microsoft.com/office/drawing/2014/main" id="{A18C4C85-7C8E-F8B3-FF1A-B809D991E7F8}"/>
              </a:ext>
            </a:extLst>
          </p:cNvPr>
          <p:cNvSpPr>
            <a:spLocks noGrp="1"/>
          </p:cNvSpPr>
          <p:nvPr>
            <p:ph type="dt" sz="half" idx="10"/>
          </p:nvPr>
        </p:nvSpPr>
        <p:spPr/>
        <p:txBody>
          <a:bodyPr/>
          <a:lstStyle/>
          <a:p>
            <a:r>
              <a:rPr lang="en-US"/>
              <a:t>03/28/2025</a:t>
            </a:r>
            <a:endParaRPr lang="en-US" dirty="0"/>
          </a:p>
        </p:txBody>
      </p:sp>
      <p:sp>
        <p:nvSpPr>
          <p:cNvPr id="3" name="Footer Placeholder 2">
            <a:extLst>
              <a:ext uri="{FF2B5EF4-FFF2-40B4-BE49-F238E27FC236}">
                <a16:creationId xmlns:a16="http://schemas.microsoft.com/office/drawing/2014/main" id="{81D2C826-E32C-4996-2ED3-66E5FB208E27}"/>
              </a:ext>
            </a:extLst>
          </p:cNvPr>
          <p:cNvSpPr>
            <a:spLocks noGrp="1"/>
          </p:cNvSpPr>
          <p:nvPr>
            <p:ph type="ftr" sz="quarter" idx="11"/>
          </p:nvPr>
        </p:nvSpPr>
        <p:spPr/>
        <p:txBody>
          <a:bodyPr/>
          <a:lstStyle/>
          <a:p>
            <a:r>
              <a:rPr lang="en-US"/>
              <a:t>PHY 712  Spring 2025 -- Lecture 26</a:t>
            </a:r>
            <a:endParaRPr lang="en-US" dirty="0"/>
          </a:p>
        </p:txBody>
      </p:sp>
      <p:sp>
        <p:nvSpPr>
          <p:cNvPr id="4" name="Slide Number Placeholder 3">
            <a:extLst>
              <a:ext uri="{FF2B5EF4-FFF2-40B4-BE49-F238E27FC236}">
                <a16:creationId xmlns:a16="http://schemas.microsoft.com/office/drawing/2014/main" id="{9073AAC8-F487-17C1-AB5E-FF37289C9EC6}"/>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685800" y="1219200"/>
            <a:ext cx="8080815" cy="365125"/>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3970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03/28/2025</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2025 -- Lecture 26</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083657814"/>
              </p:ext>
            </p:extLst>
          </p:nvPr>
        </p:nvGraphicFramePr>
        <p:xfrm>
          <a:off x="269875" y="-12261"/>
          <a:ext cx="8604250" cy="3781425"/>
        </p:xfrm>
        <a:graphic>
          <a:graphicData uri="http://schemas.openxmlformats.org/presentationml/2006/ole">
            <mc:AlternateContent xmlns:mc="http://schemas.openxmlformats.org/markup-compatibility/2006">
              <mc:Choice xmlns:v="urn:schemas-microsoft-com:vml" Requires="v">
                <p:oleObj name="Equation" r:id="rId3" imgW="7022880" imgH="3085920" progId="Equation.DSMT4">
                  <p:embed/>
                </p:oleObj>
              </mc:Choice>
              <mc:Fallback>
                <p:oleObj name="Equation" r:id="rId3" imgW="7022880" imgH="3085920" progId="Equation.DSMT4">
                  <p:embed/>
                  <p:pic>
                    <p:nvPicPr>
                      <p:cNvPr id="0" name=""/>
                      <p:cNvPicPr>
                        <a:picLocks noChangeAspect="1" noChangeArrowheads="1"/>
                      </p:cNvPicPr>
                      <p:nvPr/>
                    </p:nvPicPr>
                    <p:blipFill>
                      <a:blip r:embed="rId4"/>
                      <a:srcRect/>
                      <a:stretch>
                        <a:fillRect/>
                      </a:stretch>
                    </p:blipFill>
                    <p:spPr bwMode="auto">
                      <a:xfrm>
                        <a:off x="269875" y="-12261"/>
                        <a:ext cx="8604250" cy="378142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name="Equation" r:id="rId5" imgW="2006280" imgH="1358640" progId="Equation.DSMT4">
                  <p:embed/>
                </p:oleObj>
              </mc:Choice>
              <mc:Fallback>
                <p:oleObj name="Equation" r:id="rId5" imgW="2006280" imgH="1358640" progId="Equation.DSMT4">
                  <p:embed/>
                  <p:pic>
                    <p:nvPicPr>
                      <p:cNvPr id="0" name=""/>
                      <p:cNvPicPr>
                        <a:picLocks noChangeAspect="1" noChangeArrowheads="1"/>
                      </p:cNvPicPr>
                      <p:nvPr/>
                    </p:nvPicPr>
                    <p:blipFill>
                      <a:blip r:embed="rId6"/>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625053582"/>
              </p:ext>
            </p:extLst>
          </p:nvPr>
        </p:nvGraphicFramePr>
        <p:xfrm>
          <a:off x="517525" y="1117600"/>
          <a:ext cx="8199438" cy="4622800"/>
        </p:xfrm>
        <a:graphic>
          <a:graphicData uri="http://schemas.openxmlformats.org/presentationml/2006/ole">
            <mc:AlternateContent xmlns:mc="http://schemas.openxmlformats.org/markup-compatibility/2006">
              <mc:Choice xmlns:v="urn:schemas-microsoft-com:vml" Requires="v">
                <p:oleObj name="Equation" r:id="rId3" imgW="6692760" imgH="3771720" progId="Equation.DSMT4">
                  <p:embed/>
                </p:oleObj>
              </mc:Choice>
              <mc:Fallback>
                <p:oleObj name="Equation" r:id="rId3" imgW="6692760" imgH="3771720" progId="Equation.DSMT4">
                  <p:embed/>
                  <p:pic>
                    <p:nvPicPr>
                      <p:cNvPr id="0" name=""/>
                      <p:cNvPicPr>
                        <a:picLocks noChangeAspect="1" noChangeArrowheads="1"/>
                      </p:cNvPicPr>
                      <p:nvPr/>
                    </p:nvPicPr>
                    <p:blipFill>
                      <a:blip r:embed="rId4"/>
                      <a:srcRect/>
                      <a:stretch>
                        <a:fillRect/>
                      </a:stretch>
                    </p:blipFill>
                    <p:spPr bwMode="auto">
                      <a:xfrm>
                        <a:off x="517525" y="1117600"/>
                        <a:ext cx="8199438" cy="462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name="数式" r:id="rId3" imgW="507960" imgH="939600" progId="Equation.3">
                  <p:embed/>
                </p:oleObj>
              </mc:Choice>
              <mc:Fallback>
                <p:oleObj name="数式" r:id="rId3" imgW="507960" imgH="939600" progId="Equation.3">
                  <p:embed/>
                  <p:pic>
                    <p:nvPicPr>
                      <p:cNvPr id="0" name=""/>
                      <p:cNvPicPr>
                        <a:picLocks noChangeAspect="1" noChangeArrowheads="1"/>
                      </p:cNvPicPr>
                      <p:nvPr/>
                    </p:nvPicPr>
                    <p:blipFill>
                      <a:blip r:embed="rId4"/>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94187321"/>
              </p:ext>
            </p:extLst>
          </p:nvPr>
        </p:nvGraphicFramePr>
        <p:xfrm>
          <a:off x="2666207" y="2485556"/>
          <a:ext cx="3789362" cy="1868487"/>
        </p:xfrm>
        <a:graphic>
          <a:graphicData uri="http://schemas.openxmlformats.org/presentationml/2006/ole">
            <mc:AlternateContent xmlns:mc="http://schemas.openxmlformats.org/markup-compatibility/2006">
              <mc:Choice xmlns:v="urn:schemas-microsoft-com:vml" Requires="v">
                <p:oleObj name="数式" r:id="rId5" imgW="1904760" imgH="939600" progId="Equation.3">
                  <p:embed/>
                </p:oleObj>
              </mc:Choice>
              <mc:Fallback>
                <p:oleObj name="数式" r:id="rId5" imgW="1904760" imgH="939600" progId="Equation.3">
                  <p:embed/>
                  <p:pic>
                    <p:nvPicPr>
                      <p:cNvPr id="0" name=""/>
                      <p:cNvPicPr>
                        <a:picLocks noChangeAspect="1" noChangeArrowheads="1"/>
                      </p:cNvPicPr>
                      <p:nvPr/>
                    </p:nvPicPr>
                    <p:blipFill>
                      <a:blip r:embed="rId6"/>
                      <a:srcRect/>
                      <a:stretch>
                        <a:fillRect/>
                      </a:stretch>
                    </p:blipFill>
                    <p:spPr bwMode="auto">
                      <a:xfrm>
                        <a:off x="2666207" y="2485556"/>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04800" y="1672961"/>
            <a:ext cx="7391400" cy="830997"/>
          </a:xfrm>
          <a:prstGeom prst="rect">
            <a:avLst/>
          </a:prstGeom>
          <a:noFill/>
        </p:spPr>
        <p:txBody>
          <a:bodyPr wrap="square" rtlCol="0">
            <a:spAutoFit/>
          </a:bodyPr>
          <a:lstStyle/>
          <a:p>
            <a:r>
              <a:rPr lang="en-US" sz="2400" dirty="0">
                <a:latin typeface="+mj-lt"/>
              </a:rPr>
              <a:t>Introduce the factor </a:t>
            </a:r>
            <a:r>
              <a:rPr lang="en-US" sz="2400" i="1" dirty="0">
                <a:latin typeface="+mj-lt"/>
              </a:rPr>
              <a:t>mc</a:t>
            </a:r>
            <a:r>
              <a:rPr lang="en-US" sz="2400" dirty="0">
                <a:latin typeface="+mj-lt"/>
              </a:rPr>
              <a:t> where </a:t>
            </a:r>
            <a:r>
              <a:rPr lang="en-US" sz="2400" i="1" dirty="0">
                <a:latin typeface="+mj-lt"/>
              </a:rPr>
              <a:t>m</a:t>
            </a:r>
            <a:r>
              <a:rPr lang="en-US" sz="2400" dirty="0">
                <a:latin typeface="+mj-lt"/>
              </a:rPr>
              <a:t> is the “rest” mass</a:t>
            </a:r>
            <a:r>
              <a:rPr lang="en-US" sz="2400" i="1" dirty="0">
                <a:latin typeface="+mj-lt"/>
              </a:rPr>
              <a:t> </a:t>
            </a:r>
            <a:r>
              <a:rPr lang="en-US" sz="2400" dirty="0">
                <a:latin typeface="+mj-lt"/>
              </a:rPr>
              <a:t>of the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17500" y="4298300"/>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name="数式" r:id="rId7" imgW="5041800" imgH="939600" progId="Equation.3">
                  <p:embed/>
                </p:oleObj>
              </mc:Choice>
              <mc:Fallback>
                <p:oleObj name="数式" r:id="rId7" imgW="5041800" imgH="939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a:extLst>
              <a:ext uri="{FF2B5EF4-FFF2-40B4-BE49-F238E27FC236}">
                <a16:creationId xmlns:a16="http://schemas.microsoft.com/office/drawing/2014/main" id="{401C2F71-452A-61E6-14F3-BACB52FFE1B7}"/>
              </a:ext>
            </a:extLst>
          </p:cNvPr>
          <p:cNvGraphicFramePr>
            <a:graphicFrameLocks noChangeAspect="1"/>
          </p:cNvGraphicFramePr>
          <p:nvPr>
            <p:extLst>
              <p:ext uri="{D42A27DB-BD31-4B8C-83A1-F6EECF244321}">
                <p14:modId xmlns:p14="http://schemas.microsoft.com/office/powerpoint/2010/main" val="3214386287"/>
              </p:ext>
            </p:extLst>
          </p:nvPr>
        </p:nvGraphicFramePr>
        <p:xfrm>
          <a:off x="6237288" y="206375"/>
          <a:ext cx="2095500" cy="685800"/>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6237288" y="206375"/>
                        <a:ext cx="2095500" cy="685800"/>
                      </a:xfrm>
                      <a:prstGeom prst="rect">
                        <a:avLst/>
                      </a:prstGeom>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name="数式" r:id="rId3" imgW="4889160" imgH="558720" progId="Equation.3">
                  <p:embed/>
                </p:oleObj>
              </mc:Choice>
              <mc:Fallback>
                <p:oleObj name="数式" r:id="rId3" imgW="4889160" imgH="558720" progId="Equation.3">
                  <p:embed/>
                  <p:pic>
                    <p:nvPicPr>
                      <p:cNvPr id="0" name=""/>
                      <p:cNvPicPr>
                        <a:picLocks noChangeAspect="1" noChangeArrowheads="1"/>
                      </p:cNvPicPr>
                      <p:nvPr/>
                    </p:nvPicPr>
                    <p:blipFill>
                      <a:blip r:embed="rId4"/>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name="数式" r:id="rId5" imgW="1155600" imgH="939600" progId="Equation.3">
                  <p:embed/>
                </p:oleObj>
              </mc:Choice>
              <mc:Fallback>
                <p:oleObj name="数式" r:id="rId5" imgW="1155600" imgH="939600" progId="Equation.3">
                  <p:embed/>
                  <p:pic>
                    <p:nvPicPr>
                      <p:cNvPr id="0" name=""/>
                      <p:cNvPicPr>
                        <a:picLocks noChangeAspect="1" noChangeArrowheads="1"/>
                      </p:cNvPicPr>
                      <p:nvPr/>
                    </p:nvPicPr>
                    <p:blipFill>
                      <a:blip r:embed="rId6"/>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name="Equation" r:id="rId7" imgW="6045120" imgH="2298600" progId="Equation.DSMT4">
                  <p:embed/>
                </p:oleObj>
              </mc:Choice>
              <mc:Fallback>
                <p:oleObj name="Equation" r:id="rId7" imgW="6045120" imgH="2298600" progId="Equation.DSMT4">
                  <p:embed/>
                  <p:pic>
                    <p:nvPicPr>
                      <p:cNvPr id="0" name=""/>
                      <p:cNvPicPr>
                        <a:picLocks noChangeAspect="1" noChangeArrowheads="1"/>
                      </p:cNvPicPr>
                      <p:nvPr/>
                    </p:nvPicPr>
                    <p:blipFill>
                      <a:blip r:embed="rId8"/>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4054861185"/>
              </p:ext>
            </p:extLst>
          </p:nvPr>
        </p:nvGraphicFramePr>
        <p:xfrm>
          <a:off x="963613" y="926057"/>
          <a:ext cx="2298700" cy="1868488"/>
        </p:xfrm>
        <a:graphic>
          <a:graphicData uri="http://schemas.openxmlformats.org/presentationml/2006/ole">
            <mc:AlternateContent xmlns:mc="http://schemas.openxmlformats.org/markup-compatibility/2006">
              <mc:Choice xmlns:v="urn:schemas-microsoft-com:vml" Requires="v">
                <p:oleObj name="数式" r:id="rId3" imgW="1155600" imgH="939600" progId="Equation.3">
                  <p:embed/>
                </p:oleObj>
              </mc:Choice>
              <mc:Fallback>
                <p:oleObj name="数式" r:id="rId3" imgW="115560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3613" y="926057"/>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name="数式" r:id="rId5" imgW="3060360" imgH="583920" progId="Equation.3">
                  <p:embed/>
                </p:oleObj>
              </mc:Choice>
              <mc:Fallback>
                <p:oleObj name="数式" r:id="rId5" imgW="3060360" imgH="583920" progId="Equation.3">
                  <p:embed/>
                  <p:pic>
                    <p:nvPicPr>
                      <p:cNvPr id="0" name=""/>
                      <p:cNvPicPr>
                        <a:picLocks noChangeAspect="1" noChangeArrowheads="1"/>
                      </p:cNvPicPr>
                      <p:nvPr/>
                    </p:nvPicPr>
                    <p:blipFill>
                      <a:blip r:embed="rId6"/>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name="数式" r:id="rId7" imgW="3822480" imgH="1371600" progId="Equation.3">
                  <p:embed/>
                </p:oleObj>
              </mc:Choice>
              <mc:Fallback>
                <p:oleObj name="数式" r:id="rId7" imgW="3822480" imgH="1371600" progId="Equation.3">
                  <p:embed/>
                  <p:pic>
                    <p:nvPicPr>
                      <p:cNvPr id="0" name=""/>
                      <p:cNvPicPr>
                        <a:picLocks noChangeAspect="1" noChangeArrowheads="1"/>
                      </p:cNvPicPr>
                      <p:nvPr/>
                    </p:nvPicPr>
                    <p:blipFill>
                      <a:blip r:embed="rId8"/>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0441BFCD-5FA9-49D7-EB52-6912AB30577D}"/>
              </a:ext>
            </a:extLst>
          </p:cNvPr>
          <p:cNvGraphicFramePr>
            <a:graphicFrameLocks noChangeAspect="1"/>
          </p:cNvGraphicFramePr>
          <p:nvPr>
            <p:extLst>
              <p:ext uri="{D42A27DB-BD31-4B8C-83A1-F6EECF244321}">
                <p14:modId xmlns:p14="http://schemas.microsoft.com/office/powerpoint/2010/main" val="3632030774"/>
              </p:ext>
            </p:extLst>
          </p:nvPr>
        </p:nvGraphicFramePr>
        <p:xfrm>
          <a:off x="4343400" y="1066800"/>
          <a:ext cx="2893131" cy="946843"/>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4343400" y="1066800"/>
                        <a:ext cx="2893131" cy="946843"/>
                      </a:xfrm>
                      <a:prstGeom prst="rect">
                        <a:avLst/>
                      </a:prstGeom>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name="Equation" r:id="rId3" imgW="3301920" imgH="2260440" progId="Equation.DSMT4">
                  <p:embed/>
                </p:oleObj>
              </mc:Choice>
              <mc:Fallback>
                <p:oleObj name="Equation" r:id="rId3" imgW="3301920" imgH="2260440" progId="Equation.DSMT4">
                  <p:embed/>
                  <p:pic>
                    <p:nvPicPr>
                      <p:cNvPr id="0" name=""/>
                      <p:cNvPicPr>
                        <a:picLocks noChangeAspect="1" noChangeArrowheads="1"/>
                      </p:cNvPicPr>
                      <p:nvPr/>
                    </p:nvPicPr>
                    <p:blipFill>
                      <a:blip r:embed="rId4"/>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name="数式" r:id="rId3" imgW="2743200" imgH="2819160" progId="Equation.3">
                  <p:embed/>
                </p:oleObj>
              </mc:Choice>
              <mc:Fallback>
                <p:oleObj name="数式" r:id="rId3" imgW="2743200" imgH="2819160" progId="Equation.3">
                  <p:embed/>
                  <p:pic>
                    <p:nvPicPr>
                      <p:cNvPr id="0" name=""/>
                      <p:cNvPicPr>
                        <a:picLocks noChangeAspect="1" noChangeArrowheads="1"/>
                      </p:cNvPicPr>
                      <p:nvPr/>
                    </p:nvPicPr>
                    <p:blipFill>
                      <a:blip r:embed="rId4"/>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name="数式" r:id="rId3" imgW="1663560" imgH="914400" progId="Equation.3">
                  <p:embed/>
                </p:oleObj>
              </mc:Choice>
              <mc:Fallback>
                <p:oleObj name="数式" r:id="rId3" imgW="1663560" imgH="914400" progId="Equation.3">
                  <p:embed/>
                  <p:pic>
                    <p:nvPicPr>
                      <p:cNvPr id="0" name=""/>
                      <p:cNvPicPr>
                        <a:picLocks noChangeAspect="1" noChangeArrowheads="1"/>
                      </p:cNvPicPr>
                      <p:nvPr/>
                    </p:nvPicPr>
                    <p:blipFill>
                      <a:blip r:embed="rId4"/>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name="数式" r:id="rId5" imgW="3136680" imgH="774360" progId="Equation.3">
                  <p:embed/>
                </p:oleObj>
              </mc:Choice>
              <mc:Fallback>
                <p:oleObj name="数式" r:id="rId5" imgW="3136680" imgH="774360" progId="Equation.3">
                  <p:embed/>
                  <p:pic>
                    <p:nvPicPr>
                      <p:cNvPr id="0" name=""/>
                      <p:cNvPicPr>
                        <a:picLocks noChangeAspect="1" noChangeArrowheads="1"/>
                      </p:cNvPicPr>
                      <p:nvPr/>
                    </p:nvPicPr>
                    <p:blipFill>
                      <a:blip r:embed="rId6"/>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03/28/2025</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2025 -- Lecture 26</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name="Equation" r:id="rId3" imgW="6225384" imgH="1531703" progId="Equation.DSMT4">
                  <p:embed/>
                </p:oleObj>
              </mc:Choice>
              <mc:Fallback>
                <p:oleObj name="Equation" r:id="rId3"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4"/>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name="Equation" r:id="rId5" imgW="3809880" imgH="1600200" progId="Equation.DSMT4">
                  <p:embed/>
                </p:oleObj>
              </mc:Choice>
              <mc:Fallback>
                <p:oleObj name="Equation" r:id="rId5"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6"/>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F506209C-B20A-EF31-ACA7-5CF7812DD57F}"/>
              </a:ext>
            </a:extLst>
          </p:cNvPr>
          <p:cNvPicPr>
            <a:picLocks noChangeAspect="1"/>
          </p:cNvPicPr>
          <p:nvPr/>
        </p:nvPicPr>
        <p:blipFill>
          <a:blip r:embed="rId3"/>
          <a:stretch>
            <a:fillRect/>
          </a:stretch>
        </p:blipFill>
        <p:spPr>
          <a:xfrm>
            <a:off x="38179" y="1371600"/>
            <a:ext cx="9105821" cy="33528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24189C-C238-525D-6029-7E9A62ADD601}"/>
              </a:ext>
            </a:extLst>
          </p:cNvPr>
          <p:cNvSpPr>
            <a:spLocks noGrp="1"/>
          </p:cNvSpPr>
          <p:nvPr>
            <p:ph type="dt" sz="half" idx="10"/>
          </p:nvPr>
        </p:nvSpPr>
        <p:spPr/>
        <p:txBody>
          <a:bodyPr/>
          <a:lstStyle/>
          <a:p>
            <a:r>
              <a:rPr lang="en-US"/>
              <a:t>03/28/2025</a:t>
            </a:r>
            <a:endParaRPr lang="en-US" dirty="0"/>
          </a:p>
        </p:txBody>
      </p:sp>
      <p:sp>
        <p:nvSpPr>
          <p:cNvPr id="3" name="Footer Placeholder 2">
            <a:extLst>
              <a:ext uri="{FF2B5EF4-FFF2-40B4-BE49-F238E27FC236}">
                <a16:creationId xmlns:a16="http://schemas.microsoft.com/office/drawing/2014/main" id="{0C4FD6F5-2FEB-0C95-D905-BD3142BEEF91}"/>
              </a:ext>
            </a:extLst>
          </p:cNvPr>
          <p:cNvSpPr>
            <a:spLocks noGrp="1"/>
          </p:cNvSpPr>
          <p:nvPr>
            <p:ph type="ftr" sz="quarter" idx="11"/>
          </p:nvPr>
        </p:nvSpPr>
        <p:spPr/>
        <p:txBody>
          <a:bodyPr/>
          <a:lstStyle/>
          <a:p>
            <a:r>
              <a:rPr lang="en-US"/>
              <a:t>PHY 712  Spring 2025 -- Lecture 26</a:t>
            </a:r>
            <a:endParaRPr lang="en-US" dirty="0"/>
          </a:p>
        </p:txBody>
      </p:sp>
      <p:sp>
        <p:nvSpPr>
          <p:cNvPr id="4" name="Slide Number Placeholder 3">
            <a:extLst>
              <a:ext uri="{FF2B5EF4-FFF2-40B4-BE49-F238E27FC236}">
                <a16:creationId xmlns:a16="http://schemas.microsoft.com/office/drawing/2014/main" id="{EA2AC156-2A21-3E71-FAF8-BA8460F0D04E}"/>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0FAB96AE-862E-F23F-1F30-5FC78B93D699}"/>
              </a:ext>
            </a:extLst>
          </p:cNvPr>
          <p:cNvSpPr txBox="1"/>
          <p:nvPr/>
        </p:nvSpPr>
        <p:spPr>
          <a:xfrm>
            <a:off x="0" y="228600"/>
            <a:ext cx="8839200" cy="769441"/>
          </a:xfrm>
          <a:prstGeom prst="rect">
            <a:avLst/>
          </a:prstGeom>
          <a:noFill/>
        </p:spPr>
        <p:txBody>
          <a:bodyPr wrap="square" rtlCol="0">
            <a:spAutoFit/>
          </a:bodyPr>
          <a:lstStyle/>
          <a:p>
            <a:r>
              <a:rPr lang="en-US" sz="2400" dirty="0">
                <a:latin typeface="+mj-lt"/>
              </a:rPr>
              <a:t>Comment on upcoming physics colloquia</a:t>
            </a:r>
          </a:p>
          <a:p>
            <a:r>
              <a:rPr lang="en-US" sz="2000" dirty="0">
                <a:latin typeface="+mj-lt"/>
                <a:hlinkClick r:id="rId2"/>
              </a:rPr>
              <a:t>https://physics.wfu.edu/wfu-phy-news/colloquium/seminar-spring-2025/</a:t>
            </a:r>
            <a:endParaRPr lang="en-US" sz="2000" dirty="0">
              <a:latin typeface="+mj-lt"/>
            </a:endParaRPr>
          </a:p>
        </p:txBody>
      </p:sp>
      <p:pic>
        <p:nvPicPr>
          <p:cNvPr id="6" name="Picture 5">
            <a:extLst>
              <a:ext uri="{FF2B5EF4-FFF2-40B4-BE49-F238E27FC236}">
                <a16:creationId xmlns:a16="http://schemas.microsoft.com/office/drawing/2014/main" id="{9089ABE7-302F-AECF-91FF-52D277C7BA9D}"/>
              </a:ext>
            </a:extLst>
          </p:cNvPr>
          <p:cNvPicPr>
            <a:picLocks noChangeAspect="1"/>
          </p:cNvPicPr>
          <p:nvPr/>
        </p:nvPicPr>
        <p:blipFill>
          <a:blip r:embed="rId3"/>
          <a:stretch>
            <a:fillRect/>
          </a:stretch>
        </p:blipFill>
        <p:spPr>
          <a:xfrm>
            <a:off x="0" y="1173305"/>
            <a:ext cx="9144000" cy="5051322"/>
          </a:xfrm>
          <a:prstGeom prst="rect">
            <a:avLst/>
          </a:prstGeom>
        </p:spPr>
      </p:pic>
    </p:spTree>
    <p:extLst>
      <p:ext uri="{BB962C8B-B14F-4D97-AF65-F5344CB8AC3E}">
        <p14:creationId xmlns:p14="http://schemas.microsoft.com/office/powerpoint/2010/main" val="8285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E8D563-CA34-4FEC-8EBC-4F6A25DC4D71}"/>
              </a:ext>
            </a:extLst>
          </p:cNvPr>
          <p:cNvSpPr/>
          <p:nvPr/>
        </p:nvSpPr>
        <p:spPr>
          <a:xfrm>
            <a:off x="2895600" y="4419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8C2B5B0-D7E9-4489-BC32-6EE1B3E633B7}"/>
              </a:ext>
            </a:extLst>
          </p:cNvPr>
          <p:cNvSpPr/>
          <p:nvPr/>
        </p:nvSpPr>
        <p:spPr>
          <a:xfrm>
            <a:off x="6036468" y="4382947"/>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28644F0-0E41-A2E6-0515-0BE7547A4D75}"/>
              </a:ext>
            </a:extLst>
          </p:cNvPr>
          <p:cNvSpPr txBox="1"/>
          <p:nvPr/>
        </p:nvSpPr>
        <p:spPr>
          <a:xfrm>
            <a:off x="3124200" y="4364623"/>
            <a:ext cx="228600" cy="338554"/>
          </a:xfrm>
          <a:prstGeom prst="rect">
            <a:avLst/>
          </a:prstGeom>
          <a:noFill/>
        </p:spPr>
        <p:txBody>
          <a:bodyPr wrap="square" rtlCol="0">
            <a:spAutoFit/>
          </a:bodyPr>
          <a:lstStyle/>
          <a:p>
            <a:r>
              <a:rPr lang="en-US" sz="1600" dirty="0">
                <a:latin typeface="+mj-lt"/>
              </a:rPr>
              <a:t>2</a:t>
            </a:r>
          </a:p>
        </p:txBody>
      </p:sp>
      <p:sp>
        <p:nvSpPr>
          <p:cNvPr id="10" name="TextBox 9">
            <a:extLst>
              <a:ext uri="{FF2B5EF4-FFF2-40B4-BE49-F238E27FC236}">
                <a16:creationId xmlns:a16="http://schemas.microsoft.com/office/drawing/2014/main" id="{3C965A2A-AEB9-54E4-2883-80C0A543DD4E}"/>
              </a:ext>
            </a:extLst>
          </p:cNvPr>
          <p:cNvSpPr txBox="1"/>
          <p:nvPr/>
        </p:nvSpPr>
        <p:spPr>
          <a:xfrm>
            <a:off x="6323851" y="4384766"/>
            <a:ext cx="228600" cy="338554"/>
          </a:xfrm>
          <a:prstGeom prst="rect">
            <a:avLst/>
          </a:prstGeom>
          <a:noFill/>
        </p:spPr>
        <p:txBody>
          <a:bodyPr wrap="square" rtlCol="0">
            <a:spAutoFit/>
          </a:bodyPr>
          <a:lstStyle/>
          <a:p>
            <a:r>
              <a:rPr lang="en-US" sz="1600" dirty="0">
                <a:latin typeface="+mj-lt"/>
              </a:rPr>
              <a:t>2</a:t>
            </a:r>
          </a:p>
        </p:txBody>
      </p:sp>
    </p:spTree>
    <p:extLst>
      <p:ext uri="{BB962C8B-B14F-4D97-AF65-F5344CB8AC3E}">
        <p14:creationId xmlns:p14="http://schemas.microsoft.com/office/powerpoint/2010/main" val="205530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name="Equation" r:id="rId3" imgW="1295280" imgH="1485720" progId="Equation.DSMT4">
                  <p:embed/>
                </p:oleObj>
              </mc:Choice>
              <mc:Fallback>
                <p:oleObj name="Equation" r:id="rId3" imgW="1295280" imgH="1485720" progId="Equation.DSMT4">
                  <p:embed/>
                  <p:pic>
                    <p:nvPicPr>
                      <p:cNvPr id="0" name=""/>
                      <p:cNvPicPr/>
                      <p:nvPr/>
                    </p:nvPicPr>
                    <p:blipFill>
                      <a:blip r:embed="rId4"/>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name="Equation" r:id="rId5" imgW="1307880" imgH="1498320" progId="Equation.DSMT4">
                  <p:embed/>
                </p:oleObj>
              </mc:Choice>
              <mc:Fallback>
                <p:oleObj name="Equation" r:id="rId5" imgW="1307880" imgH="1498320" progId="Equation.DSMT4">
                  <p:embed/>
                  <p:pic>
                    <p:nvPicPr>
                      <p:cNvPr id="7" name="Object 6"/>
                      <p:cNvPicPr/>
                      <p:nvPr/>
                    </p:nvPicPr>
                    <p:blipFill>
                      <a:blip r:embed="rId6"/>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name="Equation" r:id="rId7" imgW="2539800" imgH="457200" progId="Equation.DSMT4">
                  <p:embed/>
                </p:oleObj>
              </mc:Choice>
              <mc:Fallback>
                <p:oleObj name="Equation" r:id="rId7" imgW="2539800" imgH="457200" progId="Equation.DSMT4">
                  <p:embed/>
                  <p:pic>
                    <p:nvPicPr>
                      <p:cNvPr id="0" name=""/>
                      <p:cNvPicPr/>
                      <p:nvPr/>
                    </p:nvPicPr>
                    <p:blipFill>
                      <a:blip r:embed="rId8"/>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30865" y="-75445"/>
            <a:ext cx="8077200" cy="2677656"/>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inertial frames of reference. (Inertial frame of reference implies that the frame is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540726" y="4818360"/>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33699" y="4475460"/>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03/28/2025</a:t>
            </a:r>
            <a:endParaRPr lang="en-US" dirty="0"/>
          </a:p>
        </p:txBody>
      </p:sp>
      <p:sp>
        <p:nvSpPr>
          <p:cNvPr id="3" name="Footer Placeholder 2"/>
          <p:cNvSpPr>
            <a:spLocks noGrp="1"/>
          </p:cNvSpPr>
          <p:nvPr>
            <p:ph type="ftr" sz="quarter" idx="11"/>
          </p:nvPr>
        </p:nvSpPr>
        <p:spPr/>
        <p:txBody>
          <a:bodyPr/>
          <a:lstStyle/>
          <a:p>
            <a:r>
              <a:rPr lang="en-US"/>
              <a:t>PHY 712  Spring 2025 --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552700" y="479624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48000" y="44913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name="数式" r:id="rId3" imgW="1346040" imgH="1091880" progId="Equation.3">
                  <p:embed/>
                </p:oleObj>
              </mc:Choice>
              <mc:Fallback>
                <p:oleObj name="数式" r:id="rId3" imgW="1346040" imgH="1091880" progId="Equation.3">
                  <p:embed/>
                  <p:pic>
                    <p:nvPicPr>
                      <p:cNvPr id="0" name=""/>
                      <p:cNvPicPr/>
                      <p:nvPr/>
                    </p:nvPicPr>
                    <p:blipFill>
                      <a:blip r:embed="rId4"/>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name="数式" r:id="rId5" imgW="2590560" imgH="1079280" progId="Equation.3">
                  <p:embed/>
                </p:oleObj>
              </mc:Choice>
              <mc:Fallback>
                <p:oleObj name="数式" r:id="rId5" imgW="2590560" imgH="1079280"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21180</TotalTime>
  <Words>1152</Words>
  <Application>Microsoft Office PowerPoint</Application>
  <PresentationFormat>On-screen Show (4:3)</PresentationFormat>
  <Paragraphs>210</Paragraphs>
  <Slides>29</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6"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1242</cp:revision>
  <cp:lastPrinted>2021-03-30T18:20:42Z</cp:lastPrinted>
  <dcterms:created xsi:type="dcterms:W3CDTF">2012-01-10T18:32:24Z</dcterms:created>
  <dcterms:modified xsi:type="dcterms:W3CDTF">2025-03-27T16:27:21Z</dcterms:modified>
</cp:coreProperties>
</file>