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96" r:id="rId2"/>
    <p:sldId id="394" r:id="rId3"/>
    <p:sldId id="354" r:id="rId4"/>
    <p:sldId id="395" r:id="rId5"/>
    <p:sldId id="376" r:id="rId6"/>
    <p:sldId id="355" r:id="rId7"/>
    <p:sldId id="377" r:id="rId8"/>
    <p:sldId id="356" r:id="rId9"/>
    <p:sldId id="357" r:id="rId10"/>
    <p:sldId id="358" r:id="rId11"/>
    <p:sldId id="359" r:id="rId12"/>
    <p:sldId id="360" r:id="rId13"/>
    <p:sldId id="361" r:id="rId14"/>
    <p:sldId id="362" r:id="rId15"/>
    <p:sldId id="363" r:id="rId16"/>
    <p:sldId id="364" r:id="rId17"/>
    <p:sldId id="378" r:id="rId18"/>
    <p:sldId id="365" r:id="rId19"/>
    <p:sldId id="373" r:id="rId20"/>
    <p:sldId id="391" r:id="rId21"/>
    <p:sldId id="366" r:id="rId22"/>
    <p:sldId id="374" r:id="rId23"/>
    <p:sldId id="367" r:id="rId24"/>
    <p:sldId id="368" r:id="rId25"/>
    <p:sldId id="369" r:id="rId26"/>
    <p:sldId id="370" r:id="rId27"/>
    <p:sldId id="371" r:id="rId28"/>
    <p:sldId id="372" r:id="rId29"/>
    <p:sldId id="393" r:id="rId3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zwarth, Natalie" initials="HN" lastIdx="1" clrIdx="0">
    <p:extLst>
      <p:ext uri="{19B8F6BF-5375-455C-9EA6-DF929625EA0E}">
        <p15:presenceInfo xmlns:p15="http://schemas.microsoft.com/office/powerpoint/2012/main" userId="Holzwarth, Natali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A32AA"/>
    <a:srgbClr val="FC4810"/>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87105" autoAdjust="0"/>
  </p:normalViewPr>
  <p:slideViewPr>
    <p:cSldViewPr>
      <p:cViewPr varScale="1">
        <p:scale>
          <a:sx n="73" d="100"/>
          <a:sy n="73" d="100"/>
        </p:scale>
        <p:origin x="1024" y="44"/>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3/27/2025</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3/27/2025</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jump to Chapter 11 of Jackson and the special theory of relativity.    </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0852055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 about the frequency/wavevector 4-vector and the Doppler effect for electromagnetic waves.</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11483919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Doppler effect 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25850470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Discussion about the Doppler effect for electromagnetic waves and sound waves.</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10014255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the measurement of velocity in the two different reference frames.</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13102173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Evaluating the infinitesimals to determine the velocity relationships.</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22064247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14251798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Numerical evaluation of the velocity relationship.</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31817735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possible to take the derivatives of the velocities to get the accelerations.     The proof of these results are left for you to fill in.</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27067312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32365647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apparent that the velocity 4 vector  itself does not obey the Lorentz transformation.    These identities show that we can construct a related 4 vector that does obey the Lorentz transformation.</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4128266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identities that can be proven…</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34906346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the dust clears,   the related physical parameters are the energy-momentum 4 vector.</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33958308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order to relate the equations to the non-relativistic treatments, we must use the same zero of energy for both.     The kinetic energy of a relativistic free particle is related to the energy E-mc</a:t>
            </a:r>
            <a:r>
              <a:rPr lang="en-US" baseline="30000" dirty="0"/>
              <a:t>2</a:t>
            </a:r>
            <a:r>
              <a:rPr lang="en-US" baseline="0"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30081784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gives some numerical relationships for a highly accelerated electron.</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17955464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of the previous equations represent relativistic mechanics.    Now we want to relate the ideas to electromagnetic theory.      We have said that Maxwell’s equations already are consistent with the theory of relativity.    But we still have some work to do in order to relate the measured fields and sources in two different reference frames.   The idea is to guess the correct 4 vectors.</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34150958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our guesses.</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17626361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4 vectors obey the Lorentz transformations.   Here we use the notation that repeated indices should be summed over the 4 components.    In this case beta is the summed index.   Next time we will see how the E and B fields are represented in terms of the </a:t>
            </a:r>
            <a:r>
              <a:rPr lang="en-US"/>
              <a:t>Lorentz transformations.</a:t>
            </a:r>
          </a:p>
        </p:txBody>
      </p:sp>
      <p:sp>
        <p:nvSpPr>
          <p:cNvPr id="4" name="Slide Number Placeholder 3"/>
          <p:cNvSpPr>
            <a:spLocks noGrp="1"/>
          </p:cNvSpPr>
          <p:nvPr>
            <p:ph type="sldNum" sz="quarter" idx="5"/>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5086566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29</a:t>
            </a:fld>
            <a:endParaRPr lang="en-US" dirty="0"/>
          </a:p>
        </p:txBody>
      </p:sp>
    </p:spTree>
    <p:extLst>
      <p:ext uri="{BB962C8B-B14F-4D97-AF65-F5344CB8AC3E}">
        <p14:creationId xmlns:p14="http://schemas.microsoft.com/office/powerpoint/2010/main" val="22493857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 jumping to Chapter 11 of Jackson.     Fortunately/unfortunately Jackson decided to use </a:t>
            </a:r>
            <a:r>
              <a:rPr lang="en-US" dirty="0" err="1"/>
              <a:t>cgs</a:t>
            </a:r>
            <a:r>
              <a:rPr lang="en-US" dirty="0"/>
              <a:t> Gaussian units starting in Chapter 11.   Here is a table of comparison.</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7552295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tables of comparison of the two unit schemes.</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324996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relationships.</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5560015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 jumping into the story of special relativity. The black frame corresponds to a (stationary) frame.   The purple coordinate system is moving relative to it along the x axis at a speed of v.    The red dot is measured differently in the two frames of reference.</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26476033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notation with beta and gamma is defined.      The question is how the four parameters, </a:t>
            </a:r>
            <a:r>
              <a:rPr lang="en-US" dirty="0" err="1"/>
              <a:t>ct</a:t>
            </a:r>
            <a:r>
              <a:rPr lang="en-US" dirty="0"/>
              <a:t>, </a:t>
            </a:r>
            <a:r>
              <a:rPr lang="en-US" dirty="0" err="1"/>
              <a:t>x,y,z</a:t>
            </a:r>
            <a:r>
              <a:rPr lang="en-US" dirty="0"/>
              <a:t> measured in the stationary reference frame are related to the corresponding four variables </a:t>
            </a:r>
            <a:r>
              <a:rPr lang="en-US" dirty="0" err="1"/>
              <a:t>ct</a:t>
            </a:r>
            <a:r>
              <a:rPr lang="en-US" dirty="0"/>
              <a:t>’,</a:t>
            </a:r>
            <a:r>
              <a:rPr lang="en-US" dirty="0" err="1"/>
              <a:t>x’y’,z</a:t>
            </a:r>
            <a:r>
              <a:rPr lang="en-US" dirty="0"/>
              <a:t>’ measured in the moving frame and vice versa?      The consensus is that the Lorentz transformation is the correct correspondence.</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2543429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Lorentz transformation expressed in matrix form. Also note that the four variables have an invariant.</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19808420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4 vectors that obey the Lorentz transformation --</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13397441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03/28/2025</a:t>
            </a:r>
            <a:endParaRPr lang="en-US" dirty="0"/>
          </a:p>
        </p:txBody>
      </p:sp>
      <p:sp>
        <p:nvSpPr>
          <p:cNvPr id="5" name="Footer Placeholder 4"/>
          <p:cNvSpPr>
            <a:spLocks noGrp="1"/>
          </p:cNvSpPr>
          <p:nvPr>
            <p:ph type="ftr" sz="quarter" idx="11"/>
          </p:nvPr>
        </p:nvSpPr>
        <p:spPr/>
        <p:txBody>
          <a:bodyPr/>
          <a:lstStyle/>
          <a:p>
            <a:r>
              <a:rPr lang="en-US"/>
              <a:t>PHY 712  Spring 2025 -- Lecture 26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03/28/2025</a:t>
            </a:r>
            <a:endParaRPr lang="en-US" dirty="0"/>
          </a:p>
        </p:txBody>
      </p:sp>
      <p:sp>
        <p:nvSpPr>
          <p:cNvPr id="5" name="Footer Placeholder 4"/>
          <p:cNvSpPr>
            <a:spLocks noGrp="1"/>
          </p:cNvSpPr>
          <p:nvPr>
            <p:ph type="ftr" sz="quarter" idx="11"/>
          </p:nvPr>
        </p:nvSpPr>
        <p:spPr/>
        <p:txBody>
          <a:bodyPr/>
          <a:lstStyle/>
          <a:p>
            <a:r>
              <a:rPr lang="en-US"/>
              <a:t>PHY 712  Spring 2025 -- Lecture 26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03/28/2025</a:t>
            </a:r>
            <a:endParaRPr lang="en-US" dirty="0"/>
          </a:p>
        </p:txBody>
      </p:sp>
      <p:sp>
        <p:nvSpPr>
          <p:cNvPr id="5" name="Footer Placeholder 4"/>
          <p:cNvSpPr>
            <a:spLocks noGrp="1"/>
          </p:cNvSpPr>
          <p:nvPr>
            <p:ph type="ftr" sz="quarter" idx="11"/>
          </p:nvPr>
        </p:nvSpPr>
        <p:spPr/>
        <p:txBody>
          <a:bodyPr/>
          <a:lstStyle/>
          <a:p>
            <a:r>
              <a:rPr lang="en-US"/>
              <a:t>PHY 712  Spring 2025 -- Lecture 26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03/28/2025</a:t>
            </a:r>
            <a:endParaRPr lang="en-US" dirty="0"/>
          </a:p>
        </p:txBody>
      </p:sp>
      <p:sp>
        <p:nvSpPr>
          <p:cNvPr id="5" name="Footer Placeholder 4"/>
          <p:cNvSpPr>
            <a:spLocks noGrp="1"/>
          </p:cNvSpPr>
          <p:nvPr>
            <p:ph type="ftr" sz="quarter" idx="11"/>
          </p:nvPr>
        </p:nvSpPr>
        <p:spPr/>
        <p:txBody>
          <a:bodyPr/>
          <a:lstStyle/>
          <a:p>
            <a:r>
              <a:rPr lang="en-US"/>
              <a:t>PHY 712  Spring 2025 -- Lecture 26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03/28/2025</a:t>
            </a:r>
            <a:endParaRPr lang="en-US" dirty="0"/>
          </a:p>
        </p:txBody>
      </p:sp>
      <p:sp>
        <p:nvSpPr>
          <p:cNvPr id="5" name="Footer Placeholder 4"/>
          <p:cNvSpPr>
            <a:spLocks noGrp="1"/>
          </p:cNvSpPr>
          <p:nvPr>
            <p:ph type="ftr" sz="quarter" idx="11"/>
          </p:nvPr>
        </p:nvSpPr>
        <p:spPr/>
        <p:txBody>
          <a:bodyPr/>
          <a:lstStyle/>
          <a:p>
            <a:r>
              <a:rPr lang="en-US"/>
              <a:t>PHY 712  Spring 2025 -- Lecture 26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03/28/2025</a:t>
            </a:r>
            <a:endParaRPr lang="en-US" dirty="0"/>
          </a:p>
        </p:txBody>
      </p:sp>
      <p:sp>
        <p:nvSpPr>
          <p:cNvPr id="6" name="Footer Placeholder 5"/>
          <p:cNvSpPr>
            <a:spLocks noGrp="1"/>
          </p:cNvSpPr>
          <p:nvPr>
            <p:ph type="ftr" sz="quarter" idx="11"/>
          </p:nvPr>
        </p:nvSpPr>
        <p:spPr/>
        <p:txBody>
          <a:bodyPr/>
          <a:lstStyle/>
          <a:p>
            <a:r>
              <a:rPr lang="en-US"/>
              <a:t>PHY 712  Spring 2025 -- Lecture 26</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03/28/2025</a:t>
            </a:r>
            <a:endParaRPr lang="en-US" dirty="0"/>
          </a:p>
        </p:txBody>
      </p:sp>
      <p:sp>
        <p:nvSpPr>
          <p:cNvPr id="8" name="Footer Placeholder 7"/>
          <p:cNvSpPr>
            <a:spLocks noGrp="1"/>
          </p:cNvSpPr>
          <p:nvPr>
            <p:ph type="ftr" sz="quarter" idx="11"/>
          </p:nvPr>
        </p:nvSpPr>
        <p:spPr/>
        <p:txBody>
          <a:bodyPr/>
          <a:lstStyle/>
          <a:p>
            <a:r>
              <a:rPr lang="en-US"/>
              <a:t>PHY 712  Spring 2025 -- Lecture 26</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03/28/2025</a:t>
            </a:r>
            <a:endParaRPr lang="en-US" dirty="0"/>
          </a:p>
        </p:txBody>
      </p:sp>
      <p:sp>
        <p:nvSpPr>
          <p:cNvPr id="4" name="Footer Placeholder 3"/>
          <p:cNvSpPr>
            <a:spLocks noGrp="1"/>
          </p:cNvSpPr>
          <p:nvPr>
            <p:ph type="ftr" sz="quarter" idx="11"/>
          </p:nvPr>
        </p:nvSpPr>
        <p:spPr/>
        <p:txBody>
          <a:bodyPr/>
          <a:lstStyle/>
          <a:p>
            <a:r>
              <a:rPr lang="en-US"/>
              <a:t>PHY 712  Spring 2025 -- Lecture 26</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03/28/2025</a:t>
            </a:r>
            <a:endParaRPr lang="en-US" dirty="0"/>
          </a:p>
        </p:txBody>
      </p:sp>
      <p:sp>
        <p:nvSpPr>
          <p:cNvPr id="3" name="Footer Placeholder 2"/>
          <p:cNvSpPr>
            <a:spLocks noGrp="1"/>
          </p:cNvSpPr>
          <p:nvPr>
            <p:ph type="ftr" sz="quarter" idx="11"/>
          </p:nvPr>
        </p:nvSpPr>
        <p:spPr/>
        <p:txBody>
          <a:bodyPr/>
          <a:lstStyle/>
          <a:p>
            <a:r>
              <a:rPr lang="en-US"/>
              <a:t>PHY 712  Spring 2025 --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03/28/2025</a:t>
            </a:r>
            <a:endParaRPr lang="en-US" dirty="0"/>
          </a:p>
        </p:txBody>
      </p:sp>
      <p:sp>
        <p:nvSpPr>
          <p:cNvPr id="6" name="Footer Placeholder 5"/>
          <p:cNvSpPr>
            <a:spLocks noGrp="1"/>
          </p:cNvSpPr>
          <p:nvPr>
            <p:ph type="ftr" sz="quarter" idx="11"/>
          </p:nvPr>
        </p:nvSpPr>
        <p:spPr/>
        <p:txBody>
          <a:bodyPr/>
          <a:lstStyle/>
          <a:p>
            <a:r>
              <a:rPr lang="en-US"/>
              <a:t>PHY 712  Spring 2025 -- Lecture 26</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03/28/2025</a:t>
            </a:r>
            <a:endParaRPr lang="en-US" dirty="0"/>
          </a:p>
        </p:txBody>
      </p:sp>
      <p:sp>
        <p:nvSpPr>
          <p:cNvPr id="6" name="Footer Placeholder 5"/>
          <p:cNvSpPr>
            <a:spLocks noGrp="1"/>
          </p:cNvSpPr>
          <p:nvPr>
            <p:ph type="ftr" sz="quarter" idx="11"/>
          </p:nvPr>
        </p:nvSpPr>
        <p:spPr/>
        <p:txBody>
          <a:bodyPr/>
          <a:lstStyle/>
          <a:p>
            <a:r>
              <a:rPr lang="en-US"/>
              <a:t>PHY 712  Spring 2025 -- Lecture 26</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03/28/2025</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2025 -- Lecture 26</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2.wmf"/><Relationship Id="rId5" Type="http://schemas.openxmlformats.org/officeDocument/2006/relationships/oleObject" Target="../embeddings/oleObject7.bin"/><Relationship Id="rId4" Type="http://schemas.openxmlformats.org/officeDocument/2006/relationships/image" Target="../media/image11.wmf"/></Relationships>
</file>

<file path=ppt/slides/_rels/slide11.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8.bin"/><Relationship Id="rId7" Type="http://schemas.openxmlformats.org/officeDocument/2006/relationships/oleObject" Target="../embeddings/oleObject9.bin"/><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12.wmf"/><Relationship Id="rId5" Type="http://schemas.openxmlformats.org/officeDocument/2006/relationships/oleObject" Target="../embeddings/oleObject7.bin"/><Relationship Id="rId4" Type="http://schemas.openxmlformats.org/officeDocument/2006/relationships/image" Target="../media/image13.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16.wmf"/><Relationship Id="rId5" Type="http://schemas.openxmlformats.org/officeDocument/2006/relationships/oleObject" Target="../embeddings/oleObject11.bin"/><Relationship Id="rId4" Type="http://schemas.openxmlformats.org/officeDocument/2006/relationships/image" Target="../media/image15.wmf"/></Relationships>
</file>

<file path=ppt/slides/_rels/slide13.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12.bin"/><Relationship Id="rId7" Type="http://schemas.openxmlformats.org/officeDocument/2006/relationships/oleObject" Target="../embeddings/oleObject14.bin"/><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18.wmf"/><Relationship Id="rId5" Type="http://schemas.openxmlformats.org/officeDocument/2006/relationships/oleObject" Target="../embeddings/oleObject13.bin"/><Relationship Id="rId4" Type="http://schemas.openxmlformats.org/officeDocument/2006/relationships/image" Target="../media/image17.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21.wmf"/><Relationship Id="rId5" Type="http://schemas.openxmlformats.org/officeDocument/2006/relationships/oleObject" Target="../embeddings/oleObject16.bin"/><Relationship Id="rId4" Type="http://schemas.openxmlformats.org/officeDocument/2006/relationships/image" Target="../media/image20.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22.wmf"/><Relationship Id="rId5" Type="http://schemas.openxmlformats.org/officeDocument/2006/relationships/oleObject" Target="../embeddings/oleObject17.bin"/><Relationship Id="rId4" Type="http://schemas.openxmlformats.org/officeDocument/2006/relationships/image" Target="../media/image10.wmf"/></Relationships>
</file>

<file path=ppt/slides/_rels/slide16.x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oleObject" Target="../embeddings/oleObject17.bin"/><Relationship Id="rId7" Type="http://schemas.openxmlformats.org/officeDocument/2006/relationships/oleObject" Target="../embeddings/oleObject19.bin"/><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23.wmf"/><Relationship Id="rId5" Type="http://schemas.openxmlformats.org/officeDocument/2006/relationships/oleObject" Target="../embeddings/oleObject18.bin"/><Relationship Id="rId4" Type="http://schemas.openxmlformats.org/officeDocument/2006/relationships/image" Target="../media/image22.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25.wmf"/></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23.bin"/><Relationship Id="rId3" Type="http://schemas.openxmlformats.org/officeDocument/2006/relationships/image" Target="../media/image26.png"/><Relationship Id="rId7" Type="http://schemas.openxmlformats.org/officeDocument/2006/relationships/image" Target="../media/image28.wmf"/><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oleObject" Target="../embeddings/oleObject22.bin"/><Relationship Id="rId5" Type="http://schemas.openxmlformats.org/officeDocument/2006/relationships/image" Target="../media/image27.wmf"/><Relationship Id="rId4" Type="http://schemas.openxmlformats.org/officeDocument/2006/relationships/oleObject" Target="../embeddings/oleObject21.bin"/><Relationship Id="rId9" Type="http://schemas.openxmlformats.org/officeDocument/2006/relationships/image" Target="../media/image29.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30.wmf"/></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image" Target="../media/image32.wmf"/><Relationship Id="rId5" Type="http://schemas.openxmlformats.org/officeDocument/2006/relationships/oleObject" Target="../embeddings/oleObject26.bin"/><Relationship Id="rId4" Type="http://schemas.openxmlformats.org/officeDocument/2006/relationships/image" Target="../media/image31.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33.wmf"/></Relationships>
</file>

<file path=ppt/slides/_rels/slide23.xml.rels><?xml version="1.0" encoding="UTF-8" standalone="yes"?>
<Relationships xmlns="http://schemas.openxmlformats.org/package/2006/relationships"><Relationship Id="rId8" Type="http://schemas.openxmlformats.org/officeDocument/2006/relationships/image" Target="../media/image36.wmf"/><Relationship Id="rId3" Type="http://schemas.openxmlformats.org/officeDocument/2006/relationships/oleObject" Target="../embeddings/oleObject28.bin"/><Relationship Id="rId7" Type="http://schemas.openxmlformats.org/officeDocument/2006/relationships/oleObject" Target="../embeddings/oleObject30.bin"/><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image" Target="../media/image35.wmf"/><Relationship Id="rId5" Type="http://schemas.openxmlformats.org/officeDocument/2006/relationships/oleObject" Target="../embeddings/oleObject29.bin"/><Relationship Id="rId10" Type="http://schemas.openxmlformats.org/officeDocument/2006/relationships/image" Target="../media/image37.wmf"/><Relationship Id="rId4" Type="http://schemas.openxmlformats.org/officeDocument/2006/relationships/image" Target="../media/image34.wmf"/><Relationship Id="rId9" Type="http://schemas.openxmlformats.org/officeDocument/2006/relationships/oleObject" Target="../embeddings/oleObject31.bin"/></Relationships>
</file>

<file path=ppt/slides/_rels/slide24.xml.rels><?xml version="1.0" encoding="UTF-8" standalone="yes"?>
<Relationships xmlns="http://schemas.openxmlformats.org/package/2006/relationships"><Relationship Id="rId8" Type="http://schemas.openxmlformats.org/officeDocument/2006/relationships/image" Target="../media/image40.wmf"/><Relationship Id="rId3" Type="http://schemas.openxmlformats.org/officeDocument/2006/relationships/oleObject" Target="../embeddings/oleObject32.bin"/><Relationship Id="rId7" Type="http://schemas.openxmlformats.org/officeDocument/2006/relationships/oleObject" Target="../embeddings/oleObject34.bin"/><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image" Target="../media/image39.wmf"/><Relationship Id="rId5" Type="http://schemas.openxmlformats.org/officeDocument/2006/relationships/oleObject" Target="../embeddings/oleObject33.bin"/><Relationship Id="rId4" Type="http://schemas.openxmlformats.org/officeDocument/2006/relationships/image" Target="../media/image38.wmf"/></Relationships>
</file>

<file path=ppt/slides/_rels/slide25.xml.rels><?xml version="1.0" encoding="UTF-8" standalone="yes"?>
<Relationships xmlns="http://schemas.openxmlformats.org/package/2006/relationships"><Relationship Id="rId8" Type="http://schemas.openxmlformats.org/officeDocument/2006/relationships/image" Target="../media/image43.wmf"/><Relationship Id="rId3" Type="http://schemas.openxmlformats.org/officeDocument/2006/relationships/oleObject" Target="../embeddings/oleObject33.bin"/><Relationship Id="rId7" Type="http://schemas.openxmlformats.org/officeDocument/2006/relationships/oleObject" Target="../embeddings/oleObject36.bin"/><Relationship Id="rId2" Type="http://schemas.openxmlformats.org/officeDocument/2006/relationships/notesSlide" Target="../notesSlides/notesSlide23.xml"/><Relationship Id="rId1" Type="http://schemas.openxmlformats.org/officeDocument/2006/relationships/slideLayout" Target="../slideLayouts/slideLayout7.xml"/><Relationship Id="rId6" Type="http://schemas.openxmlformats.org/officeDocument/2006/relationships/image" Target="../media/image42.wmf"/><Relationship Id="rId5" Type="http://schemas.openxmlformats.org/officeDocument/2006/relationships/oleObject" Target="../embeddings/oleObject35.bin"/><Relationship Id="rId10" Type="http://schemas.openxmlformats.org/officeDocument/2006/relationships/image" Target="../media/image44.wmf"/><Relationship Id="rId4" Type="http://schemas.openxmlformats.org/officeDocument/2006/relationships/image" Target="../media/image41.wmf"/><Relationship Id="rId9" Type="http://schemas.openxmlformats.org/officeDocument/2006/relationships/oleObject" Target="../embeddings/oleObject37.bin"/></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45.w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46.w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notesSlide" Target="../notesSlides/notesSlide26.xml"/><Relationship Id="rId1" Type="http://schemas.openxmlformats.org/officeDocument/2006/relationships/slideLayout" Target="../slideLayouts/slideLayout7.xml"/><Relationship Id="rId6" Type="http://schemas.openxmlformats.org/officeDocument/2006/relationships/image" Target="../media/image48.wmf"/><Relationship Id="rId5" Type="http://schemas.openxmlformats.org/officeDocument/2006/relationships/oleObject" Target="../embeddings/oleObject41.bin"/><Relationship Id="rId4" Type="http://schemas.openxmlformats.org/officeDocument/2006/relationships/image" Target="../media/image47.w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notesSlide" Target="../notesSlides/notesSlide27.xml"/><Relationship Id="rId1" Type="http://schemas.openxmlformats.org/officeDocument/2006/relationships/slideLayout" Target="../slideLayouts/slideLayout7.xml"/><Relationship Id="rId6" Type="http://schemas.openxmlformats.org/officeDocument/2006/relationships/image" Target="../media/image50.wmf"/><Relationship Id="rId5" Type="http://schemas.openxmlformats.org/officeDocument/2006/relationships/oleObject" Target="../embeddings/oleObject43.bin"/><Relationship Id="rId4" Type="http://schemas.openxmlformats.org/officeDocument/2006/relationships/image" Target="../media/image49.emf"/></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physics.wfu.edu/wfu-phy-news/colloquium/seminar-spring-2025/"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7.wmf"/><Relationship Id="rId5" Type="http://schemas.openxmlformats.org/officeDocument/2006/relationships/oleObject" Target="../embeddings/oleObject2.bin"/><Relationship Id="rId4" Type="http://schemas.openxmlformats.org/officeDocument/2006/relationships/image" Target="../media/image6.w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0.wmf"/><Relationship Id="rId5" Type="http://schemas.openxmlformats.org/officeDocument/2006/relationships/oleObject" Target="../embeddings/oleObject5.bin"/><Relationship Id="rId4" Type="http://schemas.openxmlformats.org/officeDocument/2006/relationships/image" Target="../media/image9.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03/28/2025</a:t>
            </a:r>
            <a:endParaRPr lang="en-US" dirty="0"/>
          </a:p>
        </p:txBody>
      </p:sp>
      <p:sp>
        <p:nvSpPr>
          <p:cNvPr id="3" name="Footer Placeholder 2"/>
          <p:cNvSpPr>
            <a:spLocks noGrp="1"/>
          </p:cNvSpPr>
          <p:nvPr>
            <p:ph type="ftr" sz="quarter" idx="11"/>
          </p:nvPr>
        </p:nvSpPr>
        <p:spPr/>
        <p:txBody>
          <a:bodyPr/>
          <a:lstStyle/>
          <a:p>
            <a:r>
              <a:rPr lang="en-US"/>
              <a:t>PHY 712  Spring 2025 --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14300" y="685800"/>
            <a:ext cx="8915400" cy="4462760"/>
          </a:xfrm>
          <a:prstGeom prst="rect">
            <a:avLst/>
          </a:prstGeom>
          <a:noFill/>
          <a:ln>
            <a:noFill/>
          </a:ln>
        </p:spPr>
        <p:txBody>
          <a:bodyPr wrap="square" rtlCol="0">
            <a:spAutoFit/>
          </a:bodyPr>
          <a:lstStyle/>
          <a:p>
            <a:pPr algn="ctr"/>
            <a:r>
              <a:rPr lang="en-US" sz="3200" b="1" dirty="0"/>
              <a:t>PHY 712 Electrodynamics</a:t>
            </a:r>
          </a:p>
          <a:p>
            <a:pPr algn="ctr"/>
            <a:r>
              <a:rPr lang="en-US" sz="3200" b="1" dirty="0"/>
              <a:t>10-10:50 AM  MWF  in Olin 103</a:t>
            </a:r>
          </a:p>
          <a:p>
            <a:pPr algn="ctr"/>
            <a:endParaRPr lang="en-US" sz="3200" b="1" dirty="0"/>
          </a:p>
          <a:p>
            <a:pPr algn="ctr"/>
            <a:r>
              <a:rPr lang="en-US" sz="3200" b="1" dirty="0"/>
              <a:t>Discussion for Lecture 26:</a:t>
            </a:r>
            <a:r>
              <a:rPr lang="en-US" sz="2400" b="1" dirty="0">
                <a:solidFill>
                  <a:schemeClr val="folHlink"/>
                </a:solidFill>
              </a:rPr>
              <a:t>   </a:t>
            </a:r>
          </a:p>
          <a:p>
            <a:pPr algn="ctr"/>
            <a:endParaRPr lang="en-US" sz="2400" b="1" dirty="0">
              <a:solidFill>
                <a:schemeClr val="folHlink"/>
              </a:solidFill>
            </a:endParaRPr>
          </a:p>
          <a:p>
            <a:r>
              <a:rPr lang="en-US" sz="2400" b="1" dirty="0">
                <a:solidFill>
                  <a:schemeClr val="folHlink"/>
                </a:solidFill>
              </a:rPr>
              <a:t>    Start reading Chap. 11 (Sec. 11.1-11.5 in JDJ)</a:t>
            </a:r>
          </a:p>
          <a:p>
            <a:pPr marL="1428750" lvl="3" indent="-514350">
              <a:spcBef>
                <a:spcPct val="50000"/>
              </a:spcBef>
              <a:buFont typeface="+mj-lt"/>
              <a:buAutoNum type="alphaUcPeriod"/>
            </a:pPr>
            <a:r>
              <a:rPr lang="en-US" sz="2400" b="1" dirty="0">
                <a:solidFill>
                  <a:schemeClr val="folHlink"/>
                </a:solidFill>
              </a:rPr>
              <a:t>Equations in </a:t>
            </a:r>
            <a:r>
              <a:rPr lang="en-US" sz="2400" b="1" dirty="0" err="1">
                <a:solidFill>
                  <a:schemeClr val="folHlink"/>
                </a:solidFill>
              </a:rPr>
              <a:t>cgs</a:t>
            </a:r>
            <a:r>
              <a:rPr lang="en-US" sz="2400" b="1" dirty="0">
                <a:solidFill>
                  <a:schemeClr val="folHlink"/>
                </a:solidFill>
              </a:rPr>
              <a:t> (Gaussian) units</a:t>
            </a:r>
          </a:p>
          <a:p>
            <a:pPr marL="1428750" lvl="3" indent="-514350">
              <a:spcBef>
                <a:spcPct val="50000"/>
              </a:spcBef>
              <a:buFont typeface="+mj-lt"/>
              <a:buAutoNum type="alphaUcPeriod"/>
            </a:pPr>
            <a:r>
              <a:rPr lang="en-US" sz="2400" b="1" dirty="0">
                <a:solidFill>
                  <a:schemeClr val="folHlink"/>
                </a:solidFill>
              </a:rPr>
              <a:t>Special theory of relativity</a:t>
            </a:r>
          </a:p>
          <a:p>
            <a:pPr marL="1428750" lvl="3" indent="-514350">
              <a:spcBef>
                <a:spcPct val="50000"/>
              </a:spcBef>
              <a:buFont typeface="+mj-lt"/>
              <a:buAutoNum type="alphaUcPeriod"/>
            </a:pPr>
            <a:r>
              <a:rPr lang="en-US" sz="2400" b="1" dirty="0">
                <a:solidFill>
                  <a:schemeClr val="folHlink"/>
                </a:solidFill>
              </a:rPr>
              <a:t>Lorentz transformation relations</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03/28/2025</a:t>
            </a:r>
            <a:endParaRPr lang="en-US" dirty="0"/>
          </a:p>
        </p:txBody>
      </p:sp>
      <p:sp>
        <p:nvSpPr>
          <p:cNvPr id="3" name="Footer Placeholder 2"/>
          <p:cNvSpPr>
            <a:spLocks noGrp="1"/>
          </p:cNvSpPr>
          <p:nvPr>
            <p:ph type="ftr" sz="quarter" idx="11"/>
          </p:nvPr>
        </p:nvSpPr>
        <p:spPr/>
        <p:txBody>
          <a:bodyPr/>
          <a:lstStyle/>
          <a:p>
            <a:r>
              <a:rPr lang="en-US"/>
              <a:t>PHY 712  Spring 2025 --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838200" y="381000"/>
            <a:ext cx="7086600" cy="461665"/>
          </a:xfrm>
          <a:prstGeom prst="rect">
            <a:avLst/>
          </a:prstGeom>
          <a:noFill/>
        </p:spPr>
        <p:txBody>
          <a:bodyPr wrap="square" rtlCol="0">
            <a:spAutoFit/>
          </a:bodyPr>
          <a:lstStyle/>
          <a:p>
            <a:r>
              <a:rPr lang="en-US" sz="2400" dirty="0">
                <a:latin typeface="+mj-lt"/>
              </a:rPr>
              <a:t>Lorentz transformations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632422318"/>
              </p:ext>
            </p:extLst>
          </p:nvPr>
        </p:nvGraphicFramePr>
        <p:xfrm>
          <a:off x="1295400" y="1069975"/>
          <a:ext cx="7019925" cy="5102225"/>
        </p:xfrm>
        <a:graphic>
          <a:graphicData uri="http://schemas.openxmlformats.org/presentationml/2006/ole">
            <mc:AlternateContent xmlns:mc="http://schemas.openxmlformats.org/markup-compatibility/2006">
              <mc:Choice xmlns:v="urn:schemas-microsoft-com:vml" Requires="v">
                <p:oleObj name="Equation" r:id="rId3" imgW="3530520" imgH="2565360" progId="Equation.DSMT4">
                  <p:embed/>
                </p:oleObj>
              </mc:Choice>
              <mc:Fallback>
                <p:oleObj name="Equation" r:id="rId3" imgW="3530520" imgH="2565360" progId="Equation.DSMT4">
                  <p:embed/>
                  <p:pic>
                    <p:nvPicPr>
                      <p:cNvPr id="0" name="Object 27"/>
                      <p:cNvPicPr>
                        <a:picLocks noChangeAspect="1" noChangeArrowheads="1"/>
                      </p:cNvPicPr>
                      <p:nvPr/>
                    </p:nvPicPr>
                    <p:blipFill>
                      <a:blip r:embed="rId4"/>
                      <a:srcRect/>
                      <a:stretch>
                        <a:fillRect/>
                      </a:stretch>
                    </p:blipFill>
                    <p:spPr bwMode="auto">
                      <a:xfrm>
                        <a:off x="1295400" y="1069975"/>
                        <a:ext cx="7019925" cy="510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800524589"/>
              </p:ext>
            </p:extLst>
          </p:nvPr>
        </p:nvGraphicFramePr>
        <p:xfrm>
          <a:off x="6582456" y="417215"/>
          <a:ext cx="2071687" cy="713412"/>
        </p:xfrm>
        <a:graphic>
          <a:graphicData uri="http://schemas.openxmlformats.org/presentationml/2006/ole">
            <mc:AlternateContent xmlns:mc="http://schemas.openxmlformats.org/markup-compatibility/2006">
              <mc:Choice xmlns:v="urn:schemas-microsoft-com:vml" Requires="v">
                <p:oleObj name="Equation" r:id="rId5" imgW="1955520" imgH="672840" progId="Equation.DSMT4">
                  <p:embed/>
                </p:oleObj>
              </mc:Choice>
              <mc:Fallback>
                <p:oleObj name="Equation" r:id="rId5" imgW="1955520" imgH="672840" progId="Equation.DSMT4">
                  <p:embed/>
                  <p:pic>
                    <p:nvPicPr>
                      <p:cNvPr id="0" name=""/>
                      <p:cNvPicPr/>
                      <p:nvPr/>
                    </p:nvPicPr>
                    <p:blipFill>
                      <a:blip r:embed="rId6"/>
                      <a:stretch>
                        <a:fillRect/>
                      </a:stretch>
                    </p:blipFill>
                    <p:spPr>
                      <a:xfrm>
                        <a:off x="6582456" y="417215"/>
                        <a:ext cx="2071687" cy="713412"/>
                      </a:xfrm>
                      <a:prstGeom prst="rect">
                        <a:avLst/>
                      </a:prstGeom>
                    </p:spPr>
                  </p:pic>
                </p:oleObj>
              </mc:Fallback>
            </mc:AlternateContent>
          </a:graphicData>
        </a:graphic>
      </p:graphicFrame>
    </p:spTree>
    <p:extLst>
      <p:ext uri="{BB962C8B-B14F-4D97-AF65-F5344CB8AC3E}">
        <p14:creationId xmlns:p14="http://schemas.microsoft.com/office/powerpoint/2010/main" val="803476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03/28/2025</a:t>
            </a:r>
            <a:endParaRPr lang="en-US" dirty="0"/>
          </a:p>
        </p:txBody>
      </p:sp>
      <p:sp>
        <p:nvSpPr>
          <p:cNvPr id="3" name="Footer Placeholder 2"/>
          <p:cNvSpPr>
            <a:spLocks noGrp="1"/>
          </p:cNvSpPr>
          <p:nvPr>
            <p:ph type="ftr" sz="quarter" idx="11"/>
          </p:nvPr>
        </p:nvSpPr>
        <p:spPr/>
        <p:txBody>
          <a:bodyPr/>
          <a:lstStyle/>
          <a:p>
            <a:r>
              <a:rPr lang="en-US"/>
              <a:t>PHY 712  Spring 2025 --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990600" y="152400"/>
            <a:ext cx="7162800" cy="830997"/>
          </a:xfrm>
          <a:prstGeom prst="rect">
            <a:avLst/>
          </a:prstGeom>
          <a:noFill/>
        </p:spPr>
        <p:txBody>
          <a:bodyPr wrap="square" rtlCol="0">
            <a:spAutoFit/>
          </a:bodyPr>
          <a:lstStyle/>
          <a:p>
            <a:pPr algn="ctr"/>
            <a:r>
              <a:rPr lang="en-US" sz="2400" dirty="0">
                <a:latin typeface="+mj-lt"/>
              </a:rPr>
              <a:t>Examples of other 4-vectors </a:t>
            </a:r>
          </a:p>
          <a:p>
            <a:pPr algn="ctr"/>
            <a:r>
              <a:rPr lang="en-US" sz="2400" dirty="0">
                <a:latin typeface="+mj-lt"/>
              </a:rPr>
              <a:t>applicable to the Lorentz transformation:</a:t>
            </a:r>
          </a:p>
        </p:txBody>
      </p:sp>
      <p:graphicFrame>
        <p:nvGraphicFramePr>
          <p:cNvPr id="6" name="Object 5"/>
          <p:cNvGraphicFramePr>
            <a:graphicFrameLocks noChangeAspect="1"/>
          </p:cNvGraphicFramePr>
          <p:nvPr>
            <p:extLst>
              <p:ext uri="{D42A27DB-BD31-4B8C-83A1-F6EECF244321}">
                <p14:modId xmlns:p14="http://schemas.microsoft.com/office/powerpoint/2010/main" val="1276452497"/>
              </p:ext>
            </p:extLst>
          </p:nvPr>
        </p:nvGraphicFramePr>
        <p:xfrm>
          <a:off x="185419" y="1123950"/>
          <a:ext cx="8882381" cy="5124450"/>
        </p:xfrm>
        <a:graphic>
          <a:graphicData uri="http://schemas.openxmlformats.org/presentationml/2006/ole">
            <mc:AlternateContent xmlns:mc="http://schemas.openxmlformats.org/markup-compatibility/2006">
              <mc:Choice xmlns:v="urn:schemas-microsoft-com:vml" Requires="v">
                <p:oleObj name="Equation" r:id="rId3" imgW="5283000" imgH="3047760" progId="Equation.DSMT4">
                  <p:embed/>
                </p:oleObj>
              </mc:Choice>
              <mc:Fallback>
                <p:oleObj name="Equation" r:id="rId3" imgW="5283000" imgH="3047760" progId="Equation.DSMT4">
                  <p:embed/>
                  <p:pic>
                    <p:nvPicPr>
                      <p:cNvPr id="0" name="Object 5"/>
                      <p:cNvPicPr>
                        <a:picLocks noChangeAspect="1" noChangeArrowheads="1"/>
                      </p:cNvPicPr>
                      <p:nvPr/>
                    </p:nvPicPr>
                    <p:blipFill>
                      <a:blip r:embed="rId4"/>
                      <a:srcRect/>
                      <a:stretch>
                        <a:fillRect/>
                      </a:stretch>
                    </p:blipFill>
                    <p:spPr bwMode="auto">
                      <a:xfrm>
                        <a:off x="185419" y="1123950"/>
                        <a:ext cx="8882381" cy="5124450"/>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037575541"/>
              </p:ext>
            </p:extLst>
          </p:nvPr>
        </p:nvGraphicFramePr>
        <p:xfrm>
          <a:off x="6781800" y="1143000"/>
          <a:ext cx="2071687" cy="713412"/>
        </p:xfrm>
        <a:graphic>
          <a:graphicData uri="http://schemas.openxmlformats.org/presentationml/2006/ole">
            <mc:AlternateContent xmlns:mc="http://schemas.openxmlformats.org/markup-compatibility/2006">
              <mc:Choice xmlns:v="urn:schemas-microsoft-com:vml" Requires="v">
                <p:oleObj name="Equation" r:id="rId5" imgW="1955520" imgH="672840" progId="Equation.DSMT4">
                  <p:embed/>
                </p:oleObj>
              </mc:Choice>
              <mc:Fallback>
                <p:oleObj name="Equation" r:id="rId5" imgW="1955520" imgH="672840" progId="Equation.DSMT4">
                  <p:embed/>
                  <p:pic>
                    <p:nvPicPr>
                      <p:cNvPr id="0" name=""/>
                      <p:cNvPicPr/>
                      <p:nvPr/>
                    </p:nvPicPr>
                    <p:blipFill>
                      <a:blip r:embed="rId6"/>
                      <a:stretch>
                        <a:fillRect/>
                      </a:stretch>
                    </p:blipFill>
                    <p:spPr>
                      <a:xfrm>
                        <a:off x="6781800" y="1143000"/>
                        <a:ext cx="2071687" cy="713412"/>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475407801"/>
              </p:ext>
            </p:extLst>
          </p:nvPr>
        </p:nvGraphicFramePr>
        <p:xfrm>
          <a:off x="6112624" y="4038600"/>
          <a:ext cx="2942166" cy="1143000"/>
        </p:xfrm>
        <a:graphic>
          <a:graphicData uri="http://schemas.openxmlformats.org/presentationml/2006/ole">
            <mc:AlternateContent xmlns:mc="http://schemas.openxmlformats.org/markup-compatibility/2006">
              <mc:Choice xmlns:v="urn:schemas-microsoft-com:vml" Requires="v">
                <p:oleObj name="Equation" r:id="rId7" imgW="1765080" imgH="685800" progId="Equation.DSMT4">
                  <p:embed/>
                </p:oleObj>
              </mc:Choice>
              <mc:Fallback>
                <p:oleObj name="Equation" r:id="rId7" imgW="1765080" imgH="685800" progId="Equation.DSMT4">
                  <p:embed/>
                  <p:pic>
                    <p:nvPicPr>
                      <p:cNvPr id="0" name=""/>
                      <p:cNvPicPr/>
                      <p:nvPr/>
                    </p:nvPicPr>
                    <p:blipFill>
                      <a:blip r:embed="rId8"/>
                      <a:stretch>
                        <a:fillRect/>
                      </a:stretch>
                    </p:blipFill>
                    <p:spPr>
                      <a:xfrm>
                        <a:off x="6112624" y="4038600"/>
                        <a:ext cx="2942166" cy="1143000"/>
                      </a:xfrm>
                      <a:prstGeom prst="rect">
                        <a:avLst/>
                      </a:prstGeom>
                    </p:spPr>
                  </p:pic>
                </p:oleObj>
              </mc:Fallback>
            </mc:AlternateContent>
          </a:graphicData>
        </a:graphic>
      </p:graphicFrame>
    </p:spTree>
    <p:extLst>
      <p:ext uri="{BB962C8B-B14F-4D97-AF65-F5344CB8AC3E}">
        <p14:creationId xmlns:p14="http://schemas.microsoft.com/office/powerpoint/2010/main" val="3947730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03/28/2025</a:t>
            </a:r>
            <a:endParaRPr lang="en-US" dirty="0"/>
          </a:p>
        </p:txBody>
      </p:sp>
      <p:sp>
        <p:nvSpPr>
          <p:cNvPr id="3" name="Footer Placeholder 2"/>
          <p:cNvSpPr>
            <a:spLocks noGrp="1"/>
          </p:cNvSpPr>
          <p:nvPr>
            <p:ph type="ftr" sz="quarter" idx="11"/>
          </p:nvPr>
        </p:nvSpPr>
        <p:spPr/>
        <p:txBody>
          <a:bodyPr/>
          <a:lstStyle/>
          <a:p>
            <a:r>
              <a:rPr lang="en-US"/>
              <a:t>PHY 712  Spring 2025 --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1981200" y="228600"/>
            <a:ext cx="4953000" cy="461665"/>
          </a:xfrm>
          <a:prstGeom prst="rect">
            <a:avLst/>
          </a:prstGeom>
          <a:noFill/>
        </p:spPr>
        <p:txBody>
          <a:bodyPr wrap="square" rtlCol="0">
            <a:spAutoFit/>
          </a:bodyPr>
          <a:lstStyle/>
          <a:p>
            <a:pPr algn="ctr"/>
            <a:r>
              <a:rPr lang="en-US" sz="2400" dirty="0">
                <a:latin typeface="+mj-lt"/>
              </a:rPr>
              <a:t>The Doppler Effect</a:t>
            </a:r>
          </a:p>
        </p:txBody>
      </p:sp>
      <p:graphicFrame>
        <p:nvGraphicFramePr>
          <p:cNvPr id="6" name="Object 5"/>
          <p:cNvGraphicFramePr>
            <a:graphicFrameLocks noChangeAspect="1"/>
          </p:cNvGraphicFramePr>
          <p:nvPr>
            <p:extLst>
              <p:ext uri="{D42A27DB-BD31-4B8C-83A1-F6EECF244321}">
                <p14:modId xmlns:p14="http://schemas.microsoft.com/office/powerpoint/2010/main" val="4027298731"/>
              </p:ext>
            </p:extLst>
          </p:nvPr>
        </p:nvGraphicFramePr>
        <p:xfrm>
          <a:off x="76200" y="838200"/>
          <a:ext cx="8956530" cy="3657600"/>
        </p:xfrm>
        <a:graphic>
          <a:graphicData uri="http://schemas.openxmlformats.org/presentationml/2006/ole">
            <mc:AlternateContent xmlns:mc="http://schemas.openxmlformats.org/markup-compatibility/2006">
              <mc:Choice xmlns:v="urn:schemas-microsoft-com:vml" Requires="v">
                <p:oleObj name="数式" r:id="rId3" imgW="5130720" imgH="2095200" progId="Equation.3">
                  <p:embed/>
                </p:oleObj>
              </mc:Choice>
              <mc:Fallback>
                <p:oleObj name="数式" r:id="rId3" imgW="5130720" imgH="2095200" progId="Equation.3">
                  <p:embed/>
                  <p:pic>
                    <p:nvPicPr>
                      <p:cNvPr id="0" name="Object 5"/>
                      <p:cNvPicPr>
                        <a:picLocks noChangeAspect="1" noChangeArrowheads="1"/>
                      </p:cNvPicPr>
                      <p:nvPr/>
                    </p:nvPicPr>
                    <p:blipFill>
                      <a:blip r:embed="rId4"/>
                      <a:srcRect/>
                      <a:stretch>
                        <a:fillRect/>
                      </a:stretch>
                    </p:blipFill>
                    <p:spPr bwMode="auto">
                      <a:xfrm>
                        <a:off x="76200" y="838200"/>
                        <a:ext cx="8956530" cy="3657600"/>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709830640"/>
              </p:ext>
            </p:extLst>
          </p:nvPr>
        </p:nvGraphicFramePr>
        <p:xfrm>
          <a:off x="750888" y="4724400"/>
          <a:ext cx="5853112" cy="798513"/>
        </p:xfrm>
        <a:graphic>
          <a:graphicData uri="http://schemas.openxmlformats.org/presentationml/2006/ole">
            <mc:AlternateContent xmlns:mc="http://schemas.openxmlformats.org/markup-compatibility/2006">
              <mc:Choice xmlns:v="urn:schemas-microsoft-com:vml" Requires="v">
                <p:oleObj name="数式" r:id="rId5" imgW="3352680" imgH="457200" progId="Equation.3">
                  <p:embed/>
                </p:oleObj>
              </mc:Choice>
              <mc:Fallback>
                <p:oleObj name="数式" r:id="rId5" imgW="3352680" imgH="457200" progId="Equation.3">
                  <p:embed/>
                  <p:pic>
                    <p:nvPicPr>
                      <p:cNvPr id="0" name="Object 5"/>
                      <p:cNvPicPr>
                        <a:picLocks noChangeAspect="1" noChangeArrowheads="1"/>
                      </p:cNvPicPr>
                      <p:nvPr/>
                    </p:nvPicPr>
                    <p:blipFill>
                      <a:blip r:embed="rId6"/>
                      <a:srcRect/>
                      <a:stretch>
                        <a:fillRect/>
                      </a:stretch>
                    </p:blipFill>
                    <p:spPr bwMode="auto">
                      <a:xfrm>
                        <a:off x="750888" y="4724400"/>
                        <a:ext cx="5853112" cy="79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24987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03/28/2025</a:t>
            </a:r>
            <a:endParaRPr lang="en-US" dirty="0"/>
          </a:p>
        </p:txBody>
      </p:sp>
      <p:sp>
        <p:nvSpPr>
          <p:cNvPr id="3" name="Footer Placeholder 2"/>
          <p:cNvSpPr>
            <a:spLocks noGrp="1"/>
          </p:cNvSpPr>
          <p:nvPr>
            <p:ph type="ftr" sz="quarter" idx="11"/>
          </p:nvPr>
        </p:nvSpPr>
        <p:spPr/>
        <p:txBody>
          <a:bodyPr/>
          <a:lstStyle/>
          <a:p>
            <a:r>
              <a:rPr lang="en-US"/>
              <a:t>PHY 712  Spring 2025 --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1981200" y="228600"/>
            <a:ext cx="4953000" cy="461665"/>
          </a:xfrm>
          <a:prstGeom prst="rect">
            <a:avLst/>
          </a:prstGeom>
          <a:noFill/>
        </p:spPr>
        <p:txBody>
          <a:bodyPr wrap="square" rtlCol="0">
            <a:spAutoFit/>
          </a:bodyPr>
          <a:lstStyle/>
          <a:p>
            <a:pPr algn="ctr"/>
            <a:r>
              <a:rPr lang="en-US" sz="2400" dirty="0">
                <a:latin typeface="+mj-lt"/>
              </a:rPr>
              <a:t>The Doppler Effect -- continued</a:t>
            </a:r>
          </a:p>
        </p:txBody>
      </p:sp>
      <p:graphicFrame>
        <p:nvGraphicFramePr>
          <p:cNvPr id="7" name="Object 6"/>
          <p:cNvGraphicFramePr>
            <a:graphicFrameLocks noChangeAspect="1"/>
          </p:cNvGraphicFramePr>
          <p:nvPr>
            <p:extLst>
              <p:ext uri="{D42A27DB-BD31-4B8C-83A1-F6EECF244321}">
                <p14:modId xmlns:p14="http://schemas.microsoft.com/office/powerpoint/2010/main" val="1162736011"/>
              </p:ext>
            </p:extLst>
          </p:nvPr>
        </p:nvGraphicFramePr>
        <p:xfrm>
          <a:off x="598488" y="1066800"/>
          <a:ext cx="5853112" cy="798513"/>
        </p:xfrm>
        <a:graphic>
          <a:graphicData uri="http://schemas.openxmlformats.org/presentationml/2006/ole">
            <mc:AlternateContent xmlns:mc="http://schemas.openxmlformats.org/markup-compatibility/2006">
              <mc:Choice xmlns:v="urn:schemas-microsoft-com:vml" Requires="v">
                <p:oleObj name="数式" r:id="rId3" imgW="3352680" imgH="457200" progId="Equation.3">
                  <p:embed/>
                </p:oleObj>
              </mc:Choice>
              <mc:Fallback>
                <p:oleObj name="数式" r:id="rId3" imgW="3352680" imgH="457200" progId="Equation.3">
                  <p:embed/>
                  <p:pic>
                    <p:nvPicPr>
                      <p:cNvPr id="0" name=""/>
                      <p:cNvPicPr>
                        <a:picLocks noChangeAspect="1" noChangeArrowheads="1"/>
                      </p:cNvPicPr>
                      <p:nvPr/>
                    </p:nvPicPr>
                    <p:blipFill>
                      <a:blip r:embed="rId4"/>
                      <a:srcRect/>
                      <a:stretch>
                        <a:fillRect/>
                      </a:stretch>
                    </p:blipFill>
                    <p:spPr bwMode="auto">
                      <a:xfrm>
                        <a:off x="598488" y="1066800"/>
                        <a:ext cx="5853112" cy="79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35" name="Group 34"/>
          <p:cNvGrpSpPr/>
          <p:nvPr/>
        </p:nvGrpSpPr>
        <p:grpSpPr>
          <a:xfrm>
            <a:off x="304800" y="2438400"/>
            <a:ext cx="4191000" cy="3662065"/>
            <a:chOff x="838200" y="2438400"/>
            <a:chExt cx="4191000" cy="3662065"/>
          </a:xfrm>
        </p:grpSpPr>
        <p:grpSp>
          <p:nvGrpSpPr>
            <p:cNvPr id="8" name="Group 7"/>
            <p:cNvGrpSpPr/>
            <p:nvPr/>
          </p:nvGrpSpPr>
          <p:grpSpPr>
            <a:xfrm>
              <a:off x="990600" y="3200400"/>
              <a:ext cx="3048000" cy="2438400"/>
              <a:chOff x="990600" y="3200400"/>
              <a:chExt cx="3048000" cy="2438400"/>
            </a:xfrm>
          </p:grpSpPr>
          <p:cxnSp>
            <p:nvCxnSpPr>
              <p:cNvPr id="9" name="Straight Arrow Connector 8"/>
              <p:cNvCxnSpPr/>
              <p:nvPr/>
            </p:nvCxnSpPr>
            <p:spPr>
              <a:xfrm>
                <a:off x="990600" y="3200400"/>
                <a:ext cx="0" cy="2438400"/>
              </a:xfrm>
              <a:prstGeom prst="straightConnector1">
                <a:avLst/>
              </a:prstGeom>
              <a:ln w="254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990600" y="5638800"/>
                <a:ext cx="3048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11" name="Group 10"/>
            <p:cNvGrpSpPr/>
            <p:nvPr/>
          </p:nvGrpSpPr>
          <p:grpSpPr>
            <a:xfrm>
              <a:off x="1447800" y="2971800"/>
              <a:ext cx="3048000" cy="2438400"/>
              <a:chOff x="990600" y="3200400"/>
              <a:chExt cx="3048000" cy="2438400"/>
            </a:xfrm>
          </p:grpSpPr>
          <p:cxnSp>
            <p:nvCxnSpPr>
              <p:cNvPr id="12" name="Straight Arrow Connector 11"/>
              <p:cNvCxnSpPr/>
              <p:nvPr/>
            </p:nvCxnSpPr>
            <p:spPr>
              <a:xfrm>
                <a:off x="990600" y="3200400"/>
                <a:ext cx="0" cy="2438400"/>
              </a:xfrm>
              <a:prstGeom prst="straightConnector1">
                <a:avLst/>
              </a:prstGeom>
              <a:ln w="38100">
                <a:solidFill>
                  <a:srgbClr val="DA32AA"/>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990600" y="5638800"/>
                <a:ext cx="3048000" cy="0"/>
              </a:xfrm>
              <a:prstGeom prst="straightConnector1">
                <a:avLst/>
              </a:prstGeom>
              <a:ln w="38100">
                <a:solidFill>
                  <a:srgbClr val="DA32AA"/>
                </a:solidFill>
                <a:tailEnd type="arrow"/>
              </a:ln>
            </p:spPr>
            <p:style>
              <a:lnRef idx="1">
                <a:schemeClr val="accent1"/>
              </a:lnRef>
              <a:fillRef idx="0">
                <a:schemeClr val="accent1"/>
              </a:fillRef>
              <a:effectRef idx="0">
                <a:schemeClr val="accent1"/>
              </a:effectRef>
              <a:fontRef idx="minor">
                <a:schemeClr val="tx1"/>
              </a:fontRef>
            </p:style>
          </p:cxnSp>
        </p:grpSp>
        <p:sp>
          <p:nvSpPr>
            <p:cNvPr id="14" name="Right Arrow 13"/>
            <p:cNvSpPr/>
            <p:nvPr/>
          </p:nvSpPr>
          <p:spPr>
            <a:xfrm rot="18707894">
              <a:off x="1447800" y="4038600"/>
              <a:ext cx="304800" cy="152400"/>
            </a:xfrm>
            <a:prstGeom prst="rightArrow">
              <a:avLst/>
            </a:prstGeom>
            <a:solidFill>
              <a:srgbClr val="DA32AA"/>
            </a:solidFill>
            <a:ln>
              <a:solidFill>
                <a:srgbClr val="DA32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4191000" y="5638800"/>
              <a:ext cx="457200" cy="461665"/>
            </a:xfrm>
            <a:prstGeom prst="rect">
              <a:avLst/>
            </a:prstGeom>
            <a:noFill/>
          </p:spPr>
          <p:txBody>
            <a:bodyPr wrap="square" rtlCol="0">
              <a:spAutoFit/>
            </a:bodyPr>
            <a:lstStyle/>
            <a:p>
              <a:r>
                <a:rPr lang="en-US" sz="2400" b="1" dirty="0">
                  <a:latin typeface="+mj-lt"/>
                </a:rPr>
                <a:t>x</a:t>
              </a:r>
            </a:p>
          </p:txBody>
        </p:sp>
        <p:sp>
          <p:nvSpPr>
            <p:cNvPr id="16" name="TextBox 15"/>
            <p:cNvSpPr txBox="1"/>
            <p:nvPr/>
          </p:nvSpPr>
          <p:spPr>
            <a:xfrm>
              <a:off x="838200" y="2743200"/>
              <a:ext cx="457200" cy="461665"/>
            </a:xfrm>
            <a:prstGeom prst="rect">
              <a:avLst/>
            </a:prstGeom>
            <a:noFill/>
          </p:spPr>
          <p:txBody>
            <a:bodyPr wrap="square" rtlCol="0">
              <a:spAutoFit/>
            </a:bodyPr>
            <a:lstStyle/>
            <a:p>
              <a:r>
                <a:rPr lang="en-US" sz="2400" b="1" dirty="0"/>
                <a:t>y</a:t>
              </a:r>
            </a:p>
          </p:txBody>
        </p:sp>
        <p:sp>
          <p:nvSpPr>
            <p:cNvPr id="17" name="TextBox 16"/>
            <p:cNvSpPr txBox="1"/>
            <p:nvPr/>
          </p:nvSpPr>
          <p:spPr>
            <a:xfrm>
              <a:off x="4572000" y="5100935"/>
              <a:ext cx="457200" cy="461665"/>
            </a:xfrm>
            <a:prstGeom prst="rect">
              <a:avLst/>
            </a:prstGeom>
            <a:noFill/>
          </p:spPr>
          <p:txBody>
            <a:bodyPr wrap="square" rtlCol="0">
              <a:spAutoFit/>
            </a:bodyPr>
            <a:lstStyle/>
            <a:p>
              <a:r>
                <a:rPr lang="en-US" sz="2400" b="1" dirty="0">
                  <a:solidFill>
                    <a:srgbClr val="DA32AA"/>
                  </a:solidFill>
                  <a:latin typeface="+mj-lt"/>
                </a:rPr>
                <a:t>x’</a:t>
              </a:r>
            </a:p>
          </p:txBody>
        </p:sp>
        <p:sp>
          <p:nvSpPr>
            <p:cNvPr id="18" name="TextBox 17"/>
            <p:cNvSpPr txBox="1"/>
            <p:nvPr/>
          </p:nvSpPr>
          <p:spPr>
            <a:xfrm>
              <a:off x="1752600" y="3881735"/>
              <a:ext cx="457200" cy="461665"/>
            </a:xfrm>
            <a:prstGeom prst="rect">
              <a:avLst/>
            </a:prstGeom>
            <a:noFill/>
          </p:spPr>
          <p:txBody>
            <a:bodyPr wrap="square" rtlCol="0">
              <a:spAutoFit/>
            </a:bodyPr>
            <a:lstStyle/>
            <a:p>
              <a:r>
                <a:rPr lang="en-US" sz="2400" b="1" dirty="0">
                  <a:solidFill>
                    <a:srgbClr val="DA32AA"/>
                  </a:solidFill>
                  <a:latin typeface="+mj-lt"/>
                </a:rPr>
                <a:t>v</a:t>
              </a:r>
            </a:p>
          </p:txBody>
        </p:sp>
        <p:sp>
          <p:nvSpPr>
            <p:cNvPr id="28" name="TextBox 27"/>
            <p:cNvSpPr txBox="1"/>
            <p:nvPr/>
          </p:nvSpPr>
          <p:spPr>
            <a:xfrm>
              <a:off x="1371600" y="2438400"/>
              <a:ext cx="457200" cy="461665"/>
            </a:xfrm>
            <a:prstGeom prst="rect">
              <a:avLst/>
            </a:prstGeom>
            <a:noFill/>
          </p:spPr>
          <p:txBody>
            <a:bodyPr wrap="square" rtlCol="0">
              <a:spAutoFit/>
            </a:bodyPr>
            <a:lstStyle/>
            <a:p>
              <a:r>
                <a:rPr lang="en-US" sz="2400" b="1" dirty="0">
                  <a:solidFill>
                    <a:srgbClr val="DA32AA"/>
                  </a:solidFill>
                  <a:latin typeface="+mj-lt"/>
                </a:rPr>
                <a:t>y’</a:t>
              </a:r>
            </a:p>
          </p:txBody>
        </p:sp>
        <p:sp>
          <p:nvSpPr>
            <p:cNvPr id="29" name="Right Arrow 28"/>
            <p:cNvSpPr/>
            <p:nvPr/>
          </p:nvSpPr>
          <p:spPr>
            <a:xfrm rot="19233600">
              <a:off x="2117572" y="3757155"/>
              <a:ext cx="1447800" cy="2286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Arrow 29"/>
            <p:cNvSpPr/>
            <p:nvPr/>
          </p:nvSpPr>
          <p:spPr>
            <a:xfrm rot="20099721">
              <a:off x="1739048" y="4492371"/>
              <a:ext cx="1447800" cy="228600"/>
            </a:xfrm>
            <a:prstGeom prst="rightArrow">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2743200" y="3272135"/>
              <a:ext cx="457200" cy="461665"/>
            </a:xfrm>
            <a:prstGeom prst="rect">
              <a:avLst/>
            </a:prstGeom>
            <a:noFill/>
          </p:spPr>
          <p:txBody>
            <a:bodyPr wrap="square" rtlCol="0">
              <a:spAutoFit/>
            </a:bodyPr>
            <a:lstStyle/>
            <a:p>
              <a:r>
                <a:rPr lang="en-US" sz="2400" b="1" dirty="0">
                  <a:solidFill>
                    <a:srgbClr val="FF0000"/>
                  </a:solidFill>
                  <a:latin typeface="+mj-lt"/>
                </a:rPr>
                <a:t>k’</a:t>
              </a:r>
            </a:p>
          </p:txBody>
        </p:sp>
        <p:sp>
          <p:nvSpPr>
            <p:cNvPr id="32" name="TextBox 31"/>
            <p:cNvSpPr txBox="1"/>
            <p:nvPr/>
          </p:nvSpPr>
          <p:spPr>
            <a:xfrm>
              <a:off x="2579344" y="4554580"/>
              <a:ext cx="457200" cy="461665"/>
            </a:xfrm>
            <a:prstGeom prst="rect">
              <a:avLst/>
            </a:prstGeom>
            <a:noFill/>
          </p:spPr>
          <p:txBody>
            <a:bodyPr wrap="square" rtlCol="0">
              <a:spAutoFit/>
            </a:bodyPr>
            <a:lstStyle/>
            <a:p>
              <a:r>
                <a:rPr lang="en-US" sz="2400" b="1" dirty="0">
                  <a:solidFill>
                    <a:srgbClr val="7030A0"/>
                  </a:solidFill>
                  <a:latin typeface="+mj-lt"/>
                </a:rPr>
                <a:t>k</a:t>
              </a:r>
            </a:p>
          </p:txBody>
        </p:sp>
      </p:grpSp>
      <p:graphicFrame>
        <p:nvGraphicFramePr>
          <p:cNvPr id="33" name="Object 32"/>
          <p:cNvGraphicFramePr>
            <a:graphicFrameLocks noChangeAspect="1"/>
          </p:cNvGraphicFramePr>
          <p:nvPr>
            <p:extLst>
              <p:ext uri="{D42A27DB-BD31-4B8C-83A1-F6EECF244321}">
                <p14:modId xmlns:p14="http://schemas.microsoft.com/office/powerpoint/2010/main" val="3390455913"/>
              </p:ext>
            </p:extLst>
          </p:nvPr>
        </p:nvGraphicFramePr>
        <p:xfrm>
          <a:off x="3505200" y="2198687"/>
          <a:ext cx="5786437" cy="1687513"/>
        </p:xfrm>
        <a:graphic>
          <a:graphicData uri="http://schemas.openxmlformats.org/presentationml/2006/ole">
            <mc:AlternateContent xmlns:mc="http://schemas.openxmlformats.org/markup-compatibility/2006">
              <mc:Choice xmlns:v="urn:schemas-microsoft-com:vml" Requires="v">
                <p:oleObj name="数式" r:id="rId5" imgW="3314520" imgH="965160" progId="Equation.3">
                  <p:embed/>
                </p:oleObj>
              </mc:Choice>
              <mc:Fallback>
                <p:oleObj name="数式" r:id="rId5" imgW="3314520" imgH="965160" progId="Equation.3">
                  <p:embed/>
                  <p:pic>
                    <p:nvPicPr>
                      <p:cNvPr id="0" name="Object 6"/>
                      <p:cNvPicPr>
                        <a:picLocks noChangeAspect="1" noChangeArrowheads="1"/>
                      </p:cNvPicPr>
                      <p:nvPr/>
                    </p:nvPicPr>
                    <p:blipFill>
                      <a:blip r:embed="rId6"/>
                      <a:srcRect/>
                      <a:stretch>
                        <a:fillRect/>
                      </a:stretch>
                    </p:blipFill>
                    <p:spPr bwMode="auto">
                      <a:xfrm>
                        <a:off x="3505200" y="2198687"/>
                        <a:ext cx="5786437" cy="168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 name="Object 33"/>
          <p:cNvGraphicFramePr>
            <a:graphicFrameLocks noChangeAspect="1"/>
          </p:cNvGraphicFramePr>
          <p:nvPr>
            <p:extLst>
              <p:ext uri="{D42A27DB-BD31-4B8C-83A1-F6EECF244321}">
                <p14:modId xmlns:p14="http://schemas.microsoft.com/office/powerpoint/2010/main" val="3343065913"/>
              </p:ext>
            </p:extLst>
          </p:nvPr>
        </p:nvGraphicFramePr>
        <p:xfrm>
          <a:off x="4949825" y="4048125"/>
          <a:ext cx="3968750" cy="2352675"/>
        </p:xfrm>
        <a:graphic>
          <a:graphicData uri="http://schemas.openxmlformats.org/presentationml/2006/ole">
            <mc:AlternateContent xmlns:mc="http://schemas.openxmlformats.org/markup-compatibility/2006">
              <mc:Choice xmlns:v="urn:schemas-microsoft-com:vml" Requires="v">
                <p:oleObj name="数式" r:id="rId7" imgW="2273040" imgH="1346040" progId="Equation.3">
                  <p:embed/>
                </p:oleObj>
              </mc:Choice>
              <mc:Fallback>
                <p:oleObj name="数式" r:id="rId7" imgW="2273040" imgH="1346040" progId="Equation.3">
                  <p:embed/>
                  <p:pic>
                    <p:nvPicPr>
                      <p:cNvPr id="0" name="Object 32"/>
                      <p:cNvPicPr>
                        <a:picLocks noChangeAspect="1" noChangeArrowheads="1"/>
                      </p:cNvPicPr>
                      <p:nvPr/>
                    </p:nvPicPr>
                    <p:blipFill>
                      <a:blip r:embed="rId8"/>
                      <a:srcRect/>
                      <a:stretch>
                        <a:fillRect/>
                      </a:stretch>
                    </p:blipFill>
                    <p:spPr bwMode="auto">
                      <a:xfrm>
                        <a:off x="4949825" y="4048125"/>
                        <a:ext cx="3968750" cy="235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958281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03/28/2025</a:t>
            </a:r>
            <a:endParaRPr lang="en-US" dirty="0"/>
          </a:p>
        </p:txBody>
      </p:sp>
      <p:sp>
        <p:nvSpPr>
          <p:cNvPr id="3" name="Footer Placeholder 2"/>
          <p:cNvSpPr>
            <a:spLocks noGrp="1"/>
          </p:cNvSpPr>
          <p:nvPr>
            <p:ph type="ftr" sz="quarter" idx="11"/>
          </p:nvPr>
        </p:nvSpPr>
        <p:spPr/>
        <p:txBody>
          <a:bodyPr/>
          <a:lstStyle/>
          <a:p>
            <a:r>
              <a:rPr lang="en-US"/>
              <a:t>PHY 712  Spring 2025 --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457200" y="457200"/>
            <a:ext cx="7696200" cy="461665"/>
          </a:xfrm>
          <a:prstGeom prst="rect">
            <a:avLst/>
          </a:prstGeom>
          <a:noFill/>
        </p:spPr>
        <p:txBody>
          <a:bodyPr wrap="square" rtlCol="0">
            <a:spAutoFit/>
          </a:bodyPr>
          <a:lstStyle/>
          <a:p>
            <a:r>
              <a:rPr lang="en-US" sz="2400" dirty="0">
                <a:latin typeface="+mj-lt"/>
              </a:rPr>
              <a:t>Electromagnetic Doppler Effect     (</a:t>
            </a:r>
            <a:r>
              <a:rPr lang="en-US" sz="2400" dirty="0">
                <a:latin typeface="Symbol" pitchFamily="18" charset="2"/>
              </a:rPr>
              <a:t>q</a:t>
            </a:r>
            <a:r>
              <a:rPr lang="en-US" sz="2400" dirty="0">
                <a:latin typeface="+mj-lt"/>
              </a:rPr>
              <a:t>=0)</a:t>
            </a:r>
          </a:p>
        </p:txBody>
      </p:sp>
      <p:graphicFrame>
        <p:nvGraphicFramePr>
          <p:cNvPr id="6" name="Object 5"/>
          <p:cNvGraphicFramePr>
            <a:graphicFrameLocks noChangeAspect="1"/>
          </p:cNvGraphicFramePr>
          <p:nvPr>
            <p:extLst>
              <p:ext uri="{D42A27DB-BD31-4B8C-83A1-F6EECF244321}">
                <p14:modId xmlns:p14="http://schemas.microsoft.com/office/powerpoint/2010/main" val="3172863037"/>
              </p:ext>
            </p:extLst>
          </p:nvPr>
        </p:nvGraphicFramePr>
        <p:xfrm>
          <a:off x="1066800" y="1220638"/>
          <a:ext cx="7265987" cy="1611313"/>
        </p:xfrm>
        <a:graphic>
          <a:graphicData uri="http://schemas.openxmlformats.org/presentationml/2006/ole">
            <mc:AlternateContent xmlns:mc="http://schemas.openxmlformats.org/markup-compatibility/2006">
              <mc:Choice xmlns:v="urn:schemas-microsoft-com:vml" Requires="v">
                <p:oleObj name="Equation" r:id="rId3" imgW="2984400" imgH="660240" progId="Equation.DSMT4">
                  <p:embed/>
                </p:oleObj>
              </mc:Choice>
              <mc:Fallback>
                <p:oleObj name="Equation" r:id="rId3" imgW="2984400" imgH="660240" progId="Equation.DSMT4">
                  <p:embed/>
                  <p:pic>
                    <p:nvPicPr>
                      <p:cNvPr id="0" name="Object 33"/>
                      <p:cNvPicPr>
                        <a:picLocks noChangeAspect="1" noChangeArrowheads="1"/>
                      </p:cNvPicPr>
                      <p:nvPr/>
                    </p:nvPicPr>
                    <p:blipFill>
                      <a:blip r:embed="rId4"/>
                      <a:srcRect/>
                      <a:stretch>
                        <a:fillRect/>
                      </a:stretch>
                    </p:blipFill>
                    <p:spPr bwMode="auto">
                      <a:xfrm>
                        <a:off x="1066800" y="1220638"/>
                        <a:ext cx="7265987" cy="1611313"/>
                      </a:xfrm>
                      <a:prstGeom prst="rect">
                        <a:avLst/>
                      </a:prstGeom>
                      <a:noFill/>
                      <a:ln>
                        <a:noFill/>
                      </a:ln>
                    </p:spPr>
                  </p:pic>
                </p:oleObj>
              </mc:Fallback>
            </mc:AlternateContent>
          </a:graphicData>
        </a:graphic>
      </p:graphicFrame>
      <p:sp>
        <p:nvSpPr>
          <p:cNvPr id="7" name="TextBox 6"/>
          <p:cNvSpPr txBox="1"/>
          <p:nvPr/>
        </p:nvSpPr>
        <p:spPr>
          <a:xfrm>
            <a:off x="580231" y="4548335"/>
            <a:ext cx="7696200" cy="461665"/>
          </a:xfrm>
          <a:prstGeom prst="rect">
            <a:avLst/>
          </a:prstGeom>
          <a:noFill/>
        </p:spPr>
        <p:txBody>
          <a:bodyPr wrap="square" rtlCol="0">
            <a:spAutoFit/>
          </a:bodyPr>
          <a:lstStyle/>
          <a:p>
            <a:r>
              <a:rPr lang="en-US" sz="2400" dirty="0">
                <a:latin typeface="+mj-lt"/>
              </a:rPr>
              <a:t>Sound Doppler Effect     (</a:t>
            </a:r>
            <a:r>
              <a:rPr lang="en-US" sz="2400" dirty="0">
                <a:latin typeface="Symbol" pitchFamily="18" charset="2"/>
              </a:rPr>
              <a:t>q</a:t>
            </a:r>
            <a:r>
              <a:rPr lang="en-US" sz="2400" dirty="0">
                <a:latin typeface="+mj-lt"/>
              </a:rPr>
              <a:t>=0)</a:t>
            </a:r>
          </a:p>
        </p:txBody>
      </p:sp>
      <p:graphicFrame>
        <p:nvGraphicFramePr>
          <p:cNvPr id="8" name="Object 7"/>
          <p:cNvGraphicFramePr>
            <a:graphicFrameLocks noChangeAspect="1"/>
          </p:cNvGraphicFramePr>
          <p:nvPr>
            <p:extLst>
              <p:ext uri="{D42A27DB-BD31-4B8C-83A1-F6EECF244321}">
                <p14:modId xmlns:p14="http://schemas.microsoft.com/office/powerpoint/2010/main" val="460083545"/>
              </p:ext>
            </p:extLst>
          </p:nvPr>
        </p:nvGraphicFramePr>
        <p:xfrm>
          <a:off x="609600" y="5053058"/>
          <a:ext cx="8312150" cy="1330325"/>
        </p:xfrm>
        <a:graphic>
          <a:graphicData uri="http://schemas.openxmlformats.org/presentationml/2006/ole">
            <mc:AlternateContent xmlns:mc="http://schemas.openxmlformats.org/markup-compatibility/2006">
              <mc:Choice xmlns:v="urn:schemas-microsoft-com:vml" Requires="v">
                <p:oleObj name="Equation" r:id="rId5" imgW="3022560" imgH="482400" progId="Equation.DSMT4">
                  <p:embed/>
                </p:oleObj>
              </mc:Choice>
              <mc:Fallback>
                <p:oleObj name="Equation" r:id="rId5" imgW="3022560" imgH="482400" progId="Equation.DSMT4">
                  <p:embed/>
                  <p:pic>
                    <p:nvPicPr>
                      <p:cNvPr id="0" name=""/>
                      <p:cNvPicPr>
                        <a:picLocks noChangeAspect="1" noChangeArrowheads="1"/>
                      </p:cNvPicPr>
                      <p:nvPr/>
                    </p:nvPicPr>
                    <p:blipFill>
                      <a:blip r:embed="rId6"/>
                      <a:srcRect/>
                      <a:stretch>
                        <a:fillRect/>
                      </a:stretch>
                    </p:blipFill>
                    <p:spPr bwMode="auto">
                      <a:xfrm>
                        <a:off x="609600" y="5053058"/>
                        <a:ext cx="8312150" cy="1330325"/>
                      </a:xfrm>
                      <a:prstGeom prst="rect">
                        <a:avLst/>
                      </a:prstGeom>
                      <a:noFill/>
                      <a:ln>
                        <a:noFill/>
                      </a:ln>
                    </p:spPr>
                  </p:pic>
                </p:oleObj>
              </mc:Fallback>
            </mc:AlternateContent>
          </a:graphicData>
        </a:graphic>
      </p:graphicFrame>
      <p:sp>
        <p:nvSpPr>
          <p:cNvPr id="9" name="TextBox 8"/>
          <p:cNvSpPr txBox="1"/>
          <p:nvPr/>
        </p:nvSpPr>
        <p:spPr>
          <a:xfrm>
            <a:off x="1232693" y="3043460"/>
            <a:ext cx="7454107" cy="461665"/>
          </a:xfrm>
          <a:prstGeom prst="rect">
            <a:avLst/>
          </a:prstGeom>
          <a:noFill/>
        </p:spPr>
        <p:txBody>
          <a:bodyPr wrap="square" rtlCol="0">
            <a:spAutoFit/>
          </a:bodyPr>
          <a:lstStyle/>
          <a:p>
            <a:r>
              <a:rPr lang="en-US" sz="2400" dirty="0">
                <a:latin typeface="+mj-lt"/>
              </a:rPr>
              <a:t>(details concerning velocities in the  following slides.)</a:t>
            </a:r>
          </a:p>
        </p:txBody>
      </p:sp>
    </p:spTree>
    <p:extLst>
      <p:ext uri="{BB962C8B-B14F-4D97-AF65-F5344CB8AC3E}">
        <p14:creationId xmlns:p14="http://schemas.microsoft.com/office/powerpoint/2010/main" val="6355363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03/28/2025</a:t>
            </a:r>
            <a:endParaRPr lang="en-US" dirty="0"/>
          </a:p>
        </p:txBody>
      </p:sp>
      <p:sp>
        <p:nvSpPr>
          <p:cNvPr id="3" name="Footer Placeholder 2"/>
          <p:cNvSpPr>
            <a:spLocks noGrp="1"/>
          </p:cNvSpPr>
          <p:nvPr>
            <p:ph type="ftr" sz="quarter" idx="11"/>
          </p:nvPr>
        </p:nvSpPr>
        <p:spPr/>
        <p:txBody>
          <a:bodyPr/>
          <a:lstStyle/>
          <a:p>
            <a:r>
              <a:rPr lang="en-US"/>
              <a:t>PHY 712  Spring 2025 --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609600" y="381000"/>
            <a:ext cx="7239000" cy="461665"/>
          </a:xfrm>
          <a:prstGeom prst="rect">
            <a:avLst/>
          </a:prstGeom>
          <a:noFill/>
        </p:spPr>
        <p:txBody>
          <a:bodyPr wrap="square" rtlCol="0">
            <a:spAutoFit/>
          </a:bodyPr>
          <a:lstStyle/>
          <a:p>
            <a:r>
              <a:rPr lang="en-US" sz="2400" dirty="0">
                <a:latin typeface="+mj-lt"/>
              </a:rPr>
              <a:t>Lorentz transformation of the velocity</a:t>
            </a:r>
          </a:p>
        </p:txBody>
      </p:sp>
      <p:graphicFrame>
        <p:nvGraphicFramePr>
          <p:cNvPr id="6" name="Object 5"/>
          <p:cNvGraphicFramePr>
            <a:graphicFrameLocks noChangeAspect="1"/>
          </p:cNvGraphicFramePr>
          <p:nvPr>
            <p:extLst>
              <p:ext uri="{D42A27DB-BD31-4B8C-83A1-F6EECF244321}">
                <p14:modId xmlns:p14="http://schemas.microsoft.com/office/powerpoint/2010/main" val="3124604172"/>
              </p:ext>
            </p:extLst>
          </p:nvPr>
        </p:nvGraphicFramePr>
        <p:xfrm>
          <a:off x="1143000" y="990600"/>
          <a:ext cx="5151438" cy="2146300"/>
        </p:xfrm>
        <a:graphic>
          <a:graphicData uri="http://schemas.openxmlformats.org/presentationml/2006/ole">
            <mc:AlternateContent xmlns:mc="http://schemas.openxmlformats.org/markup-compatibility/2006">
              <mc:Choice xmlns:v="urn:schemas-microsoft-com:vml" Requires="v">
                <p:oleObj name="数式" r:id="rId3" imgW="2590800" imgH="1079500" progId="Equation.3">
                  <p:embed/>
                </p:oleObj>
              </mc:Choice>
              <mc:Fallback>
                <p:oleObj name="数式" r:id="rId3" imgW="2590800" imgH="1079500" progId="Equation.3">
                  <p:embed/>
                  <p:pic>
                    <p:nvPicPr>
                      <p:cNvPr id="0" name="Object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990600"/>
                        <a:ext cx="5151438" cy="214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609600" y="3124200"/>
            <a:ext cx="7239000" cy="461665"/>
          </a:xfrm>
          <a:prstGeom prst="rect">
            <a:avLst/>
          </a:prstGeom>
          <a:noFill/>
        </p:spPr>
        <p:txBody>
          <a:bodyPr wrap="square" rtlCol="0">
            <a:spAutoFit/>
          </a:bodyPr>
          <a:lstStyle/>
          <a:p>
            <a:r>
              <a:rPr lang="en-US" sz="2400" dirty="0">
                <a:latin typeface="+mj-lt"/>
              </a:rPr>
              <a:t>For an infinitesimal increment:</a:t>
            </a:r>
          </a:p>
        </p:txBody>
      </p:sp>
      <p:graphicFrame>
        <p:nvGraphicFramePr>
          <p:cNvPr id="8" name="Object 7"/>
          <p:cNvGraphicFramePr>
            <a:graphicFrameLocks noChangeAspect="1"/>
          </p:cNvGraphicFramePr>
          <p:nvPr>
            <p:extLst>
              <p:ext uri="{D42A27DB-BD31-4B8C-83A1-F6EECF244321}">
                <p14:modId xmlns:p14="http://schemas.microsoft.com/office/powerpoint/2010/main" val="107943524"/>
              </p:ext>
            </p:extLst>
          </p:nvPr>
        </p:nvGraphicFramePr>
        <p:xfrm>
          <a:off x="1143000" y="3595009"/>
          <a:ext cx="5151438" cy="2171700"/>
        </p:xfrm>
        <a:graphic>
          <a:graphicData uri="http://schemas.openxmlformats.org/presentationml/2006/ole">
            <mc:AlternateContent xmlns:mc="http://schemas.openxmlformats.org/markup-compatibility/2006">
              <mc:Choice xmlns:v="urn:schemas-microsoft-com:vml" Requires="v">
                <p:oleObj name="数式" r:id="rId5" imgW="2590560" imgH="1091880" progId="Equation.3">
                  <p:embed/>
                </p:oleObj>
              </mc:Choice>
              <mc:Fallback>
                <p:oleObj name="数式" r:id="rId5" imgW="2590560" imgH="1091880" progId="Equation.3">
                  <p:embed/>
                  <p:pic>
                    <p:nvPicPr>
                      <p:cNvPr id="0" name=""/>
                      <p:cNvPicPr>
                        <a:picLocks noChangeAspect="1" noChangeArrowheads="1"/>
                      </p:cNvPicPr>
                      <p:nvPr/>
                    </p:nvPicPr>
                    <p:blipFill>
                      <a:blip r:embed="rId6"/>
                      <a:srcRect/>
                      <a:stretch>
                        <a:fillRect/>
                      </a:stretch>
                    </p:blipFill>
                    <p:spPr bwMode="auto">
                      <a:xfrm>
                        <a:off x="1143000" y="3595009"/>
                        <a:ext cx="5151438"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0082515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03/28/2025</a:t>
            </a:r>
            <a:endParaRPr lang="en-US" dirty="0"/>
          </a:p>
        </p:txBody>
      </p:sp>
      <p:sp>
        <p:nvSpPr>
          <p:cNvPr id="3" name="Footer Placeholder 2"/>
          <p:cNvSpPr>
            <a:spLocks noGrp="1"/>
          </p:cNvSpPr>
          <p:nvPr>
            <p:ph type="ftr" sz="quarter" idx="11"/>
          </p:nvPr>
        </p:nvSpPr>
        <p:spPr/>
        <p:txBody>
          <a:bodyPr/>
          <a:lstStyle/>
          <a:p>
            <a:r>
              <a:rPr lang="en-US"/>
              <a:t>PHY 712  Spring 2025 --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609600" y="381000"/>
            <a:ext cx="7239000" cy="461665"/>
          </a:xfrm>
          <a:prstGeom prst="rect">
            <a:avLst/>
          </a:prstGeom>
          <a:noFill/>
        </p:spPr>
        <p:txBody>
          <a:bodyPr wrap="square" rtlCol="0">
            <a:spAutoFit/>
          </a:bodyPr>
          <a:lstStyle/>
          <a:p>
            <a:r>
              <a:rPr lang="en-US" sz="2400" dirty="0">
                <a:latin typeface="+mj-lt"/>
              </a:rPr>
              <a:t>Lorentz transformation of the velocity -- continued</a:t>
            </a:r>
          </a:p>
        </p:txBody>
      </p:sp>
      <p:graphicFrame>
        <p:nvGraphicFramePr>
          <p:cNvPr id="8" name="Object 7"/>
          <p:cNvGraphicFramePr>
            <a:graphicFrameLocks noChangeAspect="1"/>
          </p:cNvGraphicFramePr>
          <p:nvPr>
            <p:extLst>
              <p:ext uri="{D42A27DB-BD31-4B8C-83A1-F6EECF244321}">
                <p14:modId xmlns:p14="http://schemas.microsoft.com/office/powerpoint/2010/main" val="3997897159"/>
              </p:ext>
            </p:extLst>
          </p:nvPr>
        </p:nvGraphicFramePr>
        <p:xfrm>
          <a:off x="1143000" y="860953"/>
          <a:ext cx="5151438" cy="2171700"/>
        </p:xfrm>
        <a:graphic>
          <a:graphicData uri="http://schemas.openxmlformats.org/presentationml/2006/ole">
            <mc:AlternateContent xmlns:mc="http://schemas.openxmlformats.org/markup-compatibility/2006">
              <mc:Choice xmlns:v="urn:schemas-microsoft-com:vml" Requires="v">
                <p:oleObj name="数式" r:id="rId3" imgW="2590560" imgH="1091880" progId="Equation.3">
                  <p:embed/>
                </p:oleObj>
              </mc:Choice>
              <mc:Fallback>
                <p:oleObj name="数式" r:id="rId3" imgW="2590560" imgH="1091880" progId="Equation.3">
                  <p:embed/>
                  <p:pic>
                    <p:nvPicPr>
                      <p:cNvPr id="0" name=""/>
                      <p:cNvPicPr>
                        <a:picLocks noChangeAspect="1" noChangeArrowheads="1"/>
                      </p:cNvPicPr>
                      <p:nvPr/>
                    </p:nvPicPr>
                    <p:blipFill>
                      <a:blip r:embed="rId4"/>
                      <a:srcRect/>
                      <a:stretch>
                        <a:fillRect/>
                      </a:stretch>
                    </p:blipFill>
                    <p:spPr bwMode="auto">
                      <a:xfrm>
                        <a:off x="1143000" y="860953"/>
                        <a:ext cx="5151438"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760389031"/>
              </p:ext>
            </p:extLst>
          </p:nvPr>
        </p:nvGraphicFramePr>
        <p:xfrm>
          <a:off x="1193800" y="3048000"/>
          <a:ext cx="5278438" cy="1614488"/>
        </p:xfrm>
        <a:graphic>
          <a:graphicData uri="http://schemas.openxmlformats.org/presentationml/2006/ole">
            <mc:AlternateContent xmlns:mc="http://schemas.openxmlformats.org/markup-compatibility/2006">
              <mc:Choice xmlns:v="urn:schemas-microsoft-com:vml" Requires="v">
                <p:oleObj name="数式" r:id="rId5" imgW="2654280" imgH="812520" progId="Equation.3">
                  <p:embed/>
                </p:oleObj>
              </mc:Choice>
              <mc:Fallback>
                <p:oleObj name="数式" r:id="rId5" imgW="2654280" imgH="812520" progId="Equation.3">
                  <p:embed/>
                  <p:pic>
                    <p:nvPicPr>
                      <p:cNvPr id="0" name="Object 7"/>
                      <p:cNvPicPr>
                        <a:picLocks noChangeAspect="1" noChangeArrowheads="1"/>
                      </p:cNvPicPr>
                      <p:nvPr/>
                    </p:nvPicPr>
                    <p:blipFill>
                      <a:blip r:embed="rId6"/>
                      <a:srcRect/>
                      <a:stretch>
                        <a:fillRect/>
                      </a:stretch>
                    </p:blipFill>
                    <p:spPr bwMode="auto">
                      <a:xfrm>
                        <a:off x="1193800" y="3048000"/>
                        <a:ext cx="5278438" cy="161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434335328"/>
              </p:ext>
            </p:extLst>
          </p:nvPr>
        </p:nvGraphicFramePr>
        <p:xfrm>
          <a:off x="1309688" y="4710113"/>
          <a:ext cx="4949825" cy="1766887"/>
        </p:xfrm>
        <a:graphic>
          <a:graphicData uri="http://schemas.openxmlformats.org/presentationml/2006/ole">
            <mc:AlternateContent xmlns:mc="http://schemas.openxmlformats.org/markup-compatibility/2006">
              <mc:Choice xmlns:v="urn:schemas-microsoft-com:vml" Requires="v">
                <p:oleObj name="数式" r:id="rId7" imgW="2489040" imgH="888840" progId="Equation.3">
                  <p:embed/>
                </p:oleObj>
              </mc:Choice>
              <mc:Fallback>
                <p:oleObj name="数式" r:id="rId7" imgW="2489040" imgH="888840" progId="Equation.3">
                  <p:embed/>
                  <p:pic>
                    <p:nvPicPr>
                      <p:cNvPr id="0" name="Object 7"/>
                      <p:cNvPicPr>
                        <a:picLocks noChangeAspect="1" noChangeArrowheads="1"/>
                      </p:cNvPicPr>
                      <p:nvPr/>
                    </p:nvPicPr>
                    <p:blipFill>
                      <a:blip r:embed="rId8"/>
                      <a:srcRect/>
                      <a:stretch>
                        <a:fillRect/>
                      </a:stretch>
                    </p:blipFill>
                    <p:spPr bwMode="auto">
                      <a:xfrm>
                        <a:off x="1309688" y="4710113"/>
                        <a:ext cx="4949825" cy="176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1230613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03/28/2025</a:t>
            </a:r>
            <a:endParaRPr lang="en-US" dirty="0"/>
          </a:p>
        </p:txBody>
      </p:sp>
      <p:sp>
        <p:nvSpPr>
          <p:cNvPr id="3" name="Footer Placeholder 2"/>
          <p:cNvSpPr>
            <a:spLocks noGrp="1"/>
          </p:cNvSpPr>
          <p:nvPr>
            <p:ph type="ftr" sz="quarter" idx="11"/>
          </p:nvPr>
        </p:nvSpPr>
        <p:spPr/>
        <p:txBody>
          <a:bodyPr/>
          <a:lstStyle/>
          <a:p>
            <a:r>
              <a:rPr lang="en-US"/>
              <a:t>PHY 712  Spring 2025 --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381000" y="381000"/>
            <a:ext cx="7696200" cy="461665"/>
          </a:xfrm>
          <a:prstGeom prst="rect">
            <a:avLst/>
          </a:prstGeom>
          <a:noFill/>
        </p:spPr>
        <p:txBody>
          <a:bodyPr wrap="square" rtlCol="0">
            <a:spAutoFit/>
          </a:bodyPr>
          <a:lstStyle/>
          <a:p>
            <a:r>
              <a:rPr lang="en-US" sz="2400" dirty="0">
                <a:latin typeface="+mj-lt"/>
              </a:rPr>
              <a:t>Summary of velocity relationships</a:t>
            </a:r>
          </a:p>
        </p:txBody>
      </p:sp>
      <p:graphicFrame>
        <p:nvGraphicFramePr>
          <p:cNvPr id="6" name="Object 5"/>
          <p:cNvGraphicFramePr>
            <a:graphicFrameLocks noChangeAspect="1"/>
          </p:cNvGraphicFramePr>
          <p:nvPr>
            <p:extLst>
              <p:ext uri="{D42A27DB-BD31-4B8C-83A1-F6EECF244321}">
                <p14:modId xmlns:p14="http://schemas.microsoft.com/office/powerpoint/2010/main" val="59720532"/>
              </p:ext>
            </p:extLst>
          </p:nvPr>
        </p:nvGraphicFramePr>
        <p:xfrm>
          <a:off x="257175" y="919163"/>
          <a:ext cx="8704263" cy="5345112"/>
        </p:xfrm>
        <a:graphic>
          <a:graphicData uri="http://schemas.openxmlformats.org/presentationml/2006/ole">
            <mc:AlternateContent xmlns:mc="http://schemas.openxmlformats.org/markup-compatibility/2006">
              <mc:Choice xmlns:v="urn:schemas-microsoft-com:vml" Requires="v">
                <p:oleObj name="Equation" r:id="rId3" imgW="3619440" imgH="2222280" progId="Equation.DSMT4">
                  <p:embed/>
                </p:oleObj>
              </mc:Choice>
              <mc:Fallback>
                <p:oleObj name="Equation" r:id="rId3" imgW="3619440" imgH="2222280" progId="Equation.DSMT4">
                  <p:embed/>
                  <p:pic>
                    <p:nvPicPr>
                      <p:cNvPr id="10" name="Object 9"/>
                      <p:cNvPicPr>
                        <a:picLocks noChangeAspect="1" noChangeArrowheads="1"/>
                      </p:cNvPicPr>
                      <p:nvPr/>
                    </p:nvPicPr>
                    <p:blipFill>
                      <a:blip r:embed="rId4"/>
                      <a:srcRect/>
                      <a:stretch>
                        <a:fillRect/>
                      </a:stretch>
                    </p:blipFill>
                    <p:spPr bwMode="auto">
                      <a:xfrm>
                        <a:off x="257175" y="919163"/>
                        <a:ext cx="8704263" cy="534511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4667717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stretch>
            <a:fillRect/>
          </a:stretch>
        </p:blipFill>
        <p:spPr>
          <a:xfrm>
            <a:off x="352425" y="1524000"/>
            <a:ext cx="8439150" cy="3810000"/>
          </a:xfrm>
          <a:prstGeom prst="rect">
            <a:avLst/>
          </a:prstGeom>
        </p:spPr>
      </p:pic>
      <p:sp>
        <p:nvSpPr>
          <p:cNvPr id="2" name="Date Placeholder 1"/>
          <p:cNvSpPr>
            <a:spLocks noGrp="1"/>
          </p:cNvSpPr>
          <p:nvPr>
            <p:ph type="dt" sz="half" idx="10"/>
          </p:nvPr>
        </p:nvSpPr>
        <p:spPr/>
        <p:txBody>
          <a:bodyPr/>
          <a:lstStyle/>
          <a:p>
            <a:r>
              <a:rPr lang="en-US"/>
              <a:t>03/28/2025</a:t>
            </a:r>
            <a:endParaRPr lang="en-US" dirty="0"/>
          </a:p>
        </p:txBody>
      </p:sp>
      <p:sp>
        <p:nvSpPr>
          <p:cNvPr id="3" name="Footer Placeholder 2"/>
          <p:cNvSpPr>
            <a:spLocks noGrp="1"/>
          </p:cNvSpPr>
          <p:nvPr>
            <p:ph type="ftr" sz="quarter" idx="11"/>
          </p:nvPr>
        </p:nvSpPr>
        <p:spPr/>
        <p:txBody>
          <a:bodyPr/>
          <a:lstStyle/>
          <a:p>
            <a:r>
              <a:rPr lang="en-US"/>
              <a:t>PHY 712  Spring 2025 --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p:cNvSpPr txBox="1"/>
          <p:nvPr/>
        </p:nvSpPr>
        <p:spPr>
          <a:xfrm>
            <a:off x="1524000" y="2209800"/>
            <a:ext cx="914400" cy="461665"/>
          </a:xfrm>
          <a:prstGeom prst="rect">
            <a:avLst/>
          </a:prstGeom>
          <a:noFill/>
        </p:spPr>
        <p:txBody>
          <a:bodyPr wrap="square" rtlCol="0">
            <a:spAutoFit/>
          </a:bodyPr>
          <a:lstStyle/>
          <a:p>
            <a:r>
              <a:rPr lang="en-US" sz="2400" i="1" dirty="0" err="1">
                <a:latin typeface="+mj-lt"/>
              </a:rPr>
              <a:t>u</a:t>
            </a:r>
            <a:r>
              <a:rPr lang="en-US" sz="2400" i="1" baseline="-25000" dirty="0" err="1">
                <a:latin typeface="+mj-lt"/>
              </a:rPr>
              <a:t>x</a:t>
            </a:r>
            <a:r>
              <a:rPr lang="en-US" sz="2400" i="1" dirty="0">
                <a:latin typeface="+mj-lt"/>
              </a:rPr>
              <a:t>/c</a:t>
            </a:r>
          </a:p>
        </p:txBody>
      </p:sp>
      <p:sp>
        <p:nvSpPr>
          <p:cNvPr id="7" name="TextBox 6"/>
          <p:cNvSpPr txBox="1"/>
          <p:nvPr/>
        </p:nvSpPr>
        <p:spPr>
          <a:xfrm>
            <a:off x="1676400" y="3272135"/>
            <a:ext cx="914400" cy="461665"/>
          </a:xfrm>
          <a:prstGeom prst="rect">
            <a:avLst/>
          </a:prstGeom>
          <a:noFill/>
        </p:spPr>
        <p:txBody>
          <a:bodyPr wrap="square" rtlCol="0">
            <a:spAutoFit/>
          </a:bodyPr>
          <a:lstStyle/>
          <a:p>
            <a:r>
              <a:rPr lang="en-US" sz="2400" i="1" dirty="0" err="1">
                <a:latin typeface="+mj-lt"/>
              </a:rPr>
              <a:t>u</a:t>
            </a:r>
            <a:r>
              <a:rPr lang="en-US" sz="2400" i="1" baseline="-25000" dirty="0" err="1">
                <a:latin typeface="+mj-lt"/>
              </a:rPr>
              <a:t>y</a:t>
            </a:r>
            <a:r>
              <a:rPr lang="en-US" sz="2400" i="1" dirty="0">
                <a:latin typeface="+mj-lt"/>
              </a:rPr>
              <a:t>/c</a:t>
            </a:r>
          </a:p>
        </p:txBody>
      </p:sp>
      <p:sp>
        <p:nvSpPr>
          <p:cNvPr id="6" name="TextBox 5"/>
          <p:cNvSpPr txBox="1"/>
          <p:nvPr/>
        </p:nvSpPr>
        <p:spPr>
          <a:xfrm>
            <a:off x="339415" y="389363"/>
            <a:ext cx="7696200" cy="830997"/>
          </a:xfrm>
          <a:prstGeom prst="rect">
            <a:avLst/>
          </a:prstGeom>
          <a:noFill/>
        </p:spPr>
        <p:txBody>
          <a:bodyPr wrap="square" rtlCol="0">
            <a:spAutoFit/>
          </a:bodyPr>
          <a:lstStyle/>
          <a:p>
            <a:r>
              <a:rPr lang="en-US" sz="2400" dirty="0">
                <a:latin typeface="+mj-lt"/>
              </a:rPr>
              <a:t>Example of  velocity variation with </a:t>
            </a:r>
            <a:r>
              <a:rPr lang="en-US" sz="2400" dirty="0">
                <a:latin typeface="Symbol" pitchFamily="18" charset="2"/>
              </a:rPr>
              <a:t>b:</a:t>
            </a:r>
          </a:p>
          <a:p>
            <a:r>
              <a:rPr lang="en-US" sz="2400" dirty="0">
                <a:latin typeface="Symbol" pitchFamily="18" charset="2"/>
              </a:rPr>
              <a:t>     (</a:t>
            </a:r>
            <a:r>
              <a:rPr lang="en-US" sz="2400" i="1" dirty="0" err="1"/>
              <a:t>u’</a:t>
            </a:r>
            <a:r>
              <a:rPr lang="en-US" sz="2400" i="1" baseline="-25000" dirty="0" err="1"/>
              <a:t>x</a:t>
            </a:r>
            <a:r>
              <a:rPr lang="en-US" sz="2400" i="1" dirty="0"/>
              <a:t>/c</a:t>
            </a:r>
            <a:r>
              <a:rPr lang="en-US" sz="2400" dirty="0"/>
              <a:t>=</a:t>
            </a:r>
            <a:r>
              <a:rPr lang="en-US" sz="2400" i="1" dirty="0"/>
              <a:t> </a:t>
            </a:r>
            <a:r>
              <a:rPr lang="en-US" sz="2400" i="1" dirty="0" err="1"/>
              <a:t>u’</a:t>
            </a:r>
            <a:r>
              <a:rPr lang="en-US" sz="2400" i="1" baseline="-25000" dirty="0" err="1"/>
              <a:t>y</a:t>
            </a:r>
            <a:r>
              <a:rPr lang="en-US" sz="2400" i="1" dirty="0"/>
              <a:t>/c</a:t>
            </a:r>
            <a:r>
              <a:rPr lang="en-US" sz="2400" dirty="0"/>
              <a:t>=0.5)</a:t>
            </a:r>
            <a:endParaRPr lang="en-US" sz="2400" dirty="0">
              <a:latin typeface="+mj-lt"/>
            </a:endParaRPr>
          </a:p>
        </p:txBody>
      </p:sp>
      <p:graphicFrame>
        <p:nvGraphicFramePr>
          <p:cNvPr id="9" name="Object 8">
            <a:extLst>
              <a:ext uri="{FF2B5EF4-FFF2-40B4-BE49-F238E27FC236}">
                <a16:creationId xmlns:a16="http://schemas.microsoft.com/office/drawing/2014/main" id="{EE233457-2B99-2B5A-63E0-7031C471AC15}"/>
              </a:ext>
            </a:extLst>
          </p:cNvPr>
          <p:cNvGraphicFramePr>
            <a:graphicFrameLocks noChangeAspect="1"/>
          </p:cNvGraphicFramePr>
          <p:nvPr>
            <p:extLst>
              <p:ext uri="{D42A27DB-BD31-4B8C-83A1-F6EECF244321}">
                <p14:modId xmlns:p14="http://schemas.microsoft.com/office/powerpoint/2010/main" val="694069835"/>
              </p:ext>
            </p:extLst>
          </p:nvPr>
        </p:nvGraphicFramePr>
        <p:xfrm>
          <a:off x="5666003" y="794351"/>
          <a:ext cx="2377495" cy="1040154"/>
        </p:xfrm>
        <a:graphic>
          <a:graphicData uri="http://schemas.openxmlformats.org/presentationml/2006/ole">
            <mc:AlternateContent xmlns:mc="http://schemas.openxmlformats.org/markup-compatibility/2006">
              <mc:Choice xmlns:v="urn:schemas-microsoft-com:vml" Requires="v">
                <p:oleObj name="Equation" r:id="rId4" imgW="1015920" imgH="444240" progId="Equation.DSMT4">
                  <p:embed/>
                </p:oleObj>
              </mc:Choice>
              <mc:Fallback>
                <p:oleObj name="Equation" r:id="rId4" imgW="1015920" imgH="444240" progId="Equation.DSMT4">
                  <p:embed/>
                  <p:pic>
                    <p:nvPicPr>
                      <p:cNvPr id="7" name="Object 6">
                        <a:extLst>
                          <a:ext uri="{FF2B5EF4-FFF2-40B4-BE49-F238E27FC236}">
                            <a16:creationId xmlns:a16="http://schemas.microsoft.com/office/drawing/2014/main" id="{EE233457-2B99-2B5A-63E0-7031C471AC15}"/>
                          </a:ext>
                        </a:extLst>
                      </p:cNvPr>
                      <p:cNvPicPr/>
                      <p:nvPr/>
                    </p:nvPicPr>
                    <p:blipFill>
                      <a:blip r:embed="rId5"/>
                      <a:stretch>
                        <a:fillRect/>
                      </a:stretch>
                    </p:blipFill>
                    <p:spPr>
                      <a:xfrm>
                        <a:off x="5666003" y="794351"/>
                        <a:ext cx="2377495" cy="1040154"/>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FBD03995-AC40-B4D4-E13B-AA470FA8FC62}"/>
              </a:ext>
            </a:extLst>
          </p:cNvPr>
          <p:cNvGraphicFramePr>
            <a:graphicFrameLocks noChangeAspect="1"/>
          </p:cNvGraphicFramePr>
          <p:nvPr>
            <p:extLst>
              <p:ext uri="{D42A27DB-BD31-4B8C-83A1-F6EECF244321}">
                <p14:modId xmlns:p14="http://schemas.microsoft.com/office/powerpoint/2010/main" val="2403215984"/>
              </p:ext>
            </p:extLst>
          </p:nvPr>
        </p:nvGraphicFramePr>
        <p:xfrm>
          <a:off x="5658120" y="2631827"/>
          <a:ext cx="2652390" cy="1040153"/>
        </p:xfrm>
        <a:graphic>
          <a:graphicData uri="http://schemas.openxmlformats.org/presentationml/2006/ole">
            <mc:AlternateContent xmlns:mc="http://schemas.openxmlformats.org/markup-compatibility/2006">
              <mc:Choice xmlns:v="urn:schemas-microsoft-com:vml" Requires="v">
                <p:oleObj name="Equation" r:id="rId6" imgW="1295280" imgH="507960" progId="Equation.DSMT4">
                  <p:embed/>
                </p:oleObj>
              </mc:Choice>
              <mc:Fallback>
                <p:oleObj name="Equation" r:id="rId6" imgW="1295280" imgH="507960" progId="Equation.DSMT4">
                  <p:embed/>
                  <p:pic>
                    <p:nvPicPr>
                      <p:cNvPr id="0" name=""/>
                      <p:cNvPicPr/>
                      <p:nvPr/>
                    </p:nvPicPr>
                    <p:blipFill>
                      <a:blip r:embed="rId7"/>
                      <a:stretch>
                        <a:fillRect/>
                      </a:stretch>
                    </p:blipFill>
                    <p:spPr>
                      <a:xfrm>
                        <a:off x="5658120" y="2631827"/>
                        <a:ext cx="2652390" cy="1040153"/>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BD598CB2-DBEA-5A5F-C546-D57486A96025}"/>
              </a:ext>
            </a:extLst>
          </p:cNvPr>
          <p:cNvGraphicFramePr>
            <a:graphicFrameLocks noChangeAspect="1"/>
          </p:cNvGraphicFramePr>
          <p:nvPr>
            <p:extLst>
              <p:ext uri="{D42A27DB-BD31-4B8C-83A1-F6EECF244321}">
                <p14:modId xmlns:p14="http://schemas.microsoft.com/office/powerpoint/2010/main" val="57001073"/>
              </p:ext>
            </p:extLst>
          </p:nvPr>
        </p:nvGraphicFramePr>
        <p:xfrm>
          <a:off x="5467350" y="5196558"/>
          <a:ext cx="3219450" cy="968452"/>
        </p:xfrm>
        <a:graphic>
          <a:graphicData uri="http://schemas.openxmlformats.org/presentationml/2006/ole">
            <mc:AlternateContent xmlns:mc="http://schemas.openxmlformats.org/markup-compatibility/2006">
              <mc:Choice xmlns:v="urn:schemas-microsoft-com:vml" Requires="v">
                <p:oleObj name="Equation" r:id="rId8" imgW="1562040" imgH="469800" progId="Equation.DSMT4">
                  <p:embed/>
                </p:oleObj>
              </mc:Choice>
              <mc:Fallback>
                <p:oleObj name="Equation" r:id="rId8" imgW="1562040" imgH="469800" progId="Equation.DSMT4">
                  <p:embed/>
                  <p:pic>
                    <p:nvPicPr>
                      <p:cNvPr id="0" name=""/>
                      <p:cNvPicPr/>
                      <p:nvPr/>
                    </p:nvPicPr>
                    <p:blipFill>
                      <a:blip r:embed="rId9"/>
                      <a:stretch>
                        <a:fillRect/>
                      </a:stretch>
                    </p:blipFill>
                    <p:spPr>
                      <a:xfrm>
                        <a:off x="5467350" y="5196558"/>
                        <a:ext cx="3219450" cy="968452"/>
                      </a:xfrm>
                      <a:prstGeom prst="rect">
                        <a:avLst/>
                      </a:prstGeom>
                    </p:spPr>
                  </p:pic>
                </p:oleObj>
              </mc:Fallback>
            </mc:AlternateContent>
          </a:graphicData>
        </a:graphic>
      </p:graphicFrame>
    </p:spTree>
    <p:extLst>
      <p:ext uri="{BB962C8B-B14F-4D97-AF65-F5344CB8AC3E}">
        <p14:creationId xmlns:p14="http://schemas.microsoft.com/office/powerpoint/2010/main" val="2322007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03/28/2025</a:t>
            </a:r>
            <a:endParaRPr lang="en-US" dirty="0"/>
          </a:p>
        </p:txBody>
      </p:sp>
      <p:sp>
        <p:nvSpPr>
          <p:cNvPr id="3" name="Footer Placeholder 2"/>
          <p:cNvSpPr>
            <a:spLocks noGrp="1"/>
          </p:cNvSpPr>
          <p:nvPr>
            <p:ph type="ftr" sz="quarter" idx="11"/>
          </p:nvPr>
        </p:nvSpPr>
        <p:spPr/>
        <p:txBody>
          <a:bodyPr/>
          <a:lstStyle/>
          <a:p>
            <a:r>
              <a:rPr lang="en-US"/>
              <a:t>PHY 712  Spring 2025 --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289581733"/>
              </p:ext>
            </p:extLst>
          </p:nvPr>
        </p:nvGraphicFramePr>
        <p:xfrm>
          <a:off x="609600" y="198437"/>
          <a:ext cx="7726363" cy="6157913"/>
        </p:xfrm>
        <a:graphic>
          <a:graphicData uri="http://schemas.openxmlformats.org/presentationml/2006/ole">
            <mc:AlternateContent xmlns:mc="http://schemas.openxmlformats.org/markup-compatibility/2006">
              <mc:Choice xmlns:v="urn:schemas-microsoft-com:vml" Requires="v">
                <p:oleObj name="Equation" r:id="rId3" imgW="3886200" imgH="3098520" progId="Equation.DSMT4">
                  <p:embed/>
                </p:oleObj>
              </mc:Choice>
              <mc:Fallback>
                <p:oleObj name="Equation" r:id="rId3" imgW="3886200" imgH="3098520" progId="Equation.DSMT4">
                  <p:embed/>
                  <p:pic>
                    <p:nvPicPr>
                      <p:cNvPr id="0" name=""/>
                      <p:cNvPicPr>
                        <a:picLocks noChangeAspect="1" noChangeArrowheads="1"/>
                      </p:cNvPicPr>
                      <p:nvPr/>
                    </p:nvPicPr>
                    <p:blipFill>
                      <a:blip r:embed="rId4"/>
                      <a:srcRect/>
                      <a:stretch>
                        <a:fillRect/>
                      </a:stretch>
                    </p:blipFill>
                    <p:spPr bwMode="auto">
                      <a:xfrm>
                        <a:off x="609600" y="198437"/>
                        <a:ext cx="7726363" cy="615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795013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C35B6B3-53B2-7F69-DE13-04AB7CDBC15D}"/>
              </a:ext>
            </a:extLst>
          </p:cNvPr>
          <p:cNvPicPr>
            <a:picLocks noChangeAspect="1"/>
          </p:cNvPicPr>
          <p:nvPr/>
        </p:nvPicPr>
        <p:blipFill>
          <a:blip r:embed="rId2"/>
          <a:stretch>
            <a:fillRect/>
          </a:stretch>
        </p:blipFill>
        <p:spPr>
          <a:xfrm>
            <a:off x="634797" y="533400"/>
            <a:ext cx="7874405" cy="4876800"/>
          </a:xfrm>
          <a:prstGeom prst="rect">
            <a:avLst/>
          </a:prstGeom>
        </p:spPr>
      </p:pic>
      <p:sp>
        <p:nvSpPr>
          <p:cNvPr id="2" name="Date Placeholder 1">
            <a:extLst>
              <a:ext uri="{FF2B5EF4-FFF2-40B4-BE49-F238E27FC236}">
                <a16:creationId xmlns:a16="http://schemas.microsoft.com/office/drawing/2014/main" id="{A18C4C85-7C8E-F8B3-FF1A-B809D991E7F8}"/>
              </a:ext>
            </a:extLst>
          </p:cNvPr>
          <p:cNvSpPr>
            <a:spLocks noGrp="1"/>
          </p:cNvSpPr>
          <p:nvPr>
            <p:ph type="dt" sz="half" idx="10"/>
          </p:nvPr>
        </p:nvSpPr>
        <p:spPr/>
        <p:txBody>
          <a:bodyPr/>
          <a:lstStyle/>
          <a:p>
            <a:r>
              <a:rPr lang="en-US"/>
              <a:t>03/28/2025</a:t>
            </a:r>
            <a:endParaRPr lang="en-US" dirty="0"/>
          </a:p>
        </p:txBody>
      </p:sp>
      <p:sp>
        <p:nvSpPr>
          <p:cNvPr id="3" name="Footer Placeholder 2">
            <a:extLst>
              <a:ext uri="{FF2B5EF4-FFF2-40B4-BE49-F238E27FC236}">
                <a16:creationId xmlns:a16="http://schemas.microsoft.com/office/drawing/2014/main" id="{81D2C826-E32C-4996-2ED3-66E5FB208E27}"/>
              </a:ext>
            </a:extLst>
          </p:cNvPr>
          <p:cNvSpPr>
            <a:spLocks noGrp="1"/>
          </p:cNvSpPr>
          <p:nvPr>
            <p:ph type="ftr" sz="quarter" idx="11"/>
          </p:nvPr>
        </p:nvSpPr>
        <p:spPr/>
        <p:txBody>
          <a:bodyPr/>
          <a:lstStyle/>
          <a:p>
            <a:r>
              <a:rPr lang="en-US"/>
              <a:t>PHY 712  Spring 2025 -- Lecture 26</a:t>
            </a:r>
            <a:endParaRPr lang="en-US" dirty="0"/>
          </a:p>
        </p:txBody>
      </p:sp>
      <p:sp>
        <p:nvSpPr>
          <p:cNvPr id="4" name="Slide Number Placeholder 3">
            <a:extLst>
              <a:ext uri="{FF2B5EF4-FFF2-40B4-BE49-F238E27FC236}">
                <a16:creationId xmlns:a16="http://schemas.microsoft.com/office/drawing/2014/main" id="{9073AAC8-F487-17C1-AB5E-FF37289C9EC6}"/>
              </a:ext>
            </a:extLst>
          </p:cNvPr>
          <p:cNvSpPr>
            <a:spLocks noGrp="1"/>
          </p:cNvSpPr>
          <p:nvPr>
            <p:ph type="sldNum" sz="quarter" idx="12"/>
          </p:nvPr>
        </p:nvSpPr>
        <p:spPr/>
        <p:txBody>
          <a:bodyPr/>
          <a:lstStyle/>
          <a:p>
            <a:fld id="{CE368B07-CEBF-4C80-90AF-53B34FA04CF3}" type="slidenum">
              <a:rPr lang="en-US" smtClean="0"/>
              <a:t>2</a:t>
            </a:fld>
            <a:endParaRPr lang="en-US" dirty="0"/>
          </a:p>
        </p:txBody>
      </p:sp>
      <p:sp>
        <p:nvSpPr>
          <p:cNvPr id="8" name="Rectangle 7"/>
          <p:cNvSpPr/>
          <p:nvPr/>
        </p:nvSpPr>
        <p:spPr>
          <a:xfrm>
            <a:off x="685800" y="1219200"/>
            <a:ext cx="8080815" cy="365125"/>
          </a:xfrm>
          <a:prstGeom prst="rect">
            <a:avLst/>
          </a:prstGeom>
          <a:solidFill>
            <a:srgbClr val="DA32AA">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3970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5F328A-28D5-4503-942F-491BFB877103}"/>
              </a:ext>
            </a:extLst>
          </p:cNvPr>
          <p:cNvSpPr>
            <a:spLocks noGrp="1"/>
          </p:cNvSpPr>
          <p:nvPr>
            <p:ph type="dt" sz="half" idx="10"/>
          </p:nvPr>
        </p:nvSpPr>
        <p:spPr/>
        <p:txBody>
          <a:bodyPr/>
          <a:lstStyle/>
          <a:p>
            <a:r>
              <a:rPr lang="en-US"/>
              <a:t>03/28/2025</a:t>
            </a:r>
            <a:endParaRPr lang="en-US" dirty="0"/>
          </a:p>
        </p:txBody>
      </p:sp>
      <p:sp>
        <p:nvSpPr>
          <p:cNvPr id="3" name="Footer Placeholder 2">
            <a:extLst>
              <a:ext uri="{FF2B5EF4-FFF2-40B4-BE49-F238E27FC236}">
                <a16:creationId xmlns:a16="http://schemas.microsoft.com/office/drawing/2014/main" id="{678F8085-F1F6-495B-AA52-4EB5620466D7}"/>
              </a:ext>
            </a:extLst>
          </p:cNvPr>
          <p:cNvSpPr>
            <a:spLocks noGrp="1"/>
          </p:cNvSpPr>
          <p:nvPr>
            <p:ph type="ftr" sz="quarter" idx="11"/>
          </p:nvPr>
        </p:nvSpPr>
        <p:spPr/>
        <p:txBody>
          <a:bodyPr/>
          <a:lstStyle/>
          <a:p>
            <a:r>
              <a:rPr lang="en-US"/>
              <a:t>PHY 712  Spring 2025 -- Lecture 26</a:t>
            </a:r>
            <a:endParaRPr lang="en-US" dirty="0"/>
          </a:p>
        </p:txBody>
      </p:sp>
      <p:sp>
        <p:nvSpPr>
          <p:cNvPr id="4" name="Slide Number Placeholder 3">
            <a:extLst>
              <a:ext uri="{FF2B5EF4-FFF2-40B4-BE49-F238E27FC236}">
                <a16:creationId xmlns:a16="http://schemas.microsoft.com/office/drawing/2014/main" id="{DA816822-2CF4-48B5-8BFA-BBCB7F69046B}"/>
              </a:ext>
            </a:extLst>
          </p:cNvPr>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a:extLst>
              <a:ext uri="{FF2B5EF4-FFF2-40B4-BE49-F238E27FC236}">
                <a16:creationId xmlns:a16="http://schemas.microsoft.com/office/drawing/2014/main" id="{A39004FD-41B8-4CFF-AD0B-EAA0D6363193}"/>
              </a:ext>
            </a:extLst>
          </p:cNvPr>
          <p:cNvSpPr txBox="1"/>
          <p:nvPr/>
        </p:nvSpPr>
        <p:spPr>
          <a:xfrm>
            <a:off x="152400" y="381000"/>
            <a:ext cx="8839200" cy="1569660"/>
          </a:xfrm>
          <a:prstGeom prst="rect">
            <a:avLst/>
          </a:prstGeom>
          <a:noFill/>
        </p:spPr>
        <p:txBody>
          <a:bodyPr wrap="square" rtlCol="0">
            <a:spAutoFit/>
          </a:bodyPr>
          <a:lstStyle/>
          <a:p>
            <a:r>
              <a:rPr lang="en-US" sz="2400" dirty="0">
                <a:latin typeface="+mj-lt"/>
              </a:rPr>
              <a:t>Comment –</a:t>
            </a:r>
          </a:p>
          <a:p>
            <a:r>
              <a:rPr lang="en-US" sz="2400" dirty="0">
                <a:latin typeface="+mj-lt"/>
              </a:rPr>
              <a:t>The acceleration equations are obtained by taking the infinitesimal derivative of the velocity relationships and simplifying the expressions.  (See Jackson Problem  11.5.)</a:t>
            </a:r>
          </a:p>
        </p:txBody>
      </p:sp>
    </p:spTree>
    <p:extLst>
      <p:ext uri="{BB962C8B-B14F-4D97-AF65-F5344CB8AC3E}">
        <p14:creationId xmlns:p14="http://schemas.microsoft.com/office/powerpoint/2010/main" val="33264981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03/28/2025</a:t>
            </a:r>
            <a:endParaRPr lang="en-US" dirty="0"/>
          </a:p>
        </p:txBody>
      </p:sp>
      <p:sp>
        <p:nvSpPr>
          <p:cNvPr id="3" name="Footer Placeholder 2"/>
          <p:cNvSpPr>
            <a:spLocks noGrp="1"/>
          </p:cNvSpPr>
          <p:nvPr>
            <p:ph type="ftr" sz="quarter" idx="11"/>
          </p:nvPr>
        </p:nvSpPr>
        <p:spPr/>
        <p:txBody>
          <a:bodyPr/>
          <a:lstStyle/>
          <a:p>
            <a:r>
              <a:rPr lang="en-US"/>
              <a:t>PHY 712  Spring 2025 --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1083657814"/>
              </p:ext>
            </p:extLst>
          </p:nvPr>
        </p:nvGraphicFramePr>
        <p:xfrm>
          <a:off x="269875" y="-12261"/>
          <a:ext cx="8604250" cy="3781425"/>
        </p:xfrm>
        <a:graphic>
          <a:graphicData uri="http://schemas.openxmlformats.org/presentationml/2006/ole">
            <mc:AlternateContent xmlns:mc="http://schemas.openxmlformats.org/markup-compatibility/2006">
              <mc:Choice xmlns:v="urn:schemas-microsoft-com:vml" Requires="v">
                <p:oleObj name="Equation" r:id="rId3" imgW="7022880" imgH="3085920" progId="Equation.DSMT4">
                  <p:embed/>
                </p:oleObj>
              </mc:Choice>
              <mc:Fallback>
                <p:oleObj name="Equation" r:id="rId3" imgW="7022880" imgH="3085920" progId="Equation.DSMT4">
                  <p:embed/>
                  <p:pic>
                    <p:nvPicPr>
                      <p:cNvPr id="0" name=""/>
                      <p:cNvPicPr>
                        <a:picLocks noChangeAspect="1" noChangeArrowheads="1"/>
                      </p:cNvPicPr>
                      <p:nvPr/>
                    </p:nvPicPr>
                    <p:blipFill>
                      <a:blip r:embed="rId4"/>
                      <a:srcRect/>
                      <a:stretch>
                        <a:fillRect/>
                      </a:stretch>
                    </p:blipFill>
                    <p:spPr bwMode="auto">
                      <a:xfrm>
                        <a:off x="269875" y="-12261"/>
                        <a:ext cx="8604250" cy="3781425"/>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628083535"/>
              </p:ext>
            </p:extLst>
          </p:nvPr>
        </p:nvGraphicFramePr>
        <p:xfrm>
          <a:off x="3127375" y="3887788"/>
          <a:ext cx="3990975" cy="2701925"/>
        </p:xfrm>
        <a:graphic>
          <a:graphicData uri="http://schemas.openxmlformats.org/presentationml/2006/ole">
            <mc:AlternateContent xmlns:mc="http://schemas.openxmlformats.org/markup-compatibility/2006">
              <mc:Choice xmlns:v="urn:schemas-microsoft-com:vml" Requires="v">
                <p:oleObj name="Equation" r:id="rId5" imgW="2006280" imgH="1358640" progId="Equation.DSMT4">
                  <p:embed/>
                </p:oleObj>
              </mc:Choice>
              <mc:Fallback>
                <p:oleObj name="Equation" r:id="rId5" imgW="2006280" imgH="1358640" progId="Equation.DSMT4">
                  <p:embed/>
                  <p:pic>
                    <p:nvPicPr>
                      <p:cNvPr id="0" name=""/>
                      <p:cNvPicPr>
                        <a:picLocks noChangeAspect="1" noChangeArrowheads="1"/>
                      </p:cNvPicPr>
                      <p:nvPr/>
                    </p:nvPicPr>
                    <p:blipFill>
                      <a:blip r:embed="rId6"/>
                      <a:srcRect/>
                      <a:stretch>
                        <a:fillRect/>
                      </a:stretch>
                    </p:blipFill>
                    <p:spPr bwMode="auto">
                      <a:xfrm>
                        <a:off x="3127375" y="3887788"/>
                        <a:ext cx="3990975" cy="270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762000" y="4948535"/>
            <a:ext cx="2667000" cy="461665"/>
          </a:xfrm>
          <a:prstGeom prst="rect">
            <a:avLst/>
          </a:prstGeom>
          <a:noFill/>
        </p:spPr>
        <p:txBody>
          <a:bodyPr wrap="square" rtlCol="0">
            <a:spAutoFit/>
          </a:bodyPr>
          <a:lstStyle/>
          <a:p>
            <a:r>
              <a:rPr lang="en-US" sz="2400" dirty="0">
                <a:latin typeface="+mj-lt"/>
              </a:rPr>
              <a:t>Velocity 4-vector:</a:t>
            </a:r>
          </a:p>
        </p:txBody>
      </p:sp>
    </p:spTree>
    <p:extLst>
      <p:ext uri="{BB962C8B-B14F-4D97-AF65-F5344CB8AC3E}">
        <p14:creationId xmlns:p14="http://schemas.microsoft.com/office/powerpoint/2010/main" val="7793063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03/28/2025</a:t>
            </a:r>
            <a:endParaRPr lang="en-US" dirty="0"/>
          </a:p>
        </p:txBody>
      </p:sp>
      <p:sp>
        <p:nvSpPr>
          <p:cNvPr id="3" name="Footer Placeholder 2"/>
          <p:cNvSpPr>
            <a:spLocks noGrp="1"/>
          </p:cNvSpPr>
          <p:nvPr>
            <p:ph type="ftr" sz="quarter" idx="11"/>
          </p:nvPr>
        </p:nvSpPr>
        <p:spPr/>
        <p:txBody>
          <a:bodyPr/>
          <a:lstStyle/>
          <a:p>
            <a:r>
              <a:rPr lang="en-US"/>
              <a:t>PHY 712  Spring 2025 --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sp>
        <p:nvSpPr>
          <p:cNvPr id="5" name="TextBox 4"/>
          <p:cNvSpPr txBox="1"/>
          <p:nvPr/>
        </p:nvSpPr>
        <p:spPr>
          <a:xfrm>
            <a:off x="152400" y="228600"/>
            <a:ext cx="6705600" cy="461665"/>
          </a:xfrm>
          <a:prstGeom prst="rect">
            <a:avLst/>
          </a:prstGeom>
          <a:noFill/>
        </p:spPr>
        <p:txBody>
          <a:bodyPr wrap="square" rtlCol="0">
            <a:spAutoFit/>
          </a:bodyPr>
          <a:lstStyle/>
          <a:p>
            <a:r>
              <a:rPr lang="en-US" sz="2400" dirty="0">
                <a:latin typeface="+mj-lt"/>
              </a:rPr>
              <a:t>Some details:</a:t>
            </a:r>
          </a:p>
        </p:txBody>
      </p:sp>
      <p:graphicFrame>
        <p:nvGraphicFramePr>
          <p:cNvPr id="6" name="Object 5"/>
          <p:cNvGraphicFramePr>
            <a:graphicFrameLocks noChangeAspect="1"/>
          </p:cNvGraphicFramePr>
          <p:nvPr>
            <p:extLst>
              <p:ext uri="{D42A27DB-BD31-4B8C-83A1-F6EECF244321}">
                <p14:modId xmlns:p14="http://schemas.microsoft.com/office/powerpoint/2010/main" val="1625053582"/>
              </p:ext>
            </p:extLst>
          </p:nvPr>
        </p:nvGraphicFramePr>
        <p:xfrm>
          <a:off x="517525" y="1117600"/>
          <a:ext cx="8199438" cy="4622800"/>
        </p:xfrm>
        <a:graphic>
          <a:graphicData uri="http://schemas.openxmlformats.org/presentationml/2006/ole">
            <mc:AlternateContent xmlns:mc="http://schemas.openxmlformats.org/markup-compatibility/2006">
              <mc:Choice xmlns:v="urn:schemas-microsoft-com:vml" Requires="v">
                <p:oleObj name="Equation" r:id="rId3" imgW="6692760" imgH="3771720" progId="Equation.DSMT4">
                  <p:embed/>
                </p:oleObj>
              </mc:Choice>
              <mc:Fallback>
                <p:oleObj name="Equation" r:id="rId3" imgW="6692760" imgH="3771720" progId="Equation.DSMT4">
                  <p:embed/>
                  <p:pic>
                    <p:nvPicPr>
                      <p:cNvPr id="0" name=""/>
                      <p:cNvPicPr>
                        <a:picLocks noChangeAspect="1" noChangeArrowheads="1"/>
                      </p:cNvPicPr>
                      <p:nvPr/>
                    </p:nvPicPr>
                    <p:blipFill>
                      <a:blip r:embed="rId4"/>
                      <a:srcRect/>
                      <a:stretch>
                        <a:fillRect/>
                      </a:stretch>
                    </p:blipFill>
                    <p:spPr bwMode="auto">
                      <a:xfrm>
                        <a:off x="517525" y="1117600"/>
                        <a:ext cx="8199438" cy="46228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2188458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03/28/2025</a:t>
            </a:r>
            <a:endParaRPr lang="en-US" dirty="0"/>
          </a:p>
        </p:txBody>
      </p:sp>
      <p:sp>
        <p:nvSpPr>
          <p:cNvPr id="3" name="Footer Placeholder 2"/>
          <p:cNvSpPr>
            <a:spLocks noGrp="1"/>
          </p:cNvSpPr>
          <p:nvPr>
            <p:ph type="ftr" sz="quarter" idx="11"/>
          </p:nvPr>
        </p:nvSpPr>
        <p:spPr/>
        <p:txBody>
          <a:bodyPr/>
          <a:lstStyle/>
          <a:p>
            <a:r>
              <a:rPr lang="en-US"/>
              <a:t>PHY 712  Spring 2025 --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p:cNvSpPr txBox="1"/>
          <p:nvPr/>
        </p:nvSpPr>
        <p:spPr>
          <a:xfrm>
            <a:off x="304800" y="226367"/>
            <a:ext cx="6858000" cy="461665"/>
          </a:xfrm>
          <a:prstGeom prst="rect">
            <a:avLst/>
          </a:prstGeom>
          <a:noFill/>
        </p:spPr>
        <p:txBody>
          <a:bodyPr wrap="square" rtlCol="0">
            <a:spAutoFit/>
          </a:bodyPr>
          <a:lstStyle/>
          <a:p>
            <a:r>
              <a:rPr lang="en-US" sz="2400" dirty="0">
                <a:latin typeface="+mj-lt"/>
              </a:rPr>
              <a:t>Significance of 4-velocity vector:</a:t>
            </a:r>
          </a:p>
        </p:txBody>
      </p:sp>
      <p:graphicFrame>
        <p:nvGraphicFramePr>
          <p:cNvPr id="6" name="Object 5"/>
          <p:cNvGraphicFramePr>
            <a:graphicFrameLocks noChangeAspect="1"/>
          </p:cNvGraphicFramePr>
          <p:nvPr>
            <p:extLst>
              <p:ext uri="{D42A27DB-BD31-4B8C-83A1-F6EECF244321}">
                <p14:modId xmlns:p14="http://schemas.microsoft.com/office/powerpoint/2010/main" val="2380140962"/>
              </p:ext>
            </p:extLst>
          </p:nvPr>
        </p:nvGraphicFramePr>
        <p:xfrm>
          <a:off x="4989513" y="30163"/>
          <a:ext cx="1011237" cy="1868487"/>
        </p:xfrm>
        <a:graphic>
          <a:graphicData uri="http://schemas.openxmlformats.org/presentationml/2006/ole">
            <mc:AlternateContent xmlns:mc="http://schemas.openxmlformats.org/markup-compatibility/2006">
              <mc:Choice xmlns:v="urn:schemas-microsoft-com:vml" Requires="v">
                <p:oleObj name="数式" r:id="rId3" imgW="507960" imgH="939600" progId="Equation.3">
                  <p:embed/>
                </p:oleObj>
              </mc:Choice>
              <mc:Fallback>
                <p:oleObj name="数式" r:id="rId3" imgW="507960" imgH="939600" progId="Equation.3">
                  <p:embed/>
                  <p:pic>
                    <p:nvPicPr>
                      <p:cNvPr id="0" name=""/>
                      <p:cNvPicPr>
                        <a:picLocks noChangeAspect="1" noChangeArrowheads="1"/>
                      </p:cNvPicPr>
                      <p:nvPr/>
                    </p:nvPicPr>
                    <p:blipFill>
                      <a:blip r:embed="rId4"/>
                      <a:srcRect/>
                      <a:stretch>
                        <a:fillRect/>
                      </a:stretch>
                    </p:blipFill>
                    <p:spPr bwMode="auto">
                      <a:xfrm>
                        <a:off x="4989513" y="30163"/>
                        <a:ext cx="1011237" cy="186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894187321"/>
              </p:ext>
            </p:extLst>
          </p:nvPr>
        </p:nvGraphicFramePr>
        <p:xfrm>
          <a:off x="2666207" y="2485556"/>
          <a:ext cx="3789362" cy="1868487"/>
        </p:xfrm>
        <a:graphic>
          <a:graphicData uri="http://schemas.openxmlformats.org/presentationml/2006/ole">
            <mc:AlternateContent xmlns:mc="http://schemas.openxmlformats.org/markup-compatibility/2006">
              <mc:Choice xmlns:v="urn:schemas-microsoft-com:vml" Requires="v">
                <p:oleObj name="数式" r:id="rId5" imgW="1904760" imgH="939600" progId="Equation.3">
                  <p:embed/>
                </p:oleObj>
              </mc:Choice>
              <mc:Fallback>
                <p:oleObj name="数式" r:id="rId5" imgW="1904760" imgH="939600" progId="Equation.3">
                  <p:embed/>
                  <p:pic>
                    <p:nvPicPr>
                      <p:cNvPr id="0" name=""/>
                      <p:cNvPicPr>
                        <a:picLocks noChangeAspect="1" noChangeArrowheads="1"/>
                      </p:cNvPicPr>
                      <p:nvPr/>
                    </p:nvPicPr>
                    <p:blipFill>
                      <a:blip r:embed="rId6"/>
                      <a:srcRect/>
                      <a:stretch>
                        <a:fillRect/>
                      </a:stretch>
                    </p:blipFill>
                    <p:spPr bwMode="auto">
                      <a:xfrm>
                        <a:off x="2666207" y="2485556"/>
                        <a:ext cx="3789362" cy="186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304800" y="1672961"/>
            <a:ext cx="7391400" cy="830997"/>
          </a:xfrm>
          <a:prstGeom prst="rect">
            <a:avLst/>
          </a:prstGeom>
          <a:noFill/>
        </p:spPr>
        <p:txBody>
          <a:bodyPr wrap="square" rtlCol="0">
            <a:spAutoFit/>
          </a:bodyPr>
          <a:lstStyle/>
          <a:p>
            <a:r>
              <a:rPr lang="en-US" sz="2400" dirty="0">
                <a:latin typeface="+mj-lt"/>
              </a:rPr>
              <a:t>Introduce the factor </a:t>
            </a:r>
            <a:r>
              <a:rPr lang="en-US" sz="2400" i="1" dirty="0">
                <a:latin typeface="+mj-lt"/>
              </a:rPr>
              <a:t>mc</a:t>
            </a:r>
            <a:r>
              <a:rPr lang="en-US" sz="2400" dirty="0">
                <a:latin typeface="+mj-lt"/>
              </a:rPr>
              <a:t> where </a:t>
            </a:r>
            <a:r>
              <a:rPr lang="en-US" sz="2400" i="1" dirty="0">
                <a:latin typeface="+mj-lt"/>
              </a:rPr>
              <a:t>m</a:t>
            </a:r>
            <a:r>
              <a:rPr lang="en-US" sz="2400" dirty="0">
                <a:latin typeface="+mj-lt"/>
              </a:rPr>
              <a:t> is the “rest” mass</a:t>
            </a:r>
            <a:r>
              <a:rPr lang="en-US" sz="2400" i="1" dirty="0">
                <a:latin typeface="+mj-lt"/>
              </a:rPr>
              <a:t> </a:t>
            </a:r>
            <a:r>
              <a:rPr lang="en-US" sz="2400" dirty="0">
                <a:latin typeface="+mj-lt"/>
              </a:rPr>
              <a:t>of the  particle characterized by velocity </a:t>
            </a:r>
            <a:r>
              <a:rPr lang="en-US" sz="2400" b="1" dirty="0">
                <a:latin typeface="+mj-lt"/>
              </a:rPr>
              <a:t>u</a:t>
            </a:r>
            <a:r>
              <a:rPr lang="en-US" sz="2400" dirty="0">
                <a:latin typeface="+mj-lt"/>
              </a:rPr>
              <a:t>:</a:t>
            </a:r>
            <a:r>
              <a:rPr lang="en-US" sz="2400" b="1" dirty="0">
                <a:latin typeface="+mj-lt"/>
              </a:rPr>
              <a:t>     </a:t>
            </a:r>
          </a:p>
        </p:txBody>
      </p:sp>
      <p:sp>
        <p:nvSpPr>
          <p:cNvPr id="9" name="TextBox 8"/>
          <p:cNvSpPr txBox="1"/>
          <p:nvPr/>
        </p:nvSpPr>
        <p:spPr>
          <a:xfrm>
            <a:off x="317500" y="4298300"/>
            <a:ext cx="7391400" cy="461665"/>
          </a:xfrm>
          <a:prstGeom prst="rect">
            <a:avLst/>
          </a:prstGeom>
          <a:noFill/>
        </p:spPr>
        <p:txBody>
          <a:bodyPr wrap="square" rtlCol="0">
            <a:spAutoFit/>
          </a:bodyPr>
          <a:lstStyle/>
          <a:p>
            <a:r>
              <a:rPr lang="en-US" sz="2400" dirty="0">
                <a:latin typeface="+mj-lt"/>
              </a:rPr>
              <a:t>Properties of energy-moment 4-vector:</a:t>
            </a:r>
            <a:endParaRPr lang="en-US" sz="2400" b="1" dirty="0">
              <a:latin typeface="+mj-lt"/>
            </a:endParaRPr>
          </a:p>
        </p:txBody>
      </p:sp>
      <p:graphicFrame>
        <p:nvGraphicFramePr>
          <p:cNvPr id="10" name="Object 9"/>
          <p:cNvGraphicFramePr>
            <a:graphicFrameLocks noChangeAspect="1"/>
          </p:cNvGraphicFramePr>
          <p:nvPr>
            <p:extLst>
              <p:ext uri="{D42A27DB-BD31-4B8C-83A1-F6EECF244321}">
                <p14:modId xmlns:p14="http://schemas.microsoft.com/office/powerpoint/2010/main" val="2715382826"/>
              </p:ext>
            </p:extLst>
          </p:nvPr>
        </p:nvGraphicFramePr>
        <p:xfrm>
          <a:off x="515938" y="4667250"/>
          <a:ext cx="8475662" cy="1581150"/>
        </p:xfrm>
        <a:graphic>
          <a:graphicData uri="http://schemas.openxmlformats.org/presentationml/2006/ole">
            <mc:AlternateContent xmlns:mc="http://schemas.openxmlformats.org/markup-compatibility/2006">
              <mc:Choice xmlns:v="urn:schemas-microsoft-com:vml" Requires="v">
                <p:oleObj name="数式" r:id="rId7" imgW="5041800" imgH="939600" progId="Equation.3">
                  <p:embed/>
                </p:oleObj>
              </mc:Choice>
              <mc:Fallback>
                <p:oleObj name="数式" r:id="rId7" imgW="5041800" imgH="939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5938" y="4667250"/>
                        <a:ext cx="8475662" cy="158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a:extLst>
              <a:ext uri="{FF2B5EF4-FFF2-40B4-BE49-F238E27FC236}">
                <a16:creationId xmlns:a16="http://schemas.microsoft.com/office/drawing/2014/main" id="{401C2F71-452A-61E6-14F3-BACB52FFE1B7}"/>
              </a:ext>
            </a:extLst>
          </p:cNvPr>
          <p:cNvGraphicFramePr>
            <a:graphicFrameLocks noChangeAspect="1"/>
          </p:cNvGraphicFramePr>
          <p:nvPr>
            <p:extLst>
              <p:ext uri="{D42A27DB-BD31-4B8C-83A1-F6EECF244321}">
                <p14:modId xmlns:p14="http://schemas.microsoft.com/office/powerpoint/2010/main" val="3214386287"/>
              </p:ext>
            </p:extLst>
          </p:nvPr>
        </p:nvGraphicFramePr>
        <p:xfrm>
          <a:off x="6237288" y="206375"/>
          <a:ext cx="2095500" cy="685800"/>
        </p:xfrm>
        <a:graphic>
          <a:graphicData uri="http://schemas.openxmlformats.org/presentationml/2006/ole">
            <mc:AlternateContent xmlns:mc="http://schemas.openxmlformats.org/markup-compatibility/2006">
              <mc:Choice xmlns:v="urn:schemas-microsoft-com:vml" Requires="v">
                <p:oleObj name="Equation" r:id="rId9" imgW="2095200" imgH="685800" progId="Equation.DSMT4">
                  <p:embed/>
                </p:oleObj>
              </mc:Choice>
              <mc:Fallback>
                <p:oleObj name="Equation" r:id="rId9" imgW="2095200" imgH="685800" progId="Equation.DSMT4">
                  <p:embed/>
                  <p:pic>
                    <p:nvPicPr>
                      <p:cNvPr id="0" name=""/>
                      <p:cNvPicPr/>
                      <p:nvPr/>
                    </p:nvPicPr>
                    <p:blipFill>
                      <a:blip r:embed="rId10"/>
                      <a:stretch>
                        <a:fillRect/>
                      </a:stretch>
                    </p:blipFill>
                    <p:spPr>
                      <a:xfrm>
                        <a:off x="6237288" y="206375"/>
                        <a:ext cx="2095500" cy="685800"/>
                      </a:xfrm>
                      <a:prstGeom prst="rect">
                        <a:avLst/>
                      </a:prstGeom>
                    </p:spPr>
                  </p:pic>
                </p:oleObj>
              </mc:Fallback>
            </mc:AlternateContent>
          </a:graphicData>
        </a:graphic>
      </p:graphicFrame>
    </p:spTree>
    <p:extLst>
      <p:ext uri="{BB962C8B-B14F-4D97-AF65-F5344CB8AC3E}">
        <p14:creationId xmlns:p14="http://schemas.microsoft.com/office/powerpoint/2010/main" val="29020552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03/28/2025</a:t>
            </a:r>
            <a:endParaRPr lang="en-US" dirty="0"/>
          </a:p>
        </p:txBody>
      </p:sp>
      <p:sp>
        <p:nvSpPr>
          <p:cNvPr id="3" name="Footer Placeholder 2"/>
          <p:cNvSpPr>
            <a:spLocks noGrp="1"/>
          </p:cNvSpPr>
          <p:nvPr>
            <p:ph type="ftr" sz="quarter" idx="11"/>
          </p:nvPr>
        </p:nvSpPr>
        <p:spPr/>
        <p:txBody>
          <a:bodyPr/>
          <a:lstStyle/>
          <a:p>
            <a:r>
              <a:rPr lang="en-US"/>
              <a:t>PHY 712  Spring 2025 --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sp>
        <p:nvSpPr>
          <p:cNvPr id="5" name="TextBox 4"/>
          <p:cNvSpPr txBox="1"/>
          <p:nvPr/>
        </p:nvSpPr>
        <p:spPr>
          <a:xfrm>
            <a:off x="990600" y="152400"/>
            <a:ext cx="7447042" cy="830997"/>
          </a:xfrm>
          <a:prstGeom prst="rect">
            <a:avLst/>
          </a:prstGeom>
          <a:noFill/>
        </p:spPr>
        <p:txBody>
          <a:bodyPr wrap="square" rtlCol="0">
            <a:spAutoFit/>
          </a:bodyPr>
          <a:lstStyle/>
          <a:p>
            <a:pPr algn="ctr"/>
            <a:r>
              <a:rPr lang="en-US" sz="2400" dirty="0">
                <a:latin typeface="+mj-lt"/>
              </a:rPr>
              <a:t>Properties of Energy-momentum 4-vector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368066319"/>
              </p:ext>
            </p:extLst>
          </p:nvPr>
        </p:nvGraphicFramePr>
        <p:xfrm>
          <a:off x="465138" y="2667000"/>
          <a:ext cx="7955493" cy="938213"/>
        </p:xfrm>
        <a:graphic>
          <a:graphicData uri="http://schemas.openxmlformats.org/presentationml/2006/ole">
            <mc:AlternateContent xmlns:mc="http://schemas.openxmlformats.org/markup-compatibility/2006">
              <mc:Choice xmlns:v="urn:schemas-microsoft-com:vml" Requires="v">
                <p:oleObj name="数式" r:id="rId3" imgW="4889160" imgH="558720" progId="Equation.3">
                  <p:embed/>
                </p:oleObj>
              </mc:Choice>
              <mc:Fallback>
                <p:oleObj name="数式" r:id="rId3" imgW="4889160" imgH="558720" progId="Equation.3">
                  <p:embed/>
                  <p:pic>
                    <p:nvPicPr>
                      <p:cNvPr id="0" name=""/>
                      <p:cNvPicPr>
                        <a:picLocks noChangeAspect="1" noChangeArrowheads="1"/>
                      </p:cNvPicPr>
                      <p:nvPr/>
                    </p:nvPicPr>
                    <p:blipFill>
                      <a:blip r:embed="rId4"/>
                      <a:srcRect/>
                      <a:stretch>
                        <a:fillRect/>
                      </a:stretch>
                    </p:blipFill>
                    <p:spPr bwMode="auto">
                      <a:xfrm>
                        <a:off x="465138" y="2667000"/>
                        <a:ext cx="7955493" cy="938213"/>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37606491"/>
              </p:ext>
            </p:extLst>
          </p:nvPr>
        </p:nvGraphicFramePr>
        <p:xfrm>
          <a:off x="838200" y="644545"/>
          <a:ext cx="2224282" cy="1868488"/>
        </p:xfrm>
        <a:graphic>
          <a:graphicData uri="http://schemas.openxmlformats.org/presentationml/2006/ole">
            <mc:AlternateContent xmlns:mc="http://schemas.openxmlformats.org/markup-compatibility/2006">
              <mc:Choice xmlns:v="urn:schemas-microsoft-com:vml" Requires="v">
                <p:oleObj name="数式" r:id="rId5" imgW="1155600" imgH="939600" progId="Equation.3">
                  <p:embed/>
                </p:oleObj>
              </mc:Choice>
              <mc:Fallback>
                <p:oleObj name="数式" r:id="rId5" imgW="1155600" imgH="939600" progId="Equation.3">
                  <p:embed/>
                  <p:pic>
                    <p:nvPicPr>
                      <p:cNvPr id="0" name=""/>
                      <p:cNvPicPr>
                        <a:picLocks noChangeAspect="1" noChangeArrowheads="1"/>
                      </p:cNvPicPr>
                      <p:nvPr/>
                    </p:nvPicPr>
                    <p:blipFill>
                      <a:blip r:embed="rId6"/>
                      <a:srcRect/>
                      <a:stretch>
                        <a:fillRect/>
                      </a:stretch>
                    </p:blipFill>
                    <p:spPr bwMode="auto">
                      <a:xfrm>
                        <a:off x="838200" y="644545"/>
                        <a:ext cx="2224282" cy="1868488"/>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03845758"/>
              </p:ext>
            </p:extLst>
          </p:nvPr>
        </p:nvGraphicFramePr>
        <p:xfrm>
          <a:off x="661821" y="3474084"/>
          <a:ext cx="8104600" cy="3074988"/>
        </p:xfrm>
        <a:graphic>
          <a:graphicData uri="http://schemas.openxmlformats.org/presentationml/2006/ole">
            <mc:AlternateContent xmlns:mc="http://schemas.openxmlformats.org/markup-compatibility/2006">
              <mc:Choice xmlns:v="urn:schemas-microsoft-com:vml" Requires="v">
                <p:oleObj name="Equation" r:id="rId7" imgW="6045120" imgH="2298600" progId="Equation.DSMT4">
                  <p:embed/>
                </p:oleObj>
              </mc:Choice>
              <mc:Fallback>
                <p:oleObj name="Equation" r:id="rId7" imgW="6045120" imgH="2298600" progId="Equation.DSMT4">
                  <p:embed/>
                  <p:pic>
                    <p:nvPicPr>
                      <p:cNvPr id="0" name=""/>
                      <p:cNvPicPr>
                        <a:picLocks noChangeAspect="1" noChangeArrowheads="1"/>
                      </p:cNvPicPr>
                      <p:nvPr/>
                    </p:nvPicPr>
                    <p:blipFill>
                      <a:blip r:embed="rId8"/>
                      <a:srcRect/>
                      <a:stretch>
                        <a:fillRect/>
                      </a:stretch>
                    </p:blipFill>
                    <p:spPr bwMode="auto">
                      <a:xfrm>
                        <a:off x="661821" y="3474084"/>
                        <a:ext cx="8104600" cy="307498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3411494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03/28/2025</a:t>
            </a:r>
            <a:endParaRPr lang="en-US" dirty="0"/>
          </a:p>
        </p:txBody>
      </p:sp>
      <p:sp>
        <p:nvSpPr>
          <p:cNvPr id="3" name="Footer Placeholder 2"/>
          <p:cNvSpPr>
            <a:spLocks noGrp="1"/>
          </p:cNvSpPr>
          <p:nvPr>
            <p:ph type="ftr" sz="quarter" idx="11"/>
          </p:nvPr>
        </p:nvSpPr>
        <p:spPr/>
        <p:txBody>
          <a:bodyPr/>
          <a:lstStyle/>
          <a:p>
            <a:r>
              <a:rPr lang="en-US"/>
              <a:t>PHY 712  Spring 2025 --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sp>
        <p:nvSpPr>
          <p:cNvPr id="9" name="TextBox 8"/>
          <p:cNvSpPr txBox="1"/>
          <p:nvPr/>
        </p:nvSpPr>
        <p:spPr>
          <a:xfrm>
            <a:off x="685800" y="381000"/>
            <a:ext cx="7620000" cy="461665"/>
          </a:xfrm>
          <a:prstGeom prst="rect">
            <a:avLst/>
          </a:prstGeom>
          <a:noFill/>
        </p:spPr>
        <p:txBody>
          <a:bodyPr wrap="square" rtlCol="0">
            <a:spAutoFit/>
          </a:bodyPr>
          <a:lstStyle/>
          <a:p>
            <a:r>
              <a:rPr lang="en-US" sz="2400" dirty="0">
                <a:latin typeface="+mj-lt"/>
              </a:rPr>
              <a:t>Summary of relativistic energy relationships</a:t>
            </a:r>
          </a:p>
        </p:txBody>
      </p:sp>
      <p:graphicFrame>
        <p:nvGraphicFramePr>
          <p:cNvPr id="10" name="Object 9"/>
          <p:cNvGraphicFramePr>
            <a:graphicFrameLocks noChangeAspect="1"/>
          </p:cNvGraphicFramePr>
          <p:nvPr>
            <p:extLst>
              <p:ext uri="{D42A27DB-BD31-4B8C-83A1-F6EECF244321}">
                <p14:modId xmlns:p14="http://schemas.microsoft.com/office/powerpoint/2010/main" val="4054861185"/>
              </p:ext>
            </p:extLst>
          </p:nvPr>
        </p:nvGraphicFramePr>
        <p:xfrm>
          <a:off x="963613" y="926057"/>
          <a:ext cx="2298700" cy="1868488"/>
        </p:xfrm>
        <a:graphic>
          <a:graphicData uri="http://schemas.openxmlformats.org/presentationml/2006/ole">
            <mc:AlternateContent xmlns:mc="http://schemas.openxmlformats.org/markup-compatibility/2006">
              <mc:Choice xmlns:v="urn:schemas-microsoft-com:vml" Requires="v">
                <p:oleObj name="数式" r:id="rId3" imgW="1155600" imgH="939600" progId="Equation.3">
                  <p:embed/>
                </p:oleObj>
              </mc:Choice>
              <mc:Fallback>
                <p:oleObj name="数式" r:id="rId3" imgW="1155600" imgH="939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3613" y="926057"/>
                        <a:ext cx="2298700" cy="186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1944014519"/>
              </p:ext>
            </p:extLst>
          </p:nvPr>
        </p:nvGraphicFramePr>
        <p:xfrm>
          <a:off x="990600" y="2971800"/>
          <a:ext cx="5146675" cy="981075"/>
        </p:xfrm>
        <a:graphic>
          <a:graphicData uri="http://schemas.openxmlformats.org/presentationml/2006/ole">
            <mc:AlternateContent xmlns:mc="http://schemas.openxmlformats.org/markup-compatibility/2006">
              <mc:Choice xmlns:v="urn:schemas-microsoft-com:vml" Requires="v">
                <p:oleObj name="数式" r:id="rId5" imgW="3060360" imgH="583920" progId="Equation.3">
                  <p:embed/>
                </p:oleObj>
              </mc:Choice>
              <mc:Fallback>
                <p:oleObj name="数式" r:id="rId5" imgW="3060360" imgH="583920" progId="Equation.3">
                  <p:embed/>
                  <p:pic>
                    <p:nvPicPr>
                      <p:cNvPr id="0" name=""/>
                      <p:cNvPicPr>
                        <a:picLocks noChangeAspect="1" noChangeArrowheads="1"/>
                      </p:cNvPicPr>
                      <p:nvPr/>
                    </p:nvPicPr>
                    <p:blipFill>
                      <a:blip r:embed="rId6"/>
                      <a:srcRect/>
                      <a:stretch>
                        <a:fillRect/>
                      </a:stretch>
                    </p:blipFill>
                    <p:spPr bwMode="auto">
                      <a:xfrm>
                        <a:off x="990600" y="2971800"/>
                        <a:ext cx="5146675"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3886508751"/>
              </p:ext>
            </p:extLst>
          </p:nvPr>
        </p:nvGraphicFramePr>
        <p:xfrm>
          <a:off x="963613" y="4094163"/>
          <a:ext cx="6427787" cy="2306637"/>
        </p:xfrm>
        <a:graphic>
          <a:graphicData uri="http://schemas.openxmlformats.org/presentationml/2006/ole">
            <mc:AlternateContent xmlns:mc="http://schemas.openxmlformats.org/markup-compatibility/2006">
              <mc:Choice xmlns:v="urn:schemas-microsoft-com:vml" Requires="v">
                <p:oleObj name="数式" r:id="rId7" imgW="3822480" imgH="1371600" progId="Equation.3">
                  <p:embed/>
                </p:oleObj>
              </mc:Choice>
              <mc:Fallback>
                <p:oleObj name="数式" r:id="rId7" imgW="3822480" imgH="1371600" progId="Equation.3">
                  <p:embed/>
                  <p:pic>
                    <p:nvPicPr>
                      <p:cNvPr id="0" name=""/>
                      <p:cNvPicPr>
                        <a:picLocks noChangeAspect="1" noChangeArrowheads="1"/>
                      </p:cNvPicPr>
                      <p:nvPr/>
                    </p:nvPicPr>
                    <p:blipFill>
                      <a:blip r:embed="rId8"/>
                      <a:srcRect/>
                      <a:stretch>
                        <a:fillRect/>
                      </a:stretch>
                    </p:blipFill>
                    <p:spPr bwMode="auto">
                      <a:xfrm>
                        <a:off x="963613" y="4094163"/>
                        <a:ext cx="6427787" cy="2306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a:extLst>
              <a:ext uri="{FF2B5EF4-FFF2-40B4-BE49-F238E27FC236}">
                <a16:creationId xmlns:a16="http://schemas.microsoft.com/office/drawing/2014/main" id="{0441BFCD-5FA9-49D7-EB52-6912AB30577D}"/>
              </a:ext>
            </a:extLst>
          </p:cNvPr>
          <p:cNvGraphicFramePr>
            <a:graphicFrameLocks noChangeAspect="1"/>
          </p:cNvGraphicFramePr>
          <p:nvPr>
            <p:extLst>
              <p:ext uri="{D42A27DB-BD31-4B8C-83A1-F6EECF244321}">
                <p14:modId xmlns:p14="http://schemas.microsoft.com/office/powerpoint/2010/main" val="3632030774"/>
              </p:ext>
            </p:extLst>
          </p:nvPr>
        </p:nvGraphicFramePr>
        <p:xfrm>
          <a:off x="4343400" y="1066800"/>
          <a:ext cx="2893131" cy="946843"/>
        </p:xfrm>
        <a:graphic>
          <a:graphicData uri="http://schemas.openxmlformats.org/presentationml/2006/ole">
            <mc:AlternateContent xmlns:mc="http://schemas.openxmlformats.org/markup-compatibility/2006">
              <mc:Choice xmlns:v="urn:schemas-microsoft-com:vml" Requires="v">
                <p:oleObj name="Equation" r:id="rId9" imgW="2095200" imgH="685800" progId="Equation.DSMT4">
                  <p:embed/>
                </p:oleObj>
              </mc:Choice>
              <mc:Fallback>
                <p:oleObj name="Equation" r:id="rId9" imgW="2095200" imgH="685800" progId="Equation.DSMT4">
                  <p:embed/>
                  <p:pic>
                    <p:nvPicPr>
                      <p:cNvPr id="0" name=""/>
                      <p:cNvPicPr/>
                      <p:nvPr/>
                    </p:nvPicPr>
                    <p:blipFill>
                      <a:blip r:embed="rId10"/>
                      <a:stretch>
                        <a:fillRect/>
                      </a:stretch>
                    </p:blipFill>
                    <p:spPr>
                      <a:xfrm>
                        <a:off x="4343400" y="1066800"/>
                        <a:ext cx="2893131" cy="946843"/>
                      </a:xfrm>
                      <a:prstGeom prst="rect">
                        <a:avLst/>
                      </a:prstGeom>
                    </p:spPr>
                  </p:pic>
                </p:oleObj>
              </mc:Fallback>
            </mc:AlternateContent>
          </a:graphicData>
        </a:graphic>
      </p:graphicFrame>
    </p:spTree>
    <p:extLst>
      <p:ext uri="{BB962C8B-B14F-4D97-AF65-F5344CB8AC3E}">
        <p14:creationId xmlns:p14="http://schemas.microsoft.com/office/powerpoint/2010/main" val="21452654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03/28/2025</a:t>
            </a:r>
            <a:endParaRPr lang="en-US" dirty="0"/>
          </a:p>
        </p:txBody>
      </p:sp>
      <p:sp>
        <p:nvSpPr>
          <p:cNvPr id="3" name="Footer Placeholder 2"/>
          <p:cNvSpPr>
            <a:spLocks noGrp="1"/>
          </p:cNvSpPr>
          <p:nvPr>
            <p:ph type="ftr" sz="quarter" idx="11"/>
          </p:nvPr>
        </p:nvSpPr>
        <p:spPr/>
        <p:txBody>
          <a:bodyPr/>
          <a:lstStyle/>
          <a:p>
            <a:r>
              <a:rPr lang="en-US"/>
              <a:t>PHY 712  Spring 2025 --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sp>
        <p:nvSpPr>
          <p:cNvPr id="5" name="TextBox 4"/>
          <p:cNvSpPr txBox="1"/>
          <p:nvPr/>
        </p:nvSpPr>
        <p:spPr>
          <a:xfrm>
            <a:off x="457200" y="381000"/>
            <a:ext cx="7848600" cy="461665"/>
          </a:xfrm>
          <a:prstGeom prst="rect">
            <a:avLst/>
          </a:prstGeom>
          <a:noFill/>
        </p:spPr>
        <p:txBody>
          <a:bodyPr wrap="square" rtlCol="0">
            <a:spAutoFit/>
          </a:bodyPr>
          <a:lstStyle/>
          <a:p>
            <a:r>
              <a:rPr lang="en-US" sz="2400" dirty="0">
                <a:latin typeface="+mj-lt"/>
              </a:rPr>
              <a:t>Special theory of relativity and Maxwell’s equations</a:t>
            </a:r>
          </a:p>
        </p:txBody>
      </p:sp>
      <p:graphicFrame>
        <p:nvGraphicFramePr>
          <p:cNvPr id="6" name="Object 5"/>
          <p:cNvGraphicFramePr>
            <a:graphicFrameLocks noChangeAspect="1"/>
          </p:cNvGraphicFramePr>
          <p:nvPr>
            <p:extLst>
              <p:ext uri="{D42A27DB-BD31-4B8C-83A1-F6EECF244321}">
                <p14:modId xmlns:p14="http://schemas.microsoft.com/office/powerpoint/2010/main" val="3875453724"/>
              </p:ext>
            </p:extLst>
          </p:nvPr>
        </p:nvGraphicFramePr>
        <p:xfrm>
          <a:off x="682625" y="1295400"/>
          <a:ext cx="6850063" cy="4684713"/>
        </p:xfrm>
        <a:graphic>
          <a:graphicData uri="http://schemas.openxmlformats.org/presentationml/2006/ole">
            <mc:AlternateContent xmlns:mc="http://schemas.openxmlformats.org/markup-compatibility/2006">
              <mc:Choice xmlns:v="urn:schemas-microsoft-com:vml" Requires="v">
                <p:oleObj name="Equation" r:id="rId3" imgW="3301920" imgH="2260440" progId="Equation.DSMT4">
                  <p:embed/>
                </p:oleObj>
              </mc:Choice>
              <mc:Fallback>
                <p:oleObj name="Equation" r:id="rId3" imgW="3301920" imgH="2260440" progId="Equation.DSMT4">
                  <p:embed/>
                  <p:pic>
                    <p:nvPicPr>
                      <p:cNvPr id="0" name=""/>
                      <p:cNvPicPr>
                        <a:picLocks noChangeAspect="1" noChangeArrowheads="1"/>
                      </p:cNvPicPr>
                      <p:nvPr/>
                    </p:nvPicPr>
                    <p:blipFill>
                      <a:blip r:embed="rId4"/>
                      <a:srcRect/>
                      <a:stretch>
                        <a:fillRect/>
                      </a:stretch>
                    </p:blipFill>
                    <p:spPr bwMode="auto">
                      <a:xfrm>
                        <a:off x="682625" y="1295400"/>
                        <a:ext cx="6850063" cy="468471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4894645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03/28/2025</a:t>
            </a:r>
            <a:endParaRPr lang="en-US" dirty="0"/>
          </a:p>
        </p:txBody>
      </p:sp>
      <p:sp>
        <p:nvSpPr>
          <p:cNvPr id="3" name="Footer Placeholder 2"/>
          <p:cNvSpPr>
            <a:spLocks noGrp="1"/>
          </p:cNvSpPr>
          <p:nvPr>
            <p:ph type="ftr" sz="quarter" idx="11"/>
          </p:nvPr>
        </p:nvSpPr>
        <p:spPr/>
        <p:txBody>
          <a:bodyPr/>
          <a:lstStyle/>
          <a:p>
            <a:r>
              <a:rPr lang="en-US"/>
              <a:t>PHY 712  Spring 2025 --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895999885"/>
              </p:ext>
            </p:extLst>
          </p:nvPr>
        </p:nvGraphicFramePr>
        <p:xfrm>
          <a:off x="2079625" y="817563"/>
          <a:ext cx="5453063" cy="5607050"/>
        </p:xfrm>
        <a:graphic>
          <a:graphicData uri="http://schemas.openxmlformats.org/presentationml/2006/ole">
            <mc:AlternateContent xmlns:mc="http://schemas.openxmlformats.org/markup-compatibility/2006">
              <mc:Choice xmlns:v="urn:schemas-microsoft-com:vml" Requires="v">
                <p:oleObj name="数式" r:id="rId3" imgW="2743200" imgH="2819160" progId="Equation.3">
                  <p:embed/>
                </p:oleObj>
              </mc:Choice>
              <mc:Fallback>
                <p:oleObj name="数式" r:id="rId3" imgW="2743200" imgH="2819160" progId="Equation.3">
                  <p:embed/>
                  <p:pic>
                    <p:nvPicPr>
                      <p:cNvPr id="0" name=""/>
                      <p:cNvPicPr>
                        <a:picLocks noChangeAspect="1" noChangeArrowheads="1"/>
                      </p:cNvPicPr>
                      <p:nvPr/>
                    </p:nvPicPr>
                    <p:blipFill>
                      <a:blip r:embed="rId4"/>
                      <a:srcRect/>
                      <a:stretch>
                        <a:fillRect/>
                      </a:stretch>
                    </p:blipFill>
                    <p:spPr bwMode="auto">
                      <a:xfrm>
                        <a:off x="2079625" y="817563"/>
                        <a:ext cx="5453063" cy="560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533400" y="243840"/>
            <a:ext cx="7924800" cy="457200"/>
          </a:xfrm>
          <a:prstGeom prst="rect">
            <a:avLst/>
          </a:prstGeom>
          <a:noFill/>
        </p:spPr>
        <p:txBody>
          <a:bodyPr wrap="square" rtlCol="0">
            <a:spAutoFit/>
          </a:bodyPr>
          <a:lstStyle/>
          <a:p>
            <a:r>
              <a:rPr lang="en-US" sz="2400" dirty="0">
                <a:latin typeface="+mj-lt"/>
              </a:rPr>
              <a:t>More 4-vectors:</a:t>
            </a:r>
          </a:p>
        </p:txBody>
      </p:sp>
    </p:spTree>
    <p:extLst>
      <p:ext uri="{BB962C8B-B14F-4D97-AF65-F5344CB8AC3E}">
        <p14:creationId xmlns:p14="http://schemas.microsoft.com/office/powerpoint/2010/main" val="30100259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03/28/2025</a:t>
            </a:r>
            <a:endParaRPr lang="en-US" dirty="0"/>
          </a:p>
        </p:txBody>
      </p:sp>
      <p:sp>
        <p:nvSpPr>
          <p:cNvPr id="3" name="Footer Placeholder 2"/>
          <p:cNvSpPr>
            <a:spLocks noGrp="1"/>
          </p:cNvSpPr>
          <p:nvPr>
            <p:ph type="ftr" sz="quarter" idx="11"/>
          </p:nvPr>
        </p:nvSpPr>
        <p:spPr/>
        <p:txBody>
          <a:bodyPr/>
          <a:lstStyle/>
          <a:p>
            <a:r>
              <a:rPr lang="en-US"/>
              <a:t>PHY 712  Spring 2025 --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sp>
        <p:nvSpPr>
          <p:cNvPr id="5" name="TextBox 4"/>
          <p:cNvSpPr txBox="1"/>
          <p:nvPr/>
        </p:nvSpPr>
        <p:spPr>
          <a:xfrm>
            <a:off x="304800" y="381000"/>
            <a:ext cx="8229600" cy="461665"/>
          </a:xfrm>
          <a:prstGeom prst="rect">
            <a:avLst/>
          </a:prstGeom>
          <a:noFill/>
        </p:spPr>
        <p:txBody>
          <a:bodyPr wrap="square" rtlCol="0">
            <a:spAutoFit/>
          </a:bodyPr>
          <a:lstStyle/>
          <a:p>
            <a:r>
              <a:rPr lang="en-US" sz="2400" dirty="0">
                <a:latin typeface="+mj-lt"/>
              </a:rPr>
              <a:t>Lorentz transformations</a:t>
            </a:r>
          </a:p>
        </p:txBody>
      </p:sp>
      <p:graphicFrame>
        <p:nvGraphicFramePr>
          <p:cNvPr id="6" name="Object 5"/>
          <p:cNvGraphicFramePr>
            <a:graphicFrameLocks noChangeAspect="1"/>
          </p:cNvGraphicFramePr>
          <p:nvPr>
            <p:extLst>
              <p:ext uri="{D42A27DB-BD31-4B8C-83A1-F6EECF244321}">
                <p14:modId xmlns:p14="http://schemas.microsoft.com/office/powerpoint/2010/main" val="915004094"/>
              </p:ext>
            </p:extLst>
          </p:nvPr>
        </p:nvGraphicFramePr>
        <p:xfrm>
          <a:off x="4419600" y="228600"/>
          <a:ext cx="3308350" cy="1817688"/>
        </p:xfrm>
        <a:graphic>
          <a:graphicData uri="http://schemas.openxmlformats.org/presentationml/2006/ole">
            <mc:AlternateContent xmlns:mc="http://schemas.openxmlformats.org/markup-compatibility/2006">
              <mc:Choice xmlns:v="urn:schemas-microsoft-com:vml" Requires="v">
                <p:oleObj name="数式" r:id="rId3" imgW="1663560" imgH="914400" progId="Equation.3">
                  <p:embed/>
                </p:oleObj>
              </mc:Choice>
              <mc:Fallback>
                <p:oleObj name="数式" r:id="rId3" imgW="1663560" imgH="914400" progId="Equation.3">
                  <p:embed/>
                  <p:pic>
                    <p:nvPicPr>
                      <p:cNvPr id="0" name=""/>
                      <p:cNvPicPr>
                        <a:picLocks noChangeAspect="1" noChangeArrowheads="1"/>
                      </p:cNvPicPr>
                      <p:nvPr/>
                    </p:nvPicPr>
                    <p:blipFill>
                      <a:blip r:embed="rId4"/>
                      <a:srcRect/>
                      <a:stretch>
                        <a:fillRect/>
                      </a:stretch>
                    </p:blipFill>
                    <p:spPr bwMode="auto">
                      <a:xfrm>
                        <a:off x="4419600" y="228600"/>
                        <a:ext cx="3308350" cy="181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588306840"/>
              </p:ext>
            </p:extLst>
          </p:nvPr>
        </p:nvGraphicFramePr>
        <p:xfrm>
          <a:off x="1143000" y="2590800"/>
          <a:ext cx="6235701" cy="1539875"/>
        </p:xfrm>
        <a:graphic>
          <a:graphicData uri="http://schemas.openxmlformats.org/presentationml/2006/ole">
            <mc:AlternateContent xmlns:mc="http://schemas.openxmlformats.org/markup-compatibility/2006">
              <mc:Choice xmlns:v="urn:schemas-microsoft-com:vml" Requires="v">
                <p:oleObj name="数式" r:id="rId5" imgW="3136680" imgH="774360" progId="Equation.3">
                  <p:embed/>
                </p:oleObj>
              </mc:Choice>
              <mc:Fallback>
                <p:oleObj name="数式" r:id="rId5" imgW="3136680" imgH="774360" progId="Equation.3">
                  <p:embed/>
                  <p:pic>
                    <p:nvPicPr>
                      <p:cNvPr id="0" name=""/>
                      <p:cNvPicPr>
                        <a:picLocks noChangeAspect="1" noChangeArrowheads="1"/>
                      </p:cNvPicPr>
                      <p:nvPr/>
                    </p:nvPicPr>
                    <p:blipFill>
                      <a:blip r:embed="rId6"/>
                      <a:srcRect/>
                      <a:stretch>
                        <a:fillRect/>
                      </a:stretch>
                    </p:blipFill>
                    <p:spPr bwMode="auto">
                      <a:xfrm>
                        <a:off x="1143000" y="2590800"/>
                        <a:ext cx="6235701" cy="153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516582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B03285-81BC-4758-BD68-BFF16F5C5B8D}"/>
              </a:ext>
            </a:extLst>
          </p:cNvPr>
          <p:cNvSpPr>
            <a:spLocks noGrp="1"/>
          </p:cNvSpPr>
          <p:nvPr>
            <p:ph type="dt" sz="half" idx="10"/>
          </p:nvPr>
        </p:nvSpPr>
        <p:spPr/>
        <p:txBody>
          <a:bodyPr/>
          <a:lstStyle/>
          <a:p>
            <a:r>
              <a:rPr lang="en-US"/>
              <a:t>03/28/2025</a:t>
            </a:r>
            <a:endParaRPr lang="en-US" dirty="0"/>
          </a:p>
        </p:txBody>
      </p:sp>
      <p:sp>
        <p:nvSpPr>
          <p:cNvPr id="3" name="Footer Placeholder 2">
            <a:extLst>
              <a:ext uri="{FF2B5EF4-FFF2-40B4-BE49-F238E27FC236}">
                <a16:creationId xmlns:a16="http://schemas.microsoft.com/office/drawing/2014/main" id="{98AEDF30-5B81-485B-80F0-0A77A128FF97}"/>
              </a:ext>
            </a:extLst>
          </p:cNvPr>
          <p:cNvSpPr>
            <a:spLocks noGrp="1"/>
          </p:cNvSpPr>
          <p:nvPr>
            <p:ph type="ftr" sz="quarter" idx="11"/>
          </p:nvPr>
        </p:nvSpPr>
        <p:spPr/>
        <p:txBody>
          <a:bodyPr/>
          <a:lstStyle/>
          <a:p>
            <a:r>
              <a:rPr lang="en-US"/>
              <a:t>PHY 712  Spring 2025 -- Lecture 26</a:t>
            </a:r>
            <a:endParaRPr lang="en-US" dirty="0"/>
          </a:p>
        </p:txBody>
      </p:sp>
      <p:sp>
        <p:nvSpPr>
          <p:cNvPr id="4" name="Slide Number Placeholder 3">
            <a:extLst>
              <a:ext uri="{FF2B5EF4-FFF2-40B4-BE49-F238E27FC236}">
                <a16:creationId xmlns:a16="http://schemas.microsoft.com/office/drawing/2014/main" id="{991E2958-546E-43BC-8045-E94BC2222765}"/>
              </a:ext>
            </a:extLst>
          </p:cNvPr>
          <p:cNvSpPr>
            <a:spLocks noGrp="1"/>
          </p:cNvSpPr>
          <p:nvPr>
            <p:ph type="sldNum" sz="quarter" idx="12"/>
          </p:nvPr>
        </p:nvSpPr>
        <p:spPr/>
        <p:txBody>
          <a:bodyPr/>
          <a:lstStyle/>
          <a:p>
            <a:fld id="{CE368B07-CEBF-4C80-90AF-53B34FA04CF3}" type="slidenum">
              <a:rPr lang="en-US" smtClean="0"/>
              <a:t>29</a:t>
            </a:fld>
            <a:endParaRPr lang="en-US" dirty="0"/>
          </a:p>
        </p:txBody>
      </p:sp>
      <p:graphicFrame>
        <p:nvGraphicFramePr>
          <p:cNvPr id="5" name="Object 4">
            <a:extLst>
              <a:ext uri="{FF2B5EF4-FFF2-40B4-BE49-F238E27FC236}">
                <a16:creationId xmlns:a16="http://schemas.microsoft.com/office/drawing/2014/main" id="{B42E308A-D0DA-47A2-88AA-08FB959AE645}"/>
              </a:ext>
            </a:extLst>
          </p:cNvPr>
          <p:cNvGraphicFramePr>
            <a:graphicFrameLocks noChangeAspect="1"/>
          </p:cNvGraphicFramePr>
          <p:nvPr>
            <p:extLst>
              <p:ext uri="{D42A27DB-BD31-4B8C-83A1-F6EECF244321}">
                <p14:modId xmlns:p14="http://schemas.microsoft.com/office/powerpoint/2010/main" val="225293121"/>
              </p:ext>
            </p:extLst>
          </p:nvPr>
        </p:nvGraphicFramePr>
        <p:xfrm>
          <a:off x="1393825" y="909238"/>
          <a:ext cx="6226175" cy="1531937"/>
        </p:xfrm>
        <a:graphic>
          <a:graphicData uri="http://schemas.openxmlformats.org/presentationml/2006/ole">
            <mc:AlternateContent xmlns:mc="http://schemas.openxmlformats.org/markup-compatibility/2006">
              <mc:Choice xmlns:v="urn:schemas-microsoft-com:vml" Requires="v">
                <p:oleObj name="Equation" r:id="rId3" imgW="6225384" imgH="1531703" progId="Equation.DSMT4">
                  <p:embed/>
                </p:oleObj>
              </mc:Choice>
              <mc:Fallback>
                <p:oleObj name="Equation" r:id="rId3" imgW="6225384" imgH="1531703" progId="Equation.DSMT4">
                  <p:embed/>
                  <p:pic>
                    <p:nvPicPr>
                      <p:cNvPr id="6" name="Object 5">
                        <a:extLst>
                          <a:ext uri="{FF2B5EF4-FFF2-40B4-BE49-F238E27FC236}">
                            <a16:creationId xmlns:a16="http://schemas.microsoft.com/office/drawing/2014/main" id="{65AB59F1-B141-4A9C-8EEB-F034FD4413DB}"/>
                          </a:ext>
                        </a:extLst>
                      </p:cNvPr>
                      <p:cNvPicPr/>
                      <p:nvPr/>
                    </p:nvPicPr>
                    <p:blipFill>
                      <a:blip r:embed="rId4"/>
                      <a:stretch>
                        <a:fillRect/>
                      </a:stretch>
                    </p:blipFill>
                    <p:spPr>
                      <a:xfrm>
                        <a:off x="1393825" y="909238"/>
                        <a:ext cx="6226175" cy="1531937"/>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B5F750EF-125C-4D65-9568-DABE7219A59C}"/>
              </a:ext>
            </a:extLst>
          </p:cNvPr>
          <p:cNvGraphicFramePr>
            <a:graphicFrameLocks noChangeAspect="1"/>
          </p:cNvGraphicFramePr>
          <p:nvPr>
            <p:extLst>
              <p:ext uri="{D42A27DB-BD31-4B8C-83A1-F6EECF244321}">
                <p14:modId xmlns:p14="http://schemas.microsoft.com/office/powerpoint/2010/main" val="651451518"/>
              </p:ext>
            </p:extLst>
          </p:nvPr>
        </p:nvGraphicFramePr>
        <p:xfrm>
          <a:off x="685800" y="2743200"/>
          <a:ext cx="7089775" cy="2978150"/>
        </p:xfrm>
        <a:graphic>
          <a:graphicData uri="http://schemas.openxmlformats.org/presentationml/2006/ole">
            <mc:AlternateContent xmlns:mc="http://schemas.openxmlformats.org/markup-compatibility/2006">
              <mc:Choice xmlns:v="urn:schemas-microsoft-com:vml" Requires="v">
                <p:oleObj name="Equation" r:id="rId5" imgW="3809880" imgH="1600200" progId="Equation.DSMT4">
                  <p:embed/>
                </p:oleObj>
              </mc:Choice>
              <mc:Fallback>
                <p:oleObj name="Equation" r:id="rId5" imgW="3809880" imgH="1600200" progId="Equation.DSMT4">
                  <p:embed/>
                  <p:pic>
                    <p:nvPicPr>
                      <p:cNvPr id="7" name="Object 6">
                        <a:extLst>
                          <a:ext uri="{FF2B5EF4-FFF2-40B4-BE49-F238E27FC236}">
                            <a16:creationId xmlns:a16="http://schemas.microsoft.com/office/drawing/2014/main" id="{E9C0CF98-8FF5-49C1-9D72-9BB1B71878A3}"/>
                          </a:ext>
                        </a:extLst>
                      </p:cNvPr>
                      <p:cNvPicPr/>
                      <p:nvPr/>
                    </p:nvPicPr>
                    <p:blipFill>
                      <a:blip r:embed="rId6"/>
                      <a:stretch>
                        <a:fillRect/>
                      </a:stretch>
                    </p:blipFill>
                    <p:spPr>
                      <a:xfrm>
                        <a:off x="685800" y="2743200"/>
                        <a:ext cx="7089775" cy="2978150"/>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436E5876-10E3-45B2-A9A5-CC96FBD7B102}"/>
              </a:ext>
            </a:extLst>
          </p:cNvPr>
          <p:cNvSpPr txBox="1"/>
          <p:nvPr/>
        </p:nvSpPr>
        <p:spPr>
          <a:xfrm>
            <a:off x="304800" y="304800"/>
            <a:ext cx="5181600" cy="461665"/>
          </a:xfrm>
          <a:prstGeom prst="rect">
            <a:avLst/>
          </a:prstGeom>
          <a:noFill/>
        </p:spPr>
        <p:txBody>
          <a:bodyPr wrap="square" rtlCol="0">
            <a:spAutoFit/>
          </a:bodyPr>
          <a:lstStyle/>
          <a:p>
            <a:r>
              <a:rPr lang="en-US" sz="2400" dirty="0">
                <a:latin typeface="+mj-lt"/>
              </a:rPr>
              <a:t>Summary of results --</a:t>
            </a:r>
          </a:p>
        </p:txBody>
      </p:sp>
    </p:spTree>
    <p:extLst>
      <p:ext uri="{BB962C8B-B14F-4D97-AF65-F5344CB8AC3E}">
        <p14:creationId xmlns:p14="http://schemas.microsoft.com/office/powerpoint/2010/main" val="113894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03/28/2025</a:t>
            </a:r>
            <a:endParaRPr lang="en-US" dirty="0"/>
          </a:p>
        </p:txBody>
      </p:sp>
      <p:sp>
        <p:nvSpPr>
          <p:cNvPr id="3" name="Footer Placeholder 2"/>
          <p:cNvSpPr>
            <a:spLocks noGrp="1"/>
          </p:cNvSpPr>
          <p:nvPr>
            <p:ph type="ftr" sz="quarter" idx="11"/>
          </p:nvPr>
        </p:nvSpPr>
        <p:spPr/>
        <p:txBody>
          <a:bodyPr/>
          <a:lstStyle/>
          <a:p>
            <a:r>
              <a:rPr lang="en-US"/>
              <a:t>PHY 712  Spring 2025 --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dirty="0"/>
          </a:p>
        </p:txBody>
      </p:sp>
      <p:pic>
        <p:nvPicPr>
          <p:cNvPr id="6" name="Picture 5">
            <a:extLst>
              <a:ext uri="{FF2B5EF4-FFF2-40B4-BE49-F238E27FC236}">
                <a16:creationId xmlns:a16="http://schemas.microsoft.com/office/drawing/2014/main" id="{F506209C-B20A-EF31-ACA7-5CF7812DD57F}"/>
              </a:ext>
            </a:extLst>
          </p:cNvPr>
          <p:cNvPicPr>
            <a:picLocks noChangeAspect="1"/>
          </p:cNvPicPr>
          <p:nvPr/>
        </p:nvPicPr>
        <p:blipFill>
          <a:blip r:embed="rId3"/>
          <a:stretch>
            <a:fillRect/>
          </a:stretch>
        </p:blipFill>
        <p:spPr>
          <a:xfrm>
            <a:off x="38179" y="1371600"/>
            <a:ext cx="9105821" cy="3352800"/>
          </a:xfrm>
          <a:prstGeom prst="rect">
            <a:avLst/>
          </a:prstGeom>
        </p:spPr>
      </p:pic>
    </p:spTree>
    <p:extLst>
      <p:ext uri="{BB962C8B-B14F-4D97-AF65-F5344CB8AC3E}">
        <p14:creationId xmlns:p14="http://schemas.microsoft.com/office/powerpoint/2010/main" val="2666633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824189C-C238-525D-6029-7E9A62ADD601}"/>
              </a:ext>
            </a:extLst>
          </p:cNvPr>
          <p:cNvSpPr>
            <a:spLocks noGrp="1"/>
          </p:cNvSpPr>
          <p:nvPr>
            <p:ph type="dt" sz="half" idx="10"/>
          </p:nvPr>
        </p:nvSpPr>
        <p:spPr/>
        <p:txBody>
          <a:bodyPr/>
          <a:lstStyle/>
          <a:p>
            <a:r>
              <a:rPr lang="en-US"/>
              <a:t>03/28/2025</a:t>
            </a:r>
            <a:endParaRPr lang="en-US" dirty="0"/>
          </a:p>
        </p:txBody>
      </p:sp>
      <p:sp>
        <p:nvSpPr>
          <p:cNvPr id="3" name="Footer Placeholder 2">
            <a:extLst>
              <a:ext uri="{FF2B5EF4-FFF2-40B4-BE49-F238E27FC236}">
                <a16:creationId xmlns:a16="http://schemas.microsoft.com/office/drawing/2014/main" id="{0C4FD6F5-2FEB-0C95-D905-BD3142BEEF91}"/>
              </a:ext>
            </a:extLst>
          </p:cNvPr>
          <p:cNvSpPr>
            <a:spLocks noGrp="1"/>
          </p:cNvSpPr>
          <p:nvPr>
            <p:ph type="ftr" sz="quarter" idx="11"/>
          </p:nvPr>
        </p:nvSpPr>
        <p:spPr/>
        <p:txBody>
          <a:bodyPr/>
          <a:lstStyle/>
          <a:p>
            <a:r>
              <a:rPr lang="en-US"/>
              <a:t>PHY 712  Spring 2025 -- Lecture 26</a:t>
            </a:r>
            <a:endParaRPr lang="en-US" dirty="0"/>
          </a:p>
        </p:txBody>
      </p:sp>
      <p:sp>
        <p:nvSpPr>
          <p:cNvPr id="4" name="Slide Number Placeholder 3">
            <a:extLst>
              <a:ext uri="{FF2B5EF4-FFF2-40B4-BE49-F238E27FC236}">
                <a16:creationId xmlns:a16="http://schemas.microsoft.com/office/drawing/2014/main" id="{EA2AC156-2A21-3E71-FAF8-BA8460F0D04E}"/>
              </a:ext>
            </a:extLst>
          </p:cNvPr>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a:extLst>
              <a:ext uri="{FF2B5EF4-FFF2-40B4-BE49-F238E27FC236}">
                <a16:creationId xmlns:a16="http://schemas.microsoft.com/office/drawing/2014/main" id="{0FAB96AE-862E-F23F-1F30-5FC78B93D699}"/>
              </a:ext>
            </a:extLst>
          </p:cNvPr>
          <p:cNvSpPr txBox="1"/>
          <p:nvPr/>
        </p:nvSpPr>
        <p:spPr>
          <a:xfrm>
            <a:off x="0" y="228600"/>
            <a:ext cx="8839200" cy="769441"/>
          </a:xfrm>
          <a:prstGeom prst="rect">
            <a:avLst/>
          </a:prstGeom>
          <a:noFill/>
        </p:spPr>
        <p:txBody>
          <a:bodyPr wrap="square" rtlCol="0">
            <a:spAutoFit/>
          </a:bodyPr>
          <a:lstStyle/>
          <a:p>
            <a:r>
              <a:rPr lang="en-US" sz="2400" dirty="0">
                <a:latin typeface="+mj-lt"/>
              </a:rPr>
              <a:t>Comment on upcoming physics colloquia</a:t>
            </a:r>
          </a:p>
          <a:p>
            <a:r>
              <a:rPr lang="en-US" sz="2000" dirty="0">
                <a:latin typeface="+mj-lt"/>
                <a:hlinkClick r:id="rId2"/>
              </a:rPr>
              <a:t>https://physics.wfu.edu/wfu-phy-news/colloquium/seminar-spring-2025/</a:t>
            </a:r>
            <a:endParaRPr lang="en-US" sz="2000" dirty="0">
              <a:latin typeface="+mj-lt"/>
            </a:endParaRPr>
          </a:p>
        </p:txBody>
      </p:sp>
      <p:pic>
        <p:nvPicPr>
          <p:cNvPr id="6" name="Picture 5">
            <a:extLst>
              <a:ext uri="{FF2B5EF4-FFF2-40B4-BE49-F238E27FC236}">
                <a16:creationId xmlns:a16="http://schemas.microsoft.com/office/drawing/2014/main" id="{9089ABE7-302F-AECF-91FF-52D277C7BA9D}"/>
              </a:ext>
            </a:extLst>
          </p:cNvPr>
          <p:cNvPicPr>
            <a:picLocks noChangeAspect="1"/>
          </p:cNvPicPr>
          <p:nvPr/>
        </p:nvPicPr>
        <p:blipFill>
          <a:blip r:embed="rId3"/>
          <a:stretch>
            <a:fillRect/>
          </a:stretch>
        </p:blipFill>
        <p:spPr>
          <a:xfrm>
            <a:off x="0" y="1173305"/>
            <a:ext cx="9144000" cy="5051322"/>
          </a:xfrm>
          <a:prstGeom prst="rect">
            <a:avLst/>
          </a:prstGeom>
        </p:spPr>
      </p:pic>
    </p:spTree>
    <p:extLst>
      <p:ext uri="{BB962C8B-B14F-4D97-AF65-F5344CB8AC3E}">
        <p14:creationId xmlns:p14="http://schemas.microsoft.com/office/powerpoint/2010/main" val="828567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119062" y="14287"/>
            <a:ext cx="8905875" cy="6829425"/>
          </a:xfrm>
          <a:prstGeom prst="rect">
            <a:avLst/>
          </a:prstGeom>
        </p:spPr>
      </p:pic>
      <p:sp>
        <p:nvSpPr>
          <p:cNvPr id="2" name="Date Placeholder 1"/>
          <p:cNvSpPr>
            <a:spLocks noGrp="1"/>
          </p:cNvSpPr>
          <p:nvPr>
            <p:ph type="dt" sz="half" idx="10"/>
          </p:nvPr>
        </p:nvSpPr>
        <p:spPr/>
        <p:txBody>
          <a:bodyPr/>
          <a:lstStyle/>
          <a:p>
            <a:r>
              <a:rPr lang="en-US"/>
              <a:t>03/28/2025</a:t>
            </a:r>
            <a:endParaRPr lang="en-US" dirty="0"/>
          </a:p>
        </p:txBody>
      </p:sp>
      <p:sp>
        <p:nvSpPr>
          <p:cNvPr id="3" name="Footer Placeholder 2"/>
          <p:cNvSpPr>
            <a:spLocks noGrp="1"/>
          </p:cNvSpPr>
          <p:nvPr>
            <p:ph type="ftr" sz="quarter" idx="11"/>
          </p:nvPr>
        </p:nvSpPr>
        <p:spPr/>
        <p:txBody>
          <a:bodyPr/>
          <a:lstStyle/>
          <a:p>
            <a:r>
              <a:rPr lang="en-US"/>
              <a:t>PHY 712  Spring 2025 --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6" name="Rectangle 5"/>
          <p:cNvSpPr/>
          <p:nvPr/>
        </p:nvSpPr>
        <p:spPr>
          <a:xfrm>
            <a:off x="5410200" y="76200"/>
            <a:ext cx="1600200" cy="381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6EE8D563-CA34-4FEC-8EBC-4F6A25DC4D71}"/>
              </a:ext>
            </a:extLst>
          </p:cNvPr>
          <p:cNvSpPr/>
          <p:nvPr/>
        </p:nvSpPr>
        <p:spPr>
          <a:xfrm>
            <a:off x="2895600" y="4419600"/>
            <a:ext cx="1524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88C2B5B0-D7E9-4489-BC32-6EE1B3E633B7}"/>
              </a:ext>
            </a:extLst>
          </p:cNvPr>
          <p:cNvSpPr/>
          <p:nvPr/>
        </p:nvSpPr>
        <p:spPr>
          <a:xfrm>
            <a:off x="6036468" y="4382947"/>
            <a:ext cx="1524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C28644F0-0E41-A2E6-0515-0BE7547A4D75}"/>
              </a:ext>
            </a:extLst>
          </p:cNvPr>
          <p:cNvSpPr txBox="1"/>
          <p:nvPr/>
        </p:nvSpPr>
        <p:spPr>
          <a:xfrm>
            <a:off x="3124200" y="4364623"/>
            <a:ext cx="228600" cy="338554"/>
          </a:xfrm>
          <a:prstGeom prst="rect">
            <a:avLst/>
          </a:prstGeom>
          <a:noFill/>
        </p:spPr>
        <p:txBody>
          <a:bodyPr wrap="square" rtlCol="0">
            <a:spAutoFit/>
          </a:bodyPr>
          <a:lstStyle/>
          <a:p>
            <a:r>
              <a:rPr lang="en-US" sz="1600" dirty="0">
                <a:latin typeface="+mj-lt"/>
              </a:rPr>
              <a:t>2</a:t>
            </a:r>
          </a:p>
        </p:txBody>
      </p:sp>
      <p:sp>
        <p:nvSpPr>
          <p:cNvPr id="10" name="TextBox 9">
            <a:extLst>
              <a:ext uri="{FF2B5EF4-FFF2-40B4-BE49-F238E27FC236}">
                <a16:creationId xmlns:a16="http://schemas.microsoft.com/office/drawing/2014/main" id="{3C965A2A-AEB9-54E4-2883-80C0A543DD4E}"/>
              </a:ext>
            </a:extLst>
          </p:cNvPr>
          <p:cNvSpPr txBox="1"/>
          <p:nvPr/>
        </p:nvSpPr>
        <p:spPr>
          <a:xfrm>
            <a:off x="6323851" y="4384766"/>
            <a:ext cx="228600" cy="338554"/>
          </a:xfrm>
          <a:prstGeom prst="rect">
            <a:avLst/>
          </a:prstGeom>
          <a:noFill/>
        </p:spPr>
        <p:txBody>
          <a:bodyPr wrap="square" rtlCol="0">
            <a:spAutoFit/>
          </a:bodyPr>
          <a:lstStyle/>
          <a:p>
            <a:r>
              <a:rPr lang="en-US" sz="1600" dirty="0">
                <a:latin typeface="+mj-lt"/>
              </a:rPr>
              <a:t>2</a:t>
            </a:r>
          </a:p>
        </p:txBody>
      </p:sp>
    </p:spTree>
    <p:extLst>
      <p:ext uri="{BB962C8B-B14F-4D97-AF65-F5344CB8AC3E}">
        <p14:creationId xmlns:p14="http://schemas.microsoft.com/office/powerpoint/2010/main" val="2055303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62"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33000" t="12403" r="31584" b="4186"/>
          <a:stretch/>
        </p:blipFill>
        <p:spPr bwMode="auto">
          <a:xfrm>
            <a:off x="1828800" y="25400"/>
            <a:ext cx="5397500" cy="683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r>
              <a:rPr lang="en-US"/>
              <a:t>03/28/2025</a:t>
            </a:r>
            <a:endParaRPr lang="en-US" dirty="0"/>
          </a:p>
        </p:txBody>
      </p:sp>
      <p:sp>
        <p:nvSpPr>
          <p:cNvPr id="3" name="Footer Placeholder 2"/>
          <p:cNvSpPr>
            <a:spLocks noGrp="1"/>
          </p:cNvSpPr>
          <p:nvPr>
            <p:ph type="ftr" sz="quarter" idx="11"/>
          </p:nvPr>
        </p:nvSpPr>
        <p:spPr/>
        <p:txBody>
          <a:bodyPr/>
          <a:lstStyle/>
          <a:p>
            <a:r>
              <a:rPr lang="en-US"/>
              <a:t>PHY 712  Spring 2025 --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Tree>
    <p:extLst>
      <p:ext uri="{BB962C8B-B14F-4D97-AF65-F5344CB8AC3E}">
        <p14:creationId xmlns:p14="http://schemas.microsoft.com/office/powerpoint/2010/main" val="2463779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03/28/2025</a:t>
            </a:r>
            <a:endParaRPr lang="en-US" dirty="0"/>
          </a:p>
        </p:txBody>
      </p:sp>
      <p:sp>
        <p:nvSpPr>
          <p:cNvPr id="3" name="Footer Placeholder 2"/>
          <p:cNvSpPr>
            <a:spLocks noGrp="1"/>
          </p:cNvSpPr>
          <p:nvPr>
            <p:ph type="ftr" sz="quarter" idx="11"/>
          </p:nvPr>
        </p:nvSpPr>
        <p:spPr/>
        <p:txBody>
          <a:bodyPr/>
          <a:lstStyle/>
          <a:p>
            <a:r>
              <a:rPr lang="en-US"/>
              <a:t>PHY 712  Spring 2025 --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6" name="TextBox 5"/>
          <p:cNvSpPr txBox="1"/>
          <p:nvPr/>
        </p:nvSpPr>
        <p:spPr>
          <a:xfrm>
            <a:off x="457200" y="304800"/>
            <a:ext cx="8001000" cy="461665"/>
          </a:xfrm>
          <a:prstGeom prst="rect">
            <a:avLst/>
          </a:prstGeom>
          <a:noFill/>
        </p:spPr>
        <p:txBody>
          <a:bodyPr wrap="square" rtlCol="0">
            <a:spAutoFit/>
          </a:bodyPr>
          <a:lstStyle/>
          <a:p>
            <a:pPr algn="ctr"/>
            <a:r>
              <a:rPr lang="en-US" sz="2400" b="1" dirty="0">
                <a:solidFill>
                  <a:srgbClr val="DA32AA"/>
                </a:solidFill>
                <a:latin typeface="+mj-lt"/>
              </a:rPr>
              <a:t>More relationships</a:t>
            </a:r>
          </a:p>
        </p:txBody>
      </p:sp>
      <p:graphicFrame>
        <p:nvGraphicFramePr>
          <p:cNvPr id="7" name="Object 6"/>
          <p:cNvGraphicFramePr>
            <a:graphicFrameLocks noChangeAspect="1"/>
          </p:cNvGraphicFramePr>
          <p:nvPr>
            <p:extLst>
              <p:ext uri="{D42A27DB-BD31-4B8C-83A1-F6EECF244321}">
                <p14:modId xmlns:p14="http://schemas.microsoft.com/office/powerpoint/2010/main" val="412551793"/>
              </p:ext>
            </p:extLst>
          </p:nvPr>
        </p:nvGraphicFramePr>
        <p:xfrm>
          <a:off x="457200" y="987189"/>
          <a:ext cx="2759075" cy="3165475"/>
        </p:xfrm>
        <a:graphic>
          <a:graphicData uri="http://schemas.openxmlformats.org/presentationml/2006/ole">
            <mc:AlternateContent xmlns:mc="http://schemas.openxmlformats.org/markup-compatibility/2006">
              <mc:Choice xmlns:v="urn:schemas-microsoft-com:vml" Requires="v">
                <p:oleObj name="Equation" r:id="rId3" imgW="1295280" imgH="1485720" progId="Equation.DSMT4">
                  <p:embed/>
                </p:oleObj>
              </mc:Choice>
              <mc:Fallback>
                <p:oleObj name="Equation" r:id="rId3" imgW="1295280" imgH="1485720" progId="Equation.DSMT4">
                  <p:embed/>
                  <p:pic>
                    <p:nvPicPr>
                      <p:cNvPr id="0" name=""/>
                      <p:cNvPicPr/>
                      <p:nvPr/>
                    </p:nvPicPr>
                    <p:blipFill>
                      <a:blip r:embed="rId4"/>
                      <a:stretch>
                        <a:fillRect/>
                      </a:stretch>
                    </p:blipFill>
                    <p:spPr>
                      <a:xfrm>
                        <a:off x="457200" y="987189"/>
                        <a:ext cx="2759075" cy="31654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657867172"/>
              </p:ext>
            </p:extLst>
          </p:nvPr>
        </p:nvGraphicFramePr>
        <p:xfrm>
          <a:off x="5486400" y="987189"/>
          <a:ext cx="2786063" cy="3192462"/>
        </p:xfrm>
        <a:graphic>
          <a:graphicData uri="http://schemas.openxmlformats.org/presentationml/2006/ole">
            <mc:AlternateContent xmlns:mc="http://schemas.openxmlformats.org/markup-compatibility/2006">
              <mc:Choice xmlns:v="urn:schemas-microsoft-com:vml" Requires="v">
                <p:oleObj name="Equation" r:id="rId5" imgW="1307880" imgH="1498320" progId="Equation.DSMT4">
                  <p:embed/>
                </p:oleObj>
              </mc:Choice>
              <mc:Fallback>
                <p:oleObj name="Equation" r:id="rId5" imgW="1307880" imgH="1498320" progId="Equation.DSMT4">
                  <p:embed/>
                  <p:pic>
                    <p:nvPicPr>
                      <p:cNvPr id="7" name="Object 6"/>
                      <p:cNvPicPr/>
                      <p:nvPr/>
                    </p:nvPicPr>
                    <p:blipFill>
                      <a:blip r:embed="rId6"/>
                      <a:stretch>
                        <a:fillRect/>
                      </a:stretch>
                    </p:blipFill>
                    <p:spPr>
                      <a:xfrm>
                        <a:off x="5486400" y="987189"/>
                        <a:ext cx="2786063" cy="3192462"/>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808552195"/>
              </p:ext>
            </p:extLst>
          </p:nvPr>
        </p:nvGraphicFramePr>
        <p:xfrm>
          <a:off x="228600" y="4572000"/>
          <a:ext cx="6516133" cy="1172904"/>
        </p:xfrm>
        <a:graphic>
          <a:graphicData uri="http://schemas.openxmlformats.org/presentationml/2006/ole">
            <mc:AlternateContent xmlns:mc="http://schemas.openxmlformats.org/markup-compatibility/2006">
              <mc:Choice xmlns:v="urn:schemas-microsoft-com:vml" Requires="v">
                <p:oleObj name="Equation" r:id="rId7" imgW="2539800" imgH="457200" progId="Equation.DSMT4">
                  <p:embed/>
                </p:oleObj>
              </mc:Choice>
              <mc:Fallback>
                <p:oleObj name="Equation" r:id="rId7" imgW="2539800" imgH="457200" progId="Equation.DSMT4">
                  <p:embed/>
                  <p:pic>
                    <p:nvPicPr>
                      <p:cNvPr id="0" name=""/>
                      <p:cNvPicPr/>
                      <p:nvPr/>
                    </p:nvPicPr>
                    <p:blipFill>
                      <a:blip r:embed="rId8"/>
                      <a:stretch>
                        <a:fillRect/>
                      </a:stretch>
                    </p:blipFill>
                    <p:spPr>
                      <a:xfrm>
                        <a:off x="228600" y="4572000"/>
                        <a:ext cx="6516133" cy="1172904"/>
                      </a:xfrm>
                      <a:prstGeom prst="rect">
                        <a:avLst/>
                      </a:prstGeom>
                    </p:spPr>
                  </p:pic>
                </p:oleObj>
              </mc:Fallback>
            </mc:AlternateContent>
          </a:graphicData>
        </a:graphic>
      </p:graphicFrame>
    </p:spTree>
    <p:extLst>
      <p:ext uri="{BB962C8B-B14F-4D97-AF65-F5344CB8AC3E}">
        <p14:creationId xmlns:p14="http://schemas.microsoft.com/office/powerpoint/2010/main" val="1608399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03/28/2025</a:t>
            </a:r>
            <a:endParaRPr lang="en-US" dirty="0"/>
          </a:p>
        </p:txBody>
      </p:sp>
      <p:sp>
        <p:nvSpPr>
          <p:cNvPr id="3" name="Footer Placeholder 2"/>
          <p:cNvSpPr>
            <a:spLocks noGrp="1"/>
          </p:cNvSpPr>
          <p:nvPr>
            <p:ph type="ftr" sz="quarter" idx="11"/>
          </p:nvPr>
        </p:nvSpPr>
        <p:spPr/>
        <p:txBody>
          <a:bodyPr/>
          <a:lstStyle/>
          <a:p>
            <a:r>
              <a:rPr lang="en-US"/>
              <a:t>PHY 712  Spring 2025 --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630865" y="-75445"/>
            <a:ext cx="8077200" cy="2677656"/>
          </a:xfrm>
          <a:prstGeom prst="rect">
            <a:avLst/>
          </a:prstGeom>
          <a:noFill/>
        </p:spPr>
        <p:txBody>
          <a:bodyPr wrap="square" rtlCol="0">
            <a:spAutoFit/>
          </a:bodyPr>
          <a:lstStyle/>
          <a:p>
            <a:pPr algn="ctr"/>
            <a:r>
              <a:rPr lang="en-US" sz="2400" b="1" dirty="0">
                <a:solidFill>
                  <a:srgbClr val="FF0000"/>
                </a:solidFill>
                <a:latin typeface="+mj-lt"/>
              </a:rPr>
              <a:t>Notions of special relativity</a:t>
            </a:r>
          </a:p>
          <a:p>
            <a:endParaRPr lang="en-US" sz="2400" dirty="0">
              <a:solidFill>
                <a:srgbClr val="FF0000"/>
              </a:solidFill>
              <a:latin typeface="+mj-lt"/>
            </a:endParaRPr>
          </a:p>
          <a:p>
            <a:pPr marL="342900" indent="-342900">
              <a:buFont typeface="Wingdings" pitchFamily="2" charset="2"/>
              <a:buChar char="Ø"/>
            </a:pPr>
            <a:r>
              <a:rPr lang="en-US" sz="2400" dirty="0">
                <a:latin typeface="+mj-lt"/>
              </a:rPr>
              <a:t>The basic laws of physics are the same in all inertial frames of reference. (Inertial frame of reference implies that the frame is at rest or moving at constant velocity.)</a:t>
            </a:r>
          </a:p>
          <a:p>
            <a:pPr marL="342900" indent="-342900">
              <a:buFont typeface="Wingdings" pitchFamily="2" charset="2"/>
              <a:buChar char="Ø"/>
            </a:pPr>
            <a:r>
              <a:rPr lang="en-US" sz="2400" dirty="0">
                <a:latin typeface="+mj-lt"/>
              </a:rPr>
              <a:t>The speed of light in vacuum </a:t>
            </a:r>
            <a:r>
              <a:rPr lang="en-US" sz="2400" i="1" dirty="0">
                <a:latin typeface="+mj-lt"/>
              </a:rPr>
              <a:t>c</a:t>
            </a:r>
            <a:r>
              <a:rPr lang="en-US" sz="2400" dirty="0">
                <a:latin typeface="+mj-lt"/>
              </a:rPr>
              <a:t> is the same in all frames of reference.</a:t>
            </a:r>
          </a:p>
        </p:txBody>
      </p:sp>
      <p:grpSp>
        <p:nvGrpSpPr>
          <p:cNvPr id="11" name="Group 10"/>
          <p:cNvGrpSpPr/>
          <p:nvPr/>
        </p:nvGrpSpPr>
        <p:grpSpPr>
          <a:xfrm>
            <a:off x="990600" y="3200400"/>
            <a:ext cx="3048000" cy="2438400"/>
            <a:chOff x="990600" y="3200400"/>
            <a:chExt cx="3048000" cy="2438400"/>
          </a:xfrm>
        </p:grpSpPr>
        <p:cxnSp>
          <p:nvCxnSpPr>
            <p:cNvPr id="7" name="Straight Arrow Connector 6"/>
            <p:cNvCxnSpPr/>
            <p:nvPr/>
          </p:nvCxnSpPr>
          <p:spPr>
            <a:xfrm>
              <a:off x="990600" y="3200400"/>
              <a:ext cx="0" cy="2438400"/>
            </a:xfrm>
            <a:prstGeom prst="straightConnector1">
              <a:avLst/>
            </a:prstGeom>
            <a:ln w="254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990600" y="5638800"/>
              <a:ext cx="3048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a:xfrm>
            <a:off x="1447800" y="2971800"/>
            <a:ext cx="3048000" cy="2438400"/>
            <a:chOff x="990600" y="3200400"/>
            <a:chExt cx="3048000" cy="2438400"/>
          </a:xfrm>
        </p:grpSpPr>
        <p:cxnSp>
          <p:nvCxnSpPr>
            <p:cNvPr id="13" name="Straight Arrow Connector 12"/>
            <p:cNvCxnSpPr/>
            <p:nvPr/>
          </p:nvCxnSpPr>
          <p:spPr>
            <a:xfrm>
              <a:off x="990600" y="3200400"/>
              <a:ext cx="0" cy="2438400"/>
            </a:xfrm>
            <a:prstGeom prst="straightConnector1">
              <a:avLst/>
            </a:prstGeom>
            <a:ln w="38100">
              <a:solidFill>
                <a:srgbClr val="DA32AA"/>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990600" y="5638800"/>
              <a:ext cx="3048000" cy="0"/>
            </a:xfrm>
            <a:prstGeom prst="straightConnector1">
              <a:avLst/>
            </a:prstGeom>
            <a:ln w="38100">
              <a:solidFill>
                <a:srgbClr val="DA32AA"/>
              </a:solidFill>
              <a:tailEnd type="arrow"/>
            </a:ln>
          </p:spPr>
          <p:style>
            <a:lnRef idx="1">
              <a:schemeClr val="accent1"/>
            </a:lnRef>
            <a:fillRef idx="0">
              <a:schemeClr val="accent1"/>
            </a:fillRef>
            <a:effectRef idx="0">
              <a:schemeClr val="accent1"/>
            </a:effectRef>
            <a:fontRef idx="minor">
              <a:schemeClr val="tx1"/>
            </a:fontRef>
          </p:style>
        </p:cxnSp>
      </p:grpSp>
      <p:sp>
        <p:nvSpPr>
          <p:cNvPr id="15" name="Right Arrow 14"/>
          <p:cNvSpPr/>
          <p:nvPr/>
        </p:nvSpPr>
        <p:spPr>
          <a:xfrm>
            <a:off x="1447800" y="4038600"/>
            <a:ext cx="304800" cy="152400"/>
          </a:xfrm>
          <a:prstGeom prst="rightArrow">
            <a:avLst/>
          </a:prstGeom>
          <a:solidFill>
            <a:srgbClr val="DA32AA"/>
          </a:solidFill>
          <a:ln>
            <a:solidFill>
              <a:srgbClr val="DA32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4191000" y="5638800"/>
            <a:ext cx="457200" cy="461665"/>
          </a:xfrm>
          <a:prstGeom prst="rect">
            <a:avLst/>
          </a:prstGeom>
          <a:noFill/>
        </p:spPr>
        <p:txBody>
          <a:bodyPr wrap="square" rtlCol="0">
            <a:spAutoFit/>
          </a:bodyPr>
          <a:lstStyle/>
          <a:p>
            <a:r>
              <a:rPr lang="en-US" sz="2400" b="1" dirty="0">
                <a:latin typeface="+mj-lt"/>
              </a:rPr>
              <a:t>x</a:t>
            </a:r>
          </a:p>
        </p:txBody>
      </p:sp>
      <p:sp>
        <p:nvSpPr>
          <p:cNvPr id="17" name="TextBox 16"/>
          <p:cNvSpPr txBox="1"/>
          <p:nvPr/>
        </p:nvSpPr>
        <p:spPr>
          <a:xfrm>
            <a:off x="838200" y="2743200"/>
            <a:ext cx="457200" cy="461665"/>
          </a:xfrm>
          <a:prstGeom prst="rect">
            <a:avLst/>
          </a:prstGeom>
          <a:noFill/>
        </p:spPr>
        <p:txBody>
          <a:bodyPr wrap="square" rtlCol="0">
            <a:spAutoFit/>
          </a:bodyPr>
          <a:lstStyle/>
          <a:p>
            <a:r>
              <a:rPr lang="en-US" sz="2400" b="1" dirty="0"/>
              <a:t>y</a:t>
            </a:r>
          </a:p>
        </p:txBody>
      </p:sp>
      <p:sp>
        <p:nvSpPr>
          <p:cNvPr id="18" name="TextBox 17"/>
          <p:cNvSpPr txBox="1"/>
          <p:nvPr/>
        </p:nvSpPr>
        <p:spPr>
          <a:xfrm>
            <a:off x="1600200" y="2667000"/>
            <a:ext cx="457200" cy="461665"/>
          </a:xfrm>
          <a:prstGeom prst="rect">
            <a:avLst/>
          </a:prstGeom>
          <a:noFill/>
        </p:spPr>
        <p:txBody>
          <a:bodyPr wrap="square" rtlCol="0">
            <a:spAutoFit/>
          </a:bodyPr>
          <a:lstStyle/>
          <a:p>
            <a:r>
              <a:rPr lang="en-US" sz="2400" b="1" dirty="0">
                <a:solidFill>
                  <a:srgbClr val="DA32AA"/>
                </a:solidFill>
              </a:rPr>
              <a:t>y’</a:t>
            </a:r>
          </a:p>
        </p:txBody>
      </p:sp>
      <p:sp>
        <p:nvSpPr>
          <p:cNvPr id="19" name="TextBox 18"/>
          <p:cNvSpPr txBox="1"/>
          <p:nvPr/>
        </p:nvSpPr>
        <p:spPr>
          <a:xfrm>
            <a:off x="4572000" y="5100935"/>
            <a:ext cx="457200" cy="461665"/>
          </a:xfrm>
          <a:prstGeom prst="rect">
            <a:avLst/>
          </a:prstGeom>
          <a:noFill/>
        </p:spPr>
        <p:txBody>
          <a:bodyPr wrap="square" rtlCol="0">
            <a:spAutoFit/>
          </a:bodyPr>
          <a:lstStyle/>
          <a:p>
            <a:r>
              <a:rPr lang="en-US" sz="2400" b="1" dirty="0">
                <a:solidFill>
                  <a:srgbClr val="DA32AA"/>
                </a:solidFill>
                <a:latin typeface="+mj-lt"/>
              </a:rPr>
              <a:t>x’</a:t>
            </a:r>
          </a:p>
        </p:txBody>
      </p:sp>
      <p:sp>
        <p:nvSpPr>
          <p:cNvPr id="20" name="TextBox 19"/>
          <p:cNvSpPr txBox="1"/>
          <p:nvPr/>
        </p:nvSpPr>
        <p:spPr>
          <a:xfrm>
            <a:off x="1752600" y="3881735"/>
            <a:ext cx="457200" cy="461665"/>
          </a:xfrm>
          <a:prstGeom prst="rect">
            <a:avLst/>
          </a:prstGeom>
          <a:noFill/>
        </p:spPr>
        <p:txBody>
          <a:bodyPr wrap="square" rtlCol="0">
            <a:spAutoFit/>
          </a:bodyPr>
          <a:lstStyle/>
          <a:p>
            <a:r>
              <a:rPr lang="en-US" sz="2400" i="1" dirty="0">
                <a:solidFill>
                  <a:srgbClr val="DA32AA"/>
                </a:solidFill>
                <a:latin typeface="+mj-lt"/>
              </a:rPr>
              <a:t>v</a:t>
            </a:r>
          </a:p>
        </p:txBody>
      </p:sp>
      <p:sp>
        <p:nvSpPr>
          <p:cNvPr id="21" name="Oval 20"/>
          <p:cNvSpPr/>
          <p:nvPr/>
        </p:nvSpPr>
        <p:spPr>
          <a:xfrm>
            <a:off x="2743200" y="4343400"/>
            <a:ext cx="228600" cy="228600"/>
          </a:xfrm>
          <a:prstGeom prst="ellipse">
            <a:avLst/>
          </a:prstGeom>
          <a:solidFill>
            <a:srgbClr val="FC48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1981200" y="4419600"/>
            <a:ext cx="457200" cy="461665"/>
          </a:xfrm>
          <a:prstGeom prst="rect">
            <a:avLst/>
          </a:prstGeom>
          <a:noFill/>
        </p:spPr>
        <p:txBody>
          <a:bodyPr wrap="square" rtlCol="0">
            <a:spAutoFit/>
          </a:bodyPr>
          <a:lstStyle/>
          <a:p>
            <a:r>
              <a:rPr lang="en-US" sz="2400" i="1" dirty="0">
                <a:solidFill>
                  <a:srgbClr val="DA32AA"/>
                </a:solidFill>
                <a:latin typeface="+mj-lt"/>
              </a:rPr>
              <a:t>x’</a:t>
            </a:r>
          </a:p>
        </p:txBody>
      </p:sp>
      <p:sp>
        <p:nvSpPr>
          <p:cNvPr id="23" name="TextBox 22"/>
          <p:cNvSpPr txBox="1"/>
          <p:nvPr/>
        </p:nvSpPr>
        <p:spPr>
          <a:xfrm>
            <a:off x="2540726" y="4818360"/>
            <a:ext cx="457200" cy="461665"/>
          </a:xfrm>
          <a:prstGeom prst="rect">
            <a:avLst/>
          </a:prstGeom>
          <a:noFill/>
        </p:spPr>
        <p:txBody>
          <a:bodyPr wrap="square" rtlCol="0">
            <a:spAutoFit/>
          </a:bodyPr>
          <a:lstStyle/>
          <a:p>
            <a:r>
              <a:rPr lang="en-US" sz="2400" i="1" dirty="0">
                <a:solidFill>
                  <a:srgbClr val="DA32AA"/>
                </a:solidFill>
              </a:rPr>
              <a:t>y’</a:t>
            </a:r>
          </a:p>
        </p:txBody>
      </p:sp>
      <p:cxnSp>
        <p:nvCxnSpPr>
          <p:cNvPr id="25" name="Straight Connector 24"/>
          <p:cNvCxnSpPr>
            <a:endCxn id="21" idx="2"/>
          </p:cNvCxnSpPr>
          <p:nvPr/>
        </p:nvCxnSpPr>
        <p:spPr>
          <a:xfrm>
            <a:off x="1447800" y="4419600"/>
            <a:ext cx="1295400" cy="38100"/>
          </a:xfrm>
          <a:prstGeom prst="line">
            <a:avLst/>
          </a:prstGeom>
          <a:ln w="12700">
            <a:solidFill>
              <a:srgbClr val="DA32AA"/>
            </a:solidFill>
            <a:prstDash val="sys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2871216" y="4538522"/>
            <a:ext cx="0" cy="871678"/>
          </a:xfrm>
          <a:prstGeom prst="line">
            <a:avLst/>
          </a:prstGeom>
          <a:ln w="12700">
            <a:solidFill>
              <a:srgbClr val="DA32AA"/>
            </a:solidFill>
            <a:prstDash val="sys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2895600" y="4533900"/>
            <a:ext cx="0" cy="11049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2933699" y="4475460"/>
            <a:ext cx="457200" cy="461665"/>
          </a:xfrm>
          <a:prstGeom prst="rect">
            <a:avLst/>
          </a:prstGeom>
          <a:noFill/>
        </p:spPr>
        <p:txBody>
          <a:bodyPr wrap="square" rtlCol="0">
            <a:spAutoFit/>
          </a:bodyPr>
          <a:lstStyle/>
          <a:p>
            <a:r>
              <a:rPr lang="en-US" sz="2400" i="1" dirty="0"/>
              <a:t>y</a:t>
            </a:r>
          </a:p>
        </p:txBody>
      </p:sp>
      <p:cxnSp>
        <p:nvCxnSpPr>
          <p:cNvPr id="33" name="Straight Connector 32"/>
          <p:cNvCxnSpPr/>
          <p:nvPr/>
        </p:nvCxnSpPr>
        <p:spPr>
          <a:xfrm>
            <a:off x="990600" y="4419600"/>
            <a:ext cx="1828800" cy="381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286000" y="4038600"/>
            <a:ext cx="457200" cy="461665"/>
          </a:xfrm>
          <a:prstGeom prst="rect">
            <a:avLst/>
          </a:prstGeom>
          <a:noFill/>
        </p:spPr>
        <p:txBody>
          <a:bodyPr wrap="square" rtlCol="0">
            <a:spAutoFit/>
          </a:bodyPr>
          <a:lstStyle/>
          <a:p>
            <a:r>
              <a:rPr lang="en-US" sz="2400" i="1" dirty="0">
                <a:latin typeface="+mj-lt"/>
              </a:rPr>
              <a:t>x</a:t>
            </a:r>
          </a:p>
        </p:txBody>
      </p:sp>
    </p:spTree>
    <p:extLst>
      <p:ext uri="{BB962C8B-B14F-4D97-AF65-F5344CB8AC3E}">
        <p14:creationId xmlns:p14="http://schemas.microsoft.com/office/powerpoint/2010/main" val="2325870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03/28/2025</a:t>
            </a:r>
            <a:endParaRPr lang="en-US" dirty="0"/>
          </a:p>
        </p:txBody>
      </p:sp>
      <p:sp>
        <p:nvSpPr>
          <p:cNvPr id="3" name="Footer Placeholder 2"/>
          <p:cNvSpPr>
            <a:spLocks noGrp="1"/>
          </p:cNvSpPr>
          <p:nvPr>
            <p:ph type="ftr" sz="quarter" idx="11"/>
          </p:nvPr>
        </p:nvSpPr>
        <p:spPr/>
        <p:txBody>
          <a:bodyPr/>
          <a:lstStyle/>
          <a:p>
            <a:r>
              <a:rPr lang="en-US"/>
              <a:t>PHY 712  Spring 2025 --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grpSp>
        <p:nvGrpSpPr>
          <p:cNvPr id="5" name="Group 4"/>
          <p:cNvGrpSpPr/>
          <p:nvPr/>
        </p:nvGrpSpPr>
        <p:grpSpPr>
          <a:xfrm>
            <a:off x="990600" y="3200400"/>
            <a:ext cx="3048000" cy="2438400"/>
            <a:chOff x="990600" y="3200400"/>
            <a:chExt cx="3048000" cy="2438400"/>
          </a:xfrm>
        </p:grpSpPr>
        <p:cxnSp>
          <p:nvCxnSpPr>
            <p:cNvPr id="6" name="Straight Arrow Connector 5"/>
            <p:cNvCxnSpPr/>
            <p:nvPr/>
          </p:nvCxnSpPr>
          <p:spPr>
            <a:xfrm>
              <a:off x="990600" y="3200400"/>
              <a:ext cx="0" cy="2438400"/>
            </a:xfrm>
            <a:prstGeom prst="straightConnector1">
              <a:avLst/>
            </a:prstGeom>
            <a:ln w="254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990600" y="5638800"/>
              <a:ext cx="3048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8" name="Group 7"/>
          <p:cNvGrpSpPr/>
          <p:nvPr/>
        </p:nvGrpSpPr>
        <p:grpSpPr>
          <a:xfrm>
            <a:off x="1447800" y="2971800"/>
            <a:ext cx="3048000" cy="2438400"/>
            <a:chOff x="990600" y="3200400"/>
            <a:chExt cx="3048000" cy="2438400"/>
          </a:xfrm>
        </p:grpSpPr>
        <p:cxnSp>
          <p:nvCxnSpPr>
            <p:cNvPr id="9" name="Straight Arrow Connector 8"/>
            <p:cNvCxnSpPr/>
            <p:nvPr/>
          </p:nvCxnSpPr>
          <p:spPr>
            <a:xfrm>
              <a:off x="990600" y="3200400"/>
              <a:ext cx="0" cy="2438400"/>
            </a:xfrm>
            <a:prstGeom prst="straightConnector1">
              <a:avLst/>
            </a:prstGeom>
            <a:ln w="38100">
              <a:solidFill>
                <a:srgbClr val="DA32AA"/>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990600" y="5638800"/>
              <a:ext cx="3048000" cy="0"/>
            </a:xfrm>
            <a:prstGeom prst="straightConnector1">
              <a:avLst/>
            </a:prstGeom>
            <a:ln w="38100">
              <a:solidFill>
                <a:srgbClr val="DA32AA"/>
              </a:solidFill>
              <a:tailEnd type="arrow"/>
            </a:ln>
          </p:spPr>
          <p:style>
            <a:lnRef idx="1">
              <a:schemeClr val="accent1"/>
            </a:lnRef>
            <a:fillRef idx="0">
              <a:schemeClr val="accent1"/>
            </a:fillRef>
            <a:effectRef idx="0">
              <a:schemeClr val="accent1"/>
            </a:effectRef>
            <a:fontRef idx="minor">
              <a:schemeClr val="tx1"/>
            </a:fontRef>
          </p:style>
        </p:cxnSp>
      </p:grpSp>
      <p:sp>
        <p:nvSpPr>
          <p:cNvPr id="11" name="Right Arrow 10"/>
          <p:cNvSpPr/>
          <p:nvPr/>
        </p:nvSpPr>
        <p:spPr>
          <a:xfrm>
            <a:off x="1447800" y="4038600"/>
            <a:ext cx="304800" cy="152400"/>
          </a:xfrm>
          <a:prstGeom prst="rightArrow">
            <a:avLst/>
          </a:prstGeom>
          <a:solidFill>
            <a:srgbClr val="DA32AA"/>
          </a:solidFill>
          <a:ln>
            <a:solidFill>
              <a:srgbClr val="DA32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191000" y="5638800"/>
            <a:ext cx="457200" cy="461665"/>
          </a:xfrm>
          <a:prstGeom prst="rect">
            <a:avLst/>
          </a:prstGeom>
          <a:noFill/>
        </p:spPr>
        <p:txBody>
          <a:bodyPr wrap="square" rtlCol="0">
            <a:spAutoFit/>
          </a:bodyPr>
          <a:lstStyle/>
          <a:p>
            <a:r>
              <a:rPr lang="en-US" sz="2400" b="1" dirty="0">
                <a:latin typeface="+mj-lt"/>
              </a:rPr>
              <a:t>x</a:t>
            </a:r>
          </a:p>
        </p:txBody>
      </p:sp>
      <p:sp>
        <p:nvSpPr>
          <p:cNvPr id="13" name="TextBox 12"/>
          <p:cNvSpPr txBox="1"/>
          <p:nvPr/>
        </p:nvSpPr>
        <p:spPr>
          <a:xfrm>
            <a:off x="838200" y="2743200"/>
            <a:ext cx="457200" cy="461665"/>
          </a:xfrm>
          <a:prstGeom prst="rect">
            <a:avLst/>
          </a:prstGeom>
          <a:noFill/>
        </p:spPr>
        <p:txBody>
          <a:bodyPr wrap="square" rtlCol="0">
            <a:spAutoFit/>
          </a:bodyPr>
          <a:lstStyle/>
          <a:p>
            <a:r>
              <a:rPr lang="en-US" sz="2400" b="1" dirty="0"/>
              <a:t>y</a:t>
            </a:r>
          </a:p>
        </p:txBody>
      </p:sp>
      <p:sp>
        <p:nvSpPr>
          <p:cNvPr id="14" name="TextBox 13"/>
          <p:cNvSpPr txBox="1"/>
          <p:nvPr/>
        </p:nvSpPr>
        <p:spPr>
          <a:xfrm>
            <a:off x="1600200" y="2667000"/>
            <a:ext cx="457200" cy="461665"/>
          </a:xfrm>
          <a:prstGeom prst="rect">
            <a:avLst/>
          </a:prstGeom>
          <a:noFill/>
        </p:spPr>
        <p:txBody>
          <a:bodyPr wrap="square" rtlCol="0">
            <a:spAutoFit/>
          </a:bodyPr>
          <a:lstStyle/>
          <a:p>
            <a:r>
              <a:rPr lang="en-US" sz="2400" b="1" dirty="0">
                <a:solidFill>
                  <a:srgbClr val="DA32AA"/>
                </a:solidFill>
              </a:rPr>
              <a:t>y’</a:t>
            </a:r>
          </a:p>
        </p:txBody>
      </p:sp>
      <p:sp>
        <p:nvSpPr>
          <p:cNvPr id="15" name="TextBox 14"/>
          <p:cNvSpPr txBox="1"/>
          <p:nvPr/>
        </p:nvSpPr>
        <p:spPr>
          <a:xfrm>
            <a:off x="4572000" y="5100935"/>
            <a:ext cx="457200" cy="461665"/>
          </a:xfrm>
          <a:prstGeom prst="rect">
            <a:avLst/>
          </a:prstGeom>
          <a:noFill/>
        </p:spPr>
        <p:txBody>
          <a:bodyPr wrap="square" rtlCol="0">
            <a:spAutoFit/>
          </a:bodyPr>
          <a:lstStyle/>
          <a:p>
            <a:r>
              <a:rPr lang="en-US" sz="2400" b="1" dirty="0">
                <a:solidFill>
                  <a:srgbClr val="DA32AA"/>
                </a:solidFill>
                <a:latin typeface="+mj-lt"/>
              </a:rPr>
              <a:t>x’</a:t>
            </a:r>
          </a:p>
        </p:txBody>
      </p:sp>
      <p:sp>
        <p:nvSpPr>
          <p:cNvPr id="16" name="TextBox 15"/>
          <p:cNvSpPr txBox="1"/>
          <p:nvPr/>
        </p:nvSpPr>
        <p:spPr>
          <a:xfrm>
            <a:off x="1752600" y="3881735"/>
            <a:ext cx="457200" cy="461665"/>
          </a:xfrm>
          <a:prstGeom prst="rect">
            <a:avLst/>
          </a:prstGeom>
          <a:noFill/>
        </p:spPr>
        <p:txBody>
          <a:bodyPr wrap="square" rtlCol="0">
            <a:spAutoFit/>
          </a:bodyPr>
          <a:lstStyle/>
          <a:p>
            <a:r>
              <a:rPr lang="en-US" sz="2400" i="1" dirty="0">
                <a:solidFill>
                  <a:srgbClr val="DA32AA"/>
                </a:solidFill>
                <a:latin typeface="+mj-lt"/>
              </a:rPr>
              <a:t>v</a:t>
            </a:r>
          </a:p>
        </p:txBody>
      </p:sp>
      <p:sp>
        <p:nvSpPr>
          <p:cNvPr id="17" name="Oval 16"/>
          <p:cNvSpPr/>
          <p:nvPr/>
        </p:nvSpPr>
        <p:spPr>
          <a:xfrm>
            <a:off x="2743200" y="4343400"/>
            <a:ext cx="228600" cy="228600"/>
          </a:xfrm>
          <a:prstGeom prst="ellipse">
            <a:avLst/>
          </a:prstGeom>
          <a:solidFill>
            <a:srgbClr val="FC48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981200" y="4419600"/>
            <a:ext cx="457200" cy="461665"/>
          </a:xfrm>
          <a:prstGeom prst="rect">
            <a:avLst/>
          </a:prstGeom>
          <a:noFill/>
        </p:spPr>
        <p:txBody>
          <a:bodyPr wrap="square" rtlCol="0">
            <a:spAutoFit/>
          </a:bodyPr>
          <a:lstStyle/>
          <a:p>
            <a:r>
              <a:rPr lang="en-US" sz="2400" i="1" dirty="0">
                <a:solidFill>
                  <a:srgbClr val="DA32AA"/>
                </a:solidFill>
                <a:latin typeface="+mj-lt"/>
              </a:rPr>
              <a:t>x’</a:t>
            </a:r>
          </a:p>
        </p:txBody>
      </p:sp>
      <p:sp>
        <p:nvSpPr>
          <p:cNvPr id="19" name="TextBox 18"/>
          <p:cNvSpPr txBox="1"/>
          <p:nvPr/>
        </p:nvSpPr>
        <p:spPr>
          <a:xfrm>
            <a:off x="2552700" y="4796245"/>
            <a:ext cx="457200" cy="461665"/>
          </a:xfrm>
          <a:prstGeom prst="rect">
            <a:avLst/>
          </a:prstGeom>
          <a:noFill/>
        </p:spPr>
        <p:txBody>
          <a:bodyPr wrap="square" rtlCol="0">
            <a:spAutoFit/>
          </a:bodyPr>
          <a:lstStyle/>
          <a:p>
            <a:r>
              <a:rPr lang="en-US" sz="2400" i="1" dirty="0">
                <a:solidFill>
                  <a:srgbClr val="DA32AA"/>
                </a:solidFill>
              </a:rPr>
              <a:t>y’</a:t>
            </a:r>
          </a:p>
        </p:txBody>
      </p:sp>
      <p:cxnSp>
        <p:nvCxnSpPr>
          <p:cNvPr id="20" name="Straight Connector 19"/>
          <p:cNvCxnSpPr>
            <a:endCxn id="17" idx="2"/>
          </p:cNvCxnSpPr>
          <p:nvPr/>
        </p:nvCxnSpPr>
        <p:spPr>
          <a:xfrm>
            <a:off x="1447800" y="4419600"/>
            <a:ext cx="1295400" cy="38100"/>
          </a:xfrm>
          <a:prstGeom prst="line">
            <a:avLst/>
          </a:prstGeom>
          <a:ln w="12700">
            <a:solidFill>
              <a:srgbClr val="DA32AA"/>
            </a:solidFill>
            <a:prstDash val="sys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2871216" y="4538522"/>
            <a:ext cx="0" cy="871678"/>
          </a:xfrm>
          <a:prstGeom prst="line">
            <a:avLst/>
          </a:prstGeom>
          <a:ln w="12700">
            <a:solidFill>
              <a:srgbClr val="DA32AA"/>
            </a:solidFill>
            <a:prstDash val="sys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2895600" y="4533900"/>
            <a:ext cx="0" cy="11049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048000" y="4491335"/>
            <a:ext cx="457200" cy="461665"/>
          </a:xfrm>
          <a:prstGeom prst="rect">
            <a:avLst/>
          </a:prstGeom>
          <a:noFill/>
        </p:spPr>
        <p:txBody>
          <a:bodyPr wrap="square" rtlCol="0">
            <a:spAutoFit/>
          </a:bodyPr>
          <a:lstStyle/>
          <a:p>
            <a:r>
              <a:rPr lang="en-US" sz="2400" i="1" dirty="0"/>
              <a:t>y</a:t>
            </a:r>
          </a:p>
        </p:txBody>
      </p:sp>
      <p:cxnSp>
        <p:nvCxnSpPr>
          <p:cNvPr id="24" name="Straight Connector 23"/>
          <p:cNvCxnSpPr/>
          <p:nvPr/>
        </p:nvCxnSpPr>
        <p:spPr>
          <a:xfrm>
            <a:off x="990600" y="4419600"/>
            <a:ext cx="1828800" cy="381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2286000" y="4038600"/>
            <a:ext cx="457200" cy="461665"/>
          </a:xfrm>
          <a:prstGeom prst="rect">
            <a:avLst/>
          </a:prstGeom>
          <a:noFill/>
        </p:spPr>
        <p:txBody>
          <a:bodyPr wrap="square" rtlCol="0">
            <a:spAutoFit/>
          </a:bodyPr>
          <a:lstStyle/>
          <a:p>
            <a:r>
              <a:rPr lang="en-US" sz="2400" i="1" dirty="0">
                <a:latin typeface="+mj-lt"/>
              </a:rPr>
              <a:t>x</a:t>
            </a:r>
          </a:p>
        </p:txBody>
      </p:sp>
      <p:sp>
        <p:nvSpPr>
          <p:cNvPr id="26" name="TextBox 25"/>
          <p:cNvSpPr txBox="1"/>
          <p:nvPr/>
        </p:nvSpPr>
        <p:spPr>
          <a:xfrm>
            <a:off x="838200" y="381000"/>
            <a:ext cx="7086600" cy="461665"/>
          </a:xfrm>
          <a:prstGeom prst="rect">
            <a:avLst/>
          </a:prstGeom>
          <a:noFill/>
        </p:spPr>
        <p:txBody>
          <a:bodyPr wrap="square" rtlCol="0">
            <a:spAutoFit/>
          </a:bodyPr>
          <a:lstStyle/>
          <a:p>
            <a:r>
              <a:rPr lang="en-US" sz="2400" dirty="0">
                <a:latin typeface="+mj-lt"/>
              </a:rPr>
              <a:t>Lorentz transformations</a:t>
            </a:r>
          </a:p>
        </p:txBody>
      </p:sp>
      <p:graphicFrame>
        <p:nvGraphicFramePr>
          <p:cNvPr id="27" name="Object 26"/>
          <p:cNvGraphicFramePr>
            <a:graphicFrameLocks noChangeAspect="1"/>
          </p:cNvGraphicFramePr>
          <p:nvPr>
            <p:extLst>
              <p:ext uri="{D42A27DB-BD31-4B8C-83A1-F6EECF244321}">
                <p14:modId xmlns:p14="http://schemas.microsoft.com/office/powerpoint/2010/main" val="2023887636"/>
              </p:ext>
            </p:extLst>
          </p:nvPr>
        </p:nvGraphicFramePr>
        <p:xfrm>
          <a:off x="5065776" y="297888"/>
          <a:ext cx="2674937" cy="2171700"/>
        </p:xfrm>
        <a:graphic>
          <a:graphicData uri="http://schemas.openxmlformats.org/presentationml/2006/ole">
            <mc:AlternateContent xmlns:mc="http://schemas.openxmlformats.org/markup-compatibility/2006">
              <mc:Choice xmlns:v="urn:schemas-microsoft-com:vml" Requires="v">
                <p:oleObj name="数式" r:id="rId3" imgW="1346040" imgH="1091880" progId="Equation.3">
                  <p:embed/>
                </p:oleObj>
              </mc:Choice>
              <mc:Fallback>
                <p:oleObj name="数式" r:id="rId3" imgW="1346040" imgH="1091880" progId="Equation.3">
                  <p:embed/>
                  <p:pic>
                    <p:nvPicPr>
                      <p:cNvPr id="0" name=""/>
                      <p:cNvPicPr/>
                      <p:nvPr/>
                    </p:nvPicPr>
                    <p:blipFill>
                      <a:blip r:embed="rId4"/>
                      <a:stretch>
                        <a:fillRect/>
                      </a:stretch>
                    </p:blipFill>
                    <p:spPr>
                      <a:xfrm>
                        <a:off x="5065776" y="297888"/>
                        <a:ext cx="2674937" cy="2171700"/>
                      </a:xfrm>
                      <a:prstGeom prst="rect">
                        <a:avLst/>
                      </a:prstGeom>
                    </p:spPr>
                  </p:pic>
                </p:oleObj>
              </mc:Fallback>
            </mc:AlternateContent>
          </a:graphicData>
        </a:graphic>
      </p:graphicFrame>
      <p:graphicFrame>
        <p:nvGraphicFramePr>
          <p:cNvPr id="28" name="Object 27"/>
          <p:cNvGraphicFramePr>
            <a:graphicFrameLocks noChangeAspect="1"/>
          </p:cNvGraphicFramePr>
          <p:nvPr>
            <p:extLst>
              <p:ext uri="{D42A27DB-BD31-4B8C-83A1-F6EECF244321}">
                <p14:modId xmlns:p14="http://schemas.microsoft.com/office/powerpoint/2010/main" val="1251161374"/>
              </p:ext>
            </p:extLst>
          </p:nvPr>
        </p:nvGraphicFramePr>
        <p:xfrm>
          <a:off x="3810000" y="2654808"/>
          <a:ext cx="5151438" cy="2146300"/>
        </p:xfrm>
        <a:graphic>
          <a:graphicData uri="http://schemas.openxmlformats.org/presentationml/2006/ole">
            <mc:AlternateContent xmlns:mc="http://schemas.openxmlformats.org/markup-compatibility/2006">
              <mc:Choice xmlns:v="urn:schemas-microsoft-com:vml" Requires="v">
                <p:oleObj name="数式" r:id="rId5" imgW="2590560" imgH="1079280" progId="Equation.3">
                  <p:embed/>
                </p:oleObj>
              </mc:Choice>
              <mc:Fallback>
                <p:oleObj name="数式" r:id="rId5" imgW="2590560" imgH="1079280" progId="Equation.3">
                  <p:embed/>
                  <p:pic>
                    <p:nvPicPr>
                      <p:cNvPr id="0" name="Object 2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0" y="2654808"/>
                        <a:ext cx="5151438" cy="214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951000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21180</TotalTime>
  <Words>1152</Words>
  <Application>Microsoft Office PowerPoint</Application>
  <PresentationFormat>On-screen Show (4:3)</PresentationFormat>
  <Paragraphs>210</Paragraphs>
  <Slides>29</Slides>
  <Notes>27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6" baseType="lpstr">
      <vt:lpstr>Arial</vt:lpstr>
      <vt:lpstr>Calibri</vt:lpstr>
      <vt:lpstr>Symbol</vt:lpstr>
      <vt:lpstr>Wingdings</vt:lpstr>
      <vt:lpstr>Office Theme</vt:lpstr>
      <vt:lpstr>Equation</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1242</cp:revision>
  <cp:lastPrinted>2021-03-30T18:20:42Z</cp:lastPrinted>
  <dcterms:created xsi:type="dcterms:W3CDTF">2012-01-10T18:32:24Z</dcterms:created>
  <dcterms:modified xsi:type="dcterms:W3CDTF">2025-03-27T16:27:21Z</dcterms:modified>
</cp:coreProperties>
</file>