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96" r:id="rId2"/>
    <p:sldId id="319" r:id="rId3"/>
    <p:sldId id="320" r:id="rId4"/>
    <p:sldId id="299" r:id="rId5"/>
    <p:sldId id="309" r:id="rId6"/>
    <p:sldId id="310" r:id="rId7"/>
    <p:sldId id="304" r:id="rId8"/>
    <p:sldId id="317" r:id="rId9"/>
    <p:sldId id="302" r:id="rId10"/>
    <p:sldId id="312" r:id="rId11"/>
    <p:sldId id="313" r:id="rId12"/>
    <p:sldId id="307" r:id="rId13"/>
    <p:sldId id="314" r:id="rId14"/>
    <p:sldId id="318"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autoAdjust="0"/>
    <p:restoredTop sz="94125" autoAdjust="0"/>
  </p:normalViewPr>
  <p:slideViewPr>
    <p:cSldViewPr>
      <p:cViewPr varScale="1">
        <p:scale>
          <a:sx n="84" d="100"/>
          <a:sy n="84" d="100"/>
        </p:scale>
        <p:origin x="696" y="60"/>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79425"/>
          </a:xfrm>
          <a:prstGeom prst="rect">
            <a:avLst/>
          </a:prstGeom>
        </p:spPr>
        <p:txBody>
          <a:bodyPr vert="horz" lIns="91415" tIns="45708" rIns="91415" bIns="45708" rtlCol="0"/>
          <a:lstStyle>
            <a:lvl1pPr algn="l">
              <a:defRPr sz="1200"/>
            </a:lvl1pPr>
          </a:lstStyle>
          <a:p>
            <a:endParaRPr lang="en-US"/>
          </a:p>
        </p:txBody>
      </p:sp>
      <p:sp>
        <p:nvSpPr>
          <p:cNvPr id="3" name="Date Placeholder 2"/>
          <p:cNvSpPr>
            <a:spLocks noGrp="1"/>
          </p:cNvSpPr>
          <p:nvPr>
            <p:ph type="dt" sz="quarter" idx="1"/>
          </p:nvPr>
        </p:nvSpPr>
        <p:spPr>
          <a:xfrm>
            <a:off x="4143376" y="2"/>
            <a:ext cx="3170238" cy="479425"/>
          </a:xfrm>
          <a:prstGeom prst="rect">
            <a:avLst/>
          </a:prstGeom>
        </p:spPr>
        <p:txBody>
          <a:bodyPr vert="horz" lIns="91415" tIns="45708" rIns="91415" bIns="45708" rtlCol="0"/>
          <a:lstStyle>
            <a:lvl1pPr algn="r">
              <a:defRPr sz="1200"/>
            </a:lvl1pPr>
          </a:lstStyle>
          <a:p>
            <a:fld id="{8194727C-8B30-4386-9703-61EF7B04C9A7}" type="datetimeFigureOut">
              <a:rPr lang="en-US" smtClean="0"/>
              <a:t>1/15/2025</a:t>
            </a:fld>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15" tIns="45708" rIns="91415" bIns="45708"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79425"/>
          </a:xfrm>
          <a:prstGeom prst="rect">
            <a:avLst/>
          </a:prstGeom>
        </p:spPr>
        <p:txBody>
          <a:bodyPr vert="horz" lIns="91415" tIns="45708" rIns="91415" bIns="45708"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34" tIns="48317" rIns="96634" bIns="48317" rtlCol="0"/>
          <a:lstStyle>
            <a:lvl1pPr algn="r">
              <a:defRPr sz="1300"/>
            </a:lvl1pPr>
          </a:lstStyle>
          <a:p>
            <a:fld id="{AC5D2E9F-93AF-4192-9362-BE5EFDABCE46}" type="datetimeFigureOut">
              <a:rPr lang="en-US" smtClean="0"/>
              <a:t>1/15/2025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34" tIns="48317" rIns="96634" bIns="48317"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details some special properties of  the electrostatic energy of  finite and  extended systems.    It illustrates some special properties of the long range nature of the Coulomb interaction.      Ewald summation methods may or may not be important for your particular field of study.     However, it is at least important  to be aware of the ideas.   </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3486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homework problem assigned this time exercises the ideas presented in this lecture.</a:t>
            </a:r>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30345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28148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Summation for a finite number of particles is straightforward, but extension to an infinite system runs into difficulty.</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88007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see and use these expressions throughout the course.    However, the so-called self energy often leads to difficulties….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65642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40092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16153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1518466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1/15/2025</a:t>
            </a:r>
            <a:endParaRPr lang="en-US" dirty="0"/>
          </a:p>
        </p:txBody>
      </p:sp>
      <p:sp>
        <p:nvSpPr>
          <p:cNvPr id="5" name="Footer Placeholder 4"/>
          <p:cNvSpPr>
            <a:spLocks noGrp="1"/>
          </p:cNvSpPr>
          <p:nvPr>
            <p:ph type="ftr" sz="quarter" idx="11"/>
          </p:nvPr>
        </p:nvSpPr>
        <p:spPr/>
        <p:txBody>
          <a:bodyPr/>
          <a:lstStyle/>
          <a:p>
            <a:r>
              <a:rPr lang="en-US"/>
              <a:t>PHY 712  Spring 2025 --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1/15/2025</a:t>
            </a:r>
            <a:endParaRPr lang="en-US" dirty="0"/>
          </a:p>
        </p:txBody>
      </p:sp>
      <p:sp>
        <p:nvSpPr>
          <p:cNvPr id="5" name="Footer Placeholder 4"/>
          <p:cNvSpPr>
            <a:spLocks noGrp="1"/>
          </p:cNvSpPr>
          <p:nvPr>
            <p:ph type="ftr" sz="quarter" idx="11"/>
          </p:nvPr>
        </p:nvSpPr>
        <p:spPr/>
        <p:txBody>
          <a:bodyPr/>
          <a:lstStyle/>
          <a:p>
            <a:r>
              <a:rPr lang="en-US"/>
              <a:t>PHY 712  Spring 2025 --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1/15/2025</a:t>
            </a:r>
            <a:endParaRPr lang="en-US" dirty="0"/>
          </a:p>
        </p:txBody>
      </p:sp>
      <p:sp>
        <p:nvSpPr>
          <p:cNvPr id="5" name="Footer Placeholder 4"/>
          <p:cNvSpPr>
            <a:spLocks noGrp="1"/>
          </p:cNvSpPr>
          <p:nvPr>
            <p:ph type="ftr" sz="quarter" idx="11"/>
          </p:nvPr>
        </p:nvSpPr>
        <p:spPr/>
        <p:txBody>
          <a:bodyPr/>
          <a:lstStyle/>
          <a:p>
            <a:r>
              <a:rPr lang="en-US"/>
              <a:t>PHY 712  Spring 2025 --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1/15/2025</a:t>
            </a:r>
            <a:endParaRPr lang="en-US" dirty="0"/>
          </a:p>
        </p:txBody>
      </p:sp>
      <p:sp>
        <p:nvSpPr>
          <p:cNvPr id="5" name="Footer Placeholder 4"/>
          <p:cNvSpPr>
            <a:spLocks noGrp="1"/>
          </p:cNvSpPr>
          <p:nvPr>
            <p:ph type="ftr" sz="quarter" idx="11"/>
          </p:nvPr>
        </p:nvSpPr>
        <p:spPr/>
        <p:txBody>
          <a:bodyPr/>
          <a:lstStyle/>
          <a:p>
            <a:r>
              <a:rPr lang="en-US"/>
              <a:t>PHY 712  Spring 2025 --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1/15/2025</a:t>
            </a:r>
            <a:endParaRPr lang="en-US" dirty="0"/>
          </a:p>
        </p:txBody>
      </p:sp>
      <p:sp>
        <p:nvSpPr>
          <p:cNvPr id="5" name="Footer Placeholder 4"/>
          <p:cNvSpPr>
            <a:spLocks noGrp="1"/>
          </p:cNvSpPr>
          <p:nvPr>
            <p:ph type="ftr" sz="quarter" idx="11"/>
          </p:nvPr>
        </p:nvSpPr>
        <p:spPr/>
        <p:txBody>
          <a:bodyPr/>
          <a:lstStyle/>
          <a:p>
            <a:r>
              <a:rPr lang="en-US"/>
              <a:t>PHY 712  Spring 2025 -- Lecture 2</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1/15/2025</a:t>
            </a:r>
            <a:endParaRPr lang="en-US" dirty="0"/>
          </a:p>
        </p:txBody>
      </p:sp>
      <p:sp>
        <p:nvSpPr>
          <p:cNvPr id="6" name="Footer Placeholder 5"/>
          <p:cNvSpPr>
            <a:spLocks noGrp="1"/>
          </p:cNvSpPr>
          <p:nvPr>
            <p:ph type="ftr" sz="quarter" idx="11"/>
          </p:nvPr>
        </p:nvSpPr>
        <p:spPr/>
        <p:txBody>
          <a:bodyPr/>
          <a:lstStyle/>
          <a:p>
            <a:r>
              <a:rPr lang="en-US"/>
              <a:t>PHY 712  Spring 2025 -- Lecture 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1/15/2025</a:t>
            </a:r>
            <a:endParaRPr lang="en-US" dirty="0"/>
          </a:p>
        </p:txBody>
      </p:sp>
      <p:sp>
        <p:nvSpPr>
          <p:cNvPr id="8" name="Footer Placeholder 7"/>
          <p:cNvSpPr>
            <a:spLocks noGrp="1"/>
          </p:cNvSpPr>
          <p:nvPr>
            <p:ph type="ftr" sz="quarter" idx="11"/>
          </p:nvPr>
        </p:nvSpPr>
        <p:spPr/>
        <p:txBody>
          <a:bodyPr/>
          <a:lstStyle/>
          <a:p>
            <a:r>
              <a:rPr lang="en-US"/>
              <a:t>PHY 712  Spring 2025 -- Lecture 2</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1/15/2025</a:t>
            </a:r>
            <a:endParaRPr lang="en-US" dirty="0"/>
          </a:p>
        </p:txBody>
      </p:sp>
      <p:sp>
        <p:nvSpPr>
          <p:cNvPr id="4" name="Footer Placeholder 3"/>
          <p:cNvSpPr>
            <a:spLocks noGrp="1"/>
          </p:cNvSpPr>
          <p:nvPr>
            <p:ph type="ftr" sz="quarter" idx="11"/>
          </p:nvPr>
        </p:nvSpPr>
        <p:spPr/>
        <p:txBody>
          <a:bodyPr/>
          <a:lstStyle/>
          <a:p>
            <a:r>
              <a:rPr lang="en-US"/>
              <a:t>PHY 712  Spring 2025 -- Lecture 2</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1/15/2025</a:t>
            </a:r>
            <a:endParaRPr lang="en-US" dirty="0"/>
          </a:p>
        </p:txBody>
      </p:sp>
      <p:sp>
        <p:nvSpPr>
          <p:cNvPr id="3" name="Footer Placeholder 2"/>
          <p:cNvSpPr>
            <a:spLocks noGrp="1"/>
          </p:cNvSpPr>
          <p:nvPr>
            <p:ph type="ftr" sz="quarter" idx="11"/>
          </p:nvPr>
        </p:nvSpPr>
        <p:spPr/>
        <p:txBody>
          <a:bodyPr/>
          <a:lstStyle/>
          <a:p>
            <a:r>
              <a:rPr lang="en-US"/>
              <a:t>PHY 712  Spring 2025 --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1/15/2025</a:t>
            </a:r>
            <a:endParaRPr lang="en-US" dirty="0"/>
          </a:p>
        </p:txBody>
      </p:sp>
      <p:sp>
        <p:nvSpPr>
          <p:cNvPr id="6" name="Footer Placeholder 5"/>
          <p:cNvSpPr>
            <a:spLocks noGrp="1"/>
          </p:cNvSpPr>
          <p:nvPr>
            <p:ph type="ftr" sz="quarter" idx="11"/>
          </p:nvPr>
        </p:nvSpPr>
        <p:spPr/>
        <p:txBody>
          <a:bodyPr/>
          <a:lstStyle/>
          <a:p>
            <a:r>
              <a:rPr lang="en-US"/>
              <a:t>PHY 712  Spring 2025 -- Lecture 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1/15/2025</a:t>
            </a:r>
            <a:endParaRPr lang="en-US" dirty="0"/>
          </a:p>
        </p:txBody>
      </p:sp>
      <p:sp>
        <p:nvSpPr>
          <p:cNvPr id="6" name="Footer Placeholder 5"/>
          <p:cNvSpPr>
            <a:spLocks noGrp="1"/>
          </p:cNvSpPr>
          <p:nvPr>
            <p:ph type="ftr" sz="quarter" idx="11"/>
          </p:nvPr>
        </p:nvSpPr>
        <p:spPr/>
        <p:txBody>
          <a:bodyPr/>
          <a:lstStyle/>
          <a:p>
            <a:r>
              <a:rPr lang="en-US"/>
              <a:t>PHY 712  Spring 2025 -- Lecture 2</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1/15/2025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 Lecture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repository.aip.org/islandora/search/catch_all_mods_mt%3A(%22Ewald,%20Paul%20Peter,%201888-1985%22)"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7.wmf"/><Relationship Id="rId7"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oleObject" Target="../embeddings/oleObject11.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1/15/2025</a:t>
            </a:r>
            <a:endParaRPr lang="en-US" dirty="0"/>
          </a:p>
        </p:txBody>
      </p:sp>
      <p:sp>
        <p:nvSpPr>
          <p:cNvPr id="3" name="Footer Placeholder 2"/>
          <p:cNvSpPr>
            <a:spLocks noGrp="1"/>
          </p:cNvSpPr>
          <p:nvPr>
            <p:ph type="ftr" sz="quarter" idx="11"/>
          </p:nvPr>
        </p:nvSpPr>
        <p:spPr/>
        <p:txBody>
          <a:bodyPr/>
          <a:lstStyle/>
          <a:p>
            <a:r>
              <a:rPr lang="en-US"/>
              <a:t>PHY 712  Spring 2025 --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136525"/>
            <a:ext cx="9144000" cy="6309420"/>
          </a:xfrm>
          <a:prstGeom prst="rect">
            <a:avLst/>
          </a:prstGeom>
          <a:noFill/>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Class notes for Lecture 2:</a:t>
            </a:r>
            <a:endParaRPr lang="en-US" sz="3200" b="1" dirty="0">
              <a:solidFill>
                <a:schemeClr val="folHlink"/>
              </a:solidFill>
            </a:endParaRPr>
          </a:p>
          <a:p>
            <a:pPr marL="457200" lvl="2">
              <a:spcBef>
                <a:spcPct val="50000"/>
              </a:spcBef>
            </a:pPr>
            <a:endParaRPr lang="en-US" sz="1200" b="1" dirty="0">
              <a:solidFill>
                <a:schemeClr val="folHlink"/>
              </a:solidFill>
            </a:endParaRPr>
          </a:p>
          <a:p>
            <a:pPr marL="457200" lvl="2">
              <a:spcBef>
                <a:spcPct val="50000"/>
              </a:spcBef>
            </a:pPr>
            <a:r>
              <a:rPr lang="en-US" sz="2800" b="1" dirty="0">
                <a:solidFill>
                  <a:schemeClr val="folHlink"/>
                </a:solidFill>
              </a:rPr>
              <a:t>Reading: Chapter 1 (especially 1.11) in JDJ;</a:t>
            </a:r>
          </a:p>
          <a:p>
            <a:pPr marL="1428750" lvl="3" indent="-514350">
              <a:spcBef>
                <a:spcPct val="50000"/>
              </a:spcBef>
              <a:buFont typeface="+mj-lt"/>
              <a:buAutoNum type="arabicPeriod"/>
            </a:pPr>
            <a:r>
              <a:rPr lang="en-US" sz="2400" b="1" dirty="0">
                <a:solidFill>
                  <a:schemeClr val="folHlink"/>
                </a:solidFill>
              </a:rPr>
              <a:t>More comments on the electrostatic potential energy</a:t>
            </a:r>
          </a:p>
          <a:p>
            <a:pPr marL="1428750" lvl="3" indent="-514350">
              <a:spcBef>
                <a:spcPct val="50000"/>
              </a:spcBef>
              <a:buFont typeface="+mj-lt"/>
              <a:buAutoNum type="arabicPeriod"/>
            </a:pPr>
            <a:r>
              <a:rPr lang="en-US" sz="2400" b="1" dirty="0">
                <a:solidFill>
                  <a:schemeClr val="folHlink"/>
                </a:solidFill>
              </a:rPr>
              <a:t>Calculation of the electrostatic energy for a finite system</a:t>
            </a:r>
          </a:p>
          <a:p>
            <a:pPr marL="1428750" lvl="3" indent="-514350">
              <a:spcBef>
                <a:spcPct val="50000"/>
              </a:spcBef>
              <a:buFont typeface="+mj-lt"/>
              <a:buAutoNum type="arabicPeriod"/>
            </a:pPr>
            <a:r>
              <a:rPr lang="en-US" sz="2400" b="1" dirty="0">
                <a:solidFill>
                  <a:schemeClr val="folHlink"/>
                </a:solidFill>
              </a:rPr>
              <a:t>Electrostatic energy in terms of electrostatic fields</a:t>
            </a:r>
          </a:p>
          <a:p>
            <a:pPr marL="1428750" lvl="3" indent="-514350">
              <a:spcBef>
                <a:spcPct val="50000"/>
              </a:spcBef>
              <a:buFont typeface="+mj-lt"/>
              <a:buAutoNum type="arabicPeriod"/>
            </a:pPr>
            <a:r>
              <a:rPr lang="en-US" sz="2400" b="1" dirty="0">
                <a:solidFill>
                  <a:schemeClr val="folHlink"/>
                </a:solidFill>
              </a:rPr>
              <a:t>Electrostatic energy of extended systems   -- introduction to Ewald summation methods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074A4D-32D6-4367-B2DC-5EBE25EC55DF}"/>
              </a:ext>
            </a:extLst>
          </p:cNvPr>
          <p:cNvSpPr>
            <a:spLocks noGrp="1"/>
          </p:cNvSpPr>
          <p:nvPr>
            <p:ph type="dt" sz="half" idx="10"/>
          </p:nvPr>
        </p:nvSpPr>
        <p:spPr/>
        <p:txBody>
          <a:bodyPr/>
          <a:lstStyle/>
          <a:p>
            <a:r>
              <a:rPr lang="en-US"/>
              <a:t>1/15/2025</a:t>
            </a:r>
            <a:endParaRPr lang="en-US" dirty="0"/>
          </a:p>
        </p:txBody>
      </p:sp>
      <p:sp>
        <p:nvSpPr>
          <p:cNvPr id="3" name="Footer Placeholder 2">
            <a:extLst>
              <a:ext uri="{FF2B5EF4-FFF2-40B4-BE49-F238E27FC236}">
                <a16:creationId xmlns:a16="http://schemas.microsoft.com/office/drawing/2014/main" id="{77177F8F-0D8A-4133-B76D-2376AC670F83}"/>
              </a:ext>
            </a:extLst>
          </p:cNvPr>
          <p:cNvSpPr>
            <a:spLocks noGrp="1"/>
          </p:cNvSpPr>
          <p:nvPr>
            <p:ph type="ftr" sz="quarter" idx="11"/>
          </p:nvPr>
        </p:nvSpPr>
        <p:spPr/>
        <p:txBody>
          <a:bodyPr/>
          <a:lstStyle/>
          <a:p>
            <a:r>
              <a:rPr lang="en-US"/>
              <a:t>PHY 712  Spring 2025 -- Lecture 2</a:t>
            </a:r>
            <a:endParaRPr lang="en-US" dirty="0"/>
          </a:p>
        </p:txBody>
      </p:sp>
      <p:sp>
        <p:nvSpPr>
          <p:cNvPr id="4" name="Slide Number Placeholder 3">
            <a:extLst>
              <a:ext uri="{FF2B5EF4-FFF2-40B4-BE49-F238E27FC236}">
                <a16:creationId xmlns:a16="http://schemas.microsoft.com/office/drawing/2014/main" id="{6E27D86C-4BEC-4533-9782-9B67E68A55E1}"/>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ECFB9E3C-8B7D-40E7-AD98-D217ABA0F2D0}"/>
              </a:ext>
            </a:extLst>
          </p:cNvPr>
          <p:cNvSpPr txBox="1"/>
          <p:nvPr/>
        </p:nvSpPr>
        <p:spPr>
          <a:xfrm>
            <a:off x="152400" y="228600"/>
            <a:ext cx="8534400" cy="461665"/>
          </a:xfrm>
          <a:prstGeom prst="rect">
            <a:avLst/>
          </a:prstGeom>
          <a:noFill/>
        </p:spPr>
        <p:txBody>
          <a:bodyPr wrap="square" rtlCol="0">
            <a:spAutoFit/>
          </a:bodyPr>
          <a:lstStyle/>
          <a:p>
            <a:r>
              <a:rPr lang="en-US" sz="2400" dirty="0">
                <a:latin typeface="+mj-lt"/>
              </a:rPr>
              <a:t>Some details --</a:t>
            </a:r>
          </a:p>
        </p:txBody>
      </p:sp>
      <p:graphicFrame>
        <p:nvGraphicFramePr>
          <p:cNvPr id="6" name="Object 5">
            <a:extLst>
              <a:ext uri="{FF2B5EF4-FFF2-40B4-BE49-F238E27FC236}">
                <a16:creationId xmlns:a16="http://schemas.microsoft.com/office/drawing/2014/main" id="{7AE930B4-E3F9-45DF-B858-EE499E5320DC}"/>
              </a:ext>
            </a:extLst>
          </p:cNvPr>
          <p:cNvGraphicFramePr>
            <a:graphicFrameLocks noChangeAspect="1"/>
          </p:cNvGraphicFramePr>
          <p:nvPr>
            <p:extLst>
              <p:ext uri="{D42A27DB-BD31-4B8C-83A1-F6EECF244321}">
                <p14:modId xmlns:p14="http://schemas.microsoft.com/office/powerpoint/2010/main" val="1661679963"/>
              </p:ext>
            </p:extLst>
          </p:nvPr>
        </p:nvGraphicFramePr>
        <p:xfrm>
          <a:off x="3124200" y="381000"/>
          <a:ext cx="4845050" cy="5841746"/>
        </p:xfrm>
        <a:graphic>
          <a:graphicData uri="http://schemas.openxmlformats.org/presentationml/2006/ole">
            <mc:AlternateContent xmlns:mc="http://schemas.openxmlformats.org/markup-compatibility/2006">
              <mc:Choice xmlns:v="urn:schemas-microsoft-com:vml" Requires="v">
                <p:oleObj name="Equation" r:id="rId3" imgW="2222280" imgH="2679480" progId="Equation.DSMT4">
                  <p:embed/>
                </p:oleObj>
              </mc:Choice>
              <mc:Fallback>
                <p:oleObj name="Equation" r:id="rId3" imgW="2222280" imgH="2679480" progId="Equation.DSMT4">
                  <p:embed/>
                  <p:pic>
                    <p:nvPicPr>
                      <p:cNvPr id="0" name=""/>
                      <p:cNvPicPr/>
                      <p:nvPr/>
                    </p:nvPicPr>
                    <p:blipFill>
                      <a:blip r:embed="rId4"/>
                      <a:stretch>
                        <a:fillRect/>
                      </a:stretch>
                    </p:blipFill>
                    <p:spPr>
                      <a:xfrm>
                        <a:off x="3124200" y="381000"/>
                        <a:ext cx="4845050" cy="5841746"/>
                      </a:xfrm>
                      <a:prstGeom prst="rect">
                        <a:avLst/>
                      </a:prstGeom>
                    </p:spPr>
                  </p:pic>
                </p:oleObj>
              </mc:Fallback>
            </mc:AlternateContent>
          </a:graphicData>
        </a:graphic>
      </p:graphicFrame>
    </p:spTree>
    <p:extLst>
      <p:ext uri="{BB962C8B-B14F-4D97-AF65-F5344CB8AC3E}">
        <p14:creationId xmlns:p14="http://schemas.microsoft.com/office/powerpoint/2010/main" val="171858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1/15/2025</a:t>
            </a:r>
            <a:endParaRPr lang="en-US" dirty="0"/>
          </a:p>
        </p:txBody>
      </p:sp>
      <p:sp>
        <p:nvSpPr>
          <p:cNvPr id="3" name="Footer Placeholder 2"/>
          <p:cNvSpPr>
            <a:spLocks noGrp="1"/>
          </p:cNvSpPr>
          <p:nvPr>
            <p:ph type="ftr" sz="quarter" idx="11"/>
          </p:nvPr>
        </p:nvSpPr>
        <p:spPr/>
        <p:txBody>
          <a:bodyPr/>
          <a:lstStyle/>
          <a:p>
            <a:r>
              <a:rPr lang="en-US"/>
              <a:t>PHY 712  Spring 2025 --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152400" y="16029"/>
            <a:ext cx="8915400" cy="830997"/>
          </a:xfrm>
          <a:prstGeom prst="rect">
            <a:avLst/>
          </a:prstGeom>
          <a:noFill/>
        </p:spPr>
        <p:txBody>
          <a:bodyPr wrap="square" rtlCol="0">
            <a:spAutoFit/>
          </a:bodyPr>
          <a:lstStyle/>
          <a:p>
            <a:r>
              <a:rPr lang="en-US" sz="2400" dirty="0"/>
              <a:t>Summary   for continuum --</a:t>
            </a:r>
          </a:p>
          <a:p>
            <a:r>
              <a:rPr lang="en-US" sz="2400" dirty="0"/>
              <a:t>Electrostatic energy</a:t>
            </a:r>
          </a:p>
        </p:txBody>
      </p:sp>
      <p:graphicFrame>
        <p:nvGraphicFramePr>
          <p:cNvPr id="7" name="Object 6"/>
          <p:cNvGraphicFramePr>
            <a:graphicFrameLocks noChangeAspect="1"/>
          </p:cNvGraphicFramePr>
          <p:nvPr>
            <p:extLst>
              <p:ext uri="{D42A27DB-BD31-4B8C-83A1-F6EECF244321}">
                <p14:modId xmlns:p14="http://schemas.microsoft.com/office/powerpoint/2010/main" val="2027826993"/>
              </p:ext>
            </p:extLst>
          </p:nvPr>
        </p:nvGraphicFramePr>
        <p:xfrm>
          <a:off x="3711958" y="394587"/>
          <a:ext cx="4241800" cy="946830"/>
        </p:xfrm>
        <a:graphic>
          <a:graphicData uri="http://schemas.openxmlformats.org/presentationml/2006/ole">
            <mc:AlternateContent xmlns:mc="http://schemas.openxmlformats.org/markup-compatibility/2006">
              <mc:Choice xmlns:v="urn:schemas-microsoft-com:vml" Requires="v">
                <p:oleObj name="Equation" r:id="rId3" imgW="2844720" imgH="634680" progId="Equation.DSMT4">
                  <p:embed/>
                </p:oleObj>
              </mc:Choice>
              <mc:Fallback>
                <p:oleObj name="Equation" r:id="rId3" imgW="2844720" imgH="634680" progId="Equation.DSMT4">
                  <p:embed/>
                  <p:pic>
                    <p:nvPicPr>
                      <p:cNvPr id="7" name="Object 6"/>
                      <p:cNvPicPr/>
                      <p:nvPr/>
                    </p:nvPicPr>
                    <p:blipFill>
                      <a:blip r:embed="rId4"/>
                      <a:stretch>
                        <a:fillRect/>
                      </a:stretch>
                    </p:blipFill>
                    <p:spPr>
                      <a:xfrm>
                        <a:off x="3711958" y="394587"/>
                        <a:ext cx="4241800" cy="94683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49491321"/>
              </p:ext>
            </p:extLst>
          </p:nvPr>
        </p:nvGraphicFramePr>
        <p:xfrm>
          <a:off x="292608" y="1628104"/>
          <a:ext cx="7664198" cy="1119654"/>
        </p:xfrm>
        <a:graphic>
          <a:graphicData uri="http://schemas.openxmlformats.org/presentationml/2006/ole">
            <mc:AlternateContent xmlns:mc="http://schemas.openxmlformats.org/markup-compatibility/2006">
              <mc:Choice xmlns:v="urn:schemas-microsoft-com:vml" Requires="v">
                <p:oleObj name="Equation" r:id="rId5" imgW="4267080" imgH="622080" progId="Equation.DSMT4">
                  <p:embed/>
                </p:oleObj>
              </mc:Choice>
              <mc:Fallback>
                <p:oleObj name="Equation" r:id="rId5" imgW="4267080" imgH="622080" progId="Equation.DSMT4">
                  <p:embed/>
                  <p:pic>
                    <p:nvPicPr>
                      <p:cNvPr id="9" name="Object 8"/>
                      <p:cNvPicPr/>
                      <p:nvPr/>
                    </p:nvPicPr>
                    <p:blipFill>
                      <a:blip r:embed="rId6"/>
                      <a:stretch>
                        <a:fillRect/>
                      </a:stretch>
                    </p:blipFill>
                    <p:spPr>
                      <a:xfrm>
                        <a:off x="292608" y="1628104"/>
                        <a:ext cx="7664198" cy="1119654"/>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49098736"/>
              </p:ext>
            </p:extLst>
          </p:nvPr>
        </p:nvGraphicFramePr>
        <p:xfrm>
          <a:off x="292608" y="2805373"/>
          <a:ext cx="7570994" cy="2000291"/>
        </p:xfrm>
        <a:graphic>
          <a:graphicData uri="http://schemas.openxmlformats.org/presentationml/2006/ole">
            <mc:AlternateContent xmlns:mc="http://schemas.openxmlformats.org/markup-compatibility/2006">
              <mc:Choice xmlns:v="urn:schemas-microsoft-com:vml" Requires="v">
                <p:oleObj name="Equation" r:id="rId7" imgW="4470120" imgH="1180800" progId="Equation.DSMT4">
                  <p:embed/>
                </p:oleObj>
              </mc:Choice>
              <mc:Fallback>
                <p:oleObj name="Equation" r:id="rId7" imgW="4470120" imgH="1180800" progId="Equation.DSMT4">
                  <p:embed/>
                  <p:pic>
                    <p:nvPicPr>
                      <p:cNvPr id="11" name="Object 10"/>
                      <p:cNvPicPr/>
                      <p:nvPr/>
                    </p:nvPicPr>
                    <p:blipFill>
                      <a:blip r:embed="rId8"/>
                      <a:stretch>
                        <a:fillRect/>
                      </a:stretch>
                    </p:blipFill>
                    <p:spPr>
                      <a:xfrm>
                        <a:off x="292608" y="2805373"/>
                        <a:ext cx="7570994" cy="200029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49E333C-A7FF-9A50-B083-8B609EE19D79}"/>
              </a:ext>
            </a:extLst>
          </p:cNvPr>
          <p:cNvSpPr txBox="1"/>
          <p:nvPr/>
        </p:nvSpPr>
        <p:spPr>
          <a:xfrm>
            <a:off x="190500" y="4950009"/>
            <a:ext cx="8763000" cy="1200329"/>
          </a:xfrm>
          <a:prstGeom prst="rect">
            <a:avLst/>
          </a:prstGeom>
          <a:noFill/>
        </p:spPr>
        <p:txBody>
          <a:bodyPr wrap="square" rtlCol="0">
            <a:spAutoFit/>
          </a:bodyPr>
          <a:lstStyle/>
          <a:p>
            <a:r>
              <a:rPr lang="en-US" sz="2400" dirty="0">
                <a:latin typeface="+mj-lt"/>
              </a:rPr>
              <a:t>Note that, because of the inclusion of the self-interaction energies, there </a:t>
            </a:r>
            <a:r>
              <a:rPr lang="en-US" sz="2400" i="1" dirty="0">
                <a:latin typeface="+mj-lt"/>
              </a:rPr>
              <a:t>may</a:t>
            </a:r>
            <a:r>
              <a:rPr lang="en-US" sz="2400" dirty="0">
                <a:latin typeface="+mj-lt"/>
              </a:rPr>
              <a:t> be mathematical divergences involved in evaluating these quantities.</a:t>
            </a:r>
          </a:p>
        </p:txBody>
      </p:sp>
    </p:spTree>
    <p:extLst>
      <p:ext uri="{BB962C8B-B14F-4D97-AF65-F5344CB8AC3E}">
        <p14:creationId xmlns:p14="http://schemas.microsoft.com/office/powerpoint/2010/main" val="68697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D4B6E-2A32-48E9-B2A3-06A5969345B7}"/>
              </a:ext>
            </a:extLst>
          </p:cNvPr>
          <p:cNvSpPr>
            <a:spLocks noGrp="1"/>
          </p:cNvSpPr>
          <p:nvPr>
            <p:ph type="dt" sz="half" idx="10"/>
          </p:nvPr>
        </p:nvSpPr>
        <p:spPr/>
        <p:txBody>
          <a:bodyPr/>
          <a:lstStyle/>
          <a:p>
            <a:r>
              <a:rPr lang="en-US"/>
              <a:t>1/15/2025</a:t>
            </a:r>
            <a:endParaRPr lang="en-US" dirty="0"/>
          </a:p>
        </p:txBody>
      </p:sp>
      <p:sp>
        <p:nvSpPr>
          <p:cNvPr id="3" name="Footer Placeholder 2">
            <a:extLst>
              <a:ext uri="{FF2B5EF4-FFF2-40B4-BE49-F238E27FC236}">
                <a16:creationId xmlns:a16="http://schemas.microsoft.com/office/drawing/2014/main" id="{5F3FEFDD-9EE7-4A84-9116-66EA79A09D16}"/>
              </a:ext>
            </a:extLst>
          </p:cNvPr>
          <p:cNvSpPr>
            <a:spLocks noGrp="1"/>
          </p:cNvSpPr>
          <p:nvPr>
            <p:ph type="ftr" sz="quarter" idx="11"/>
          </p:nvPr>
        </p:nvSpPr>
        <p:spPr/>
        <p:txBody>
          <a:bodyPr/>
          <a:lstStyle/>
          <a:p>
            <a:r>
              <a:rPr lang="en-US"/>
              <a:t>PHY 712  Spring 2025 -- Lecture 2</a:t>
            </a:r>
            <a:endParaRPr lang="en-US" dirty="0"/>
          </a:p>
        </p:txBody>
      </p:sp>
      <p:sp>
        <p:nvSpPr>
          <p:cNvPr id="4" name="Slide Number Placeholder 3">
            <a:extLst>
              <a:ext uri="{FF2B5EF4-FFF2-40B4-BE49-F238E27FC236}">
                <a16:creationId xmlns:a16="http://schemas.microsoft.com/office/drawing/2014/main" id="{C9F765A0-FC94-46CC-8325-08949D7A0474}"/>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C46C6C3D-E45D-4F13-A9F4-7ECFCF8D7FE9}"/>
              </a:ext>
            </a:extLst>
          </p:cNvPr>
          <p:cNvSpPr txBox="1"/>
          <p:nvPr/>
        </p:nvSpPr>
        <p:spPr>
          <a:xfrm>
            <a:off x="113508" y="131022"/>
            <a:ext cx="7924800" cy="1200329"/>
          </a:xfrm>
          <a:prstGeom prst="rect">
            <a:avLst/>
          </a:prstGeom>
          <a:noFill/>
        </p:spPr>
        <p:txBody>
          <a:bodyPr wrap="square" rtlCol="0">
            <a:spAutoFit/>
          </a:bodyPr>
          <a:lstStyle/>
          <a:p>
            <a:r>
              <a:rPr lang="en-US" sz="2400" dirty="0">
                <a:latin typeface="+mj-lt"/>
              </a:rPr>
              <a:t>In general, the evaluation of the electrostatic energy of an extended system can be numerically tricky because of the long range nature of the Coulombic forces.</a:t>
            </a:r>
          </a:p>
        </p:txBody>
      </p:sp>
      <p:sp>
        <p:nvSpPr>
          <p:cNvPr id="8" name="TextBox 7">
            <a:extLst>
              <a:ext uri="{FF2B5EF4-FFF2-40B4-BE49-F238E27FC236}">
                <a16:creationId xmlns:a16="http://schemas.microsoft.com/office/drawing/2014/main" id="{E55F84D4-82A6-4ECB-B2A6-FE1701499E13}"/>
              </a:ext>
            </a:extLst>
          </p:cNvPr>
          <p:cNvSpPr txBox="1"/>
          <p:nvPr/>
        </p:nvSpPr>
        <p:spPr>
          <a:xfrm>
            <a:off x="131901" y="1308090"/>
            <a:ext cx="3692338" cy="1200329"/>
          </a:xfrm>
          <a:prstGeom prst="rect">
            <a:avLst/>
          </a:prstGeom>
          <a:noFill/>
        </p:spPr>
        <p:txBody>
          <a:bodyPr wrap="square" rtlCol="0">
            <a:spAutoFit/>
          </a:bodyPr>
          <a:lstStyle/>
          <a:p>
            <a:r>
              <a:rPr lang="en-US" sz="2400" dirty="0">
                <a:latin typeface="+mj-lt"/>
              </a:rPr>
              <a:t>Now consider the electrostatic energy of a periodic crystal of </a:t>
            </a:r>
            <a:r>
              <a:rPr lang="en-US" sz="2400" dirty="0" err="1">
                <a:latin typeface="+mj-lt"/>
              </a:rPr>
              <a:t>CsCl</a:t>
            </a:r>
            <a:endParaRPr lang="en-US" sz="2400" dirty="0">
              <a:latin typeface="+mj-lt"/>
            </a:endParaRPr>
          </a:p>
        </p:txBody>
      </p:sp>
      <p:pic>
        <p:nvPicPr>
          <p:cNvPr id="6" name="Picture 5">
            <a:extLst>
              <a:ext uri="{FF2B5EF4-FFF2-40B4-BE49-F238E27FC236}">
                <a16:creationId xmlns:a16="http://schemas.microsoft.com/office/drawing/2014/main" id="{627B8CA1-7438-6168-102D-6434F6D31333}"/>
              </a:ext>
            </a:extLst>
          </p:cNvPr>
          <p:cNvPicPr>
            <a:picLocks noChangeAspect="1"/>
          </p:cNvPicPr>
          <p:nvPr/>
        </p:nvPicPr>
        <p:blipFill>
          <a:blip r:embed="rId3"/>
          <a:stretch>
            <a:fillRect/>
          </a:stretch>
        </p:blipFill>
        <p:spPr>
          <a:xfrm>
            <a:off x="-90014" y="2793967"/>
            <a:ext cx="4635738" cy="3568883"/>
          </a:xfrm>
          <a:prstGeom prst="rect">
            <a:avLst/>
          </a:prstGeom>
        </p:spPr>
      </p:pic>
      <p:sp>
        <p:nvSpPr>
          <p:cNvPr id="7" name="TextBox 6">
            <a:extLst>
              <a:ext uri="{FF2B5EF4-FFF2-40B4-BE49-F238E27FC236}">
                <a16:creationId xmlns:a16="http://schemas.microsoft.com/office/drawing/2014/main" id="{FFB41569-1953-DB95-FE1D-56DA0447F539}"/>
              </a:ext>
            </a:extLst>
          </p:cNvPr>
          <p:cNvSpPr txBox="1"/>
          <p:nvPr/>
        </p:nvSpPr>
        <p:spPr>
          <a:xfrm>
            <a:off x="2819400" y="4108860"/>
            <a:ext cx="609600" cy="461665"/>
          </a:xfrm>
          <a:prstGeom prst="rect">
            <a:avLst/>
          </a:prstGeom>
          <a:noFill/>
        </p:spPr>
        <p:txBody>
          <a:bodyPr wrap="square" rtlCol="0">
            <a:spAutoFit/>
          </a:bodyPr>
          <a:lstStyle/>
          <a:p>
            <a:r>
              <a:rPr lang="en-US" sz="2400" b="1" dirty="0">
                <a:solidFill>
                  <a:srgbClr val="FF0000"/>
                </a:solidFill>
                <a:latin typeface="+mj-lt"/>
              </a:rPr>
              <a:t>Cs</a:t>
            </a:r>
          </a:p>
        </p:txBody>
      </p:sp>
      <p:sp>
        <p:nvSpPr>
          <p:cNvPr id="11" name="TextBox 10">
            <a:extLst>
              <a:ext uri="{FF2B5EF4-FFF2-40B4-BE49-F238E27FC236}">
                <a16:creationId xmlns:a16="http://schemas.microsoft.com/office/drawing/2014/main" id="{139E3143-67B2-C595-083A-BAF18B52D76E}"/>
              </a:ext>
            </a:extLst>
          </p:cNvPr>
          <p:cNvSpPr txBox="1"/>
          <p:nvPr/>
        </p:nvSpPr>
        <p:spPr>
          <a:xfrm>
            <a:off x="2667000" y="2895600"/>
            <a:ext cx="609600" cy="461665"/>
          </a:xfrm>
          <a:prstGeom prst="rect">
            <a:avLst/>
          </a:prstGeom>
          <a:noFill/>
        </p:spPr>
        <p:txBody>
          <a:bodyPr wrap="square" rtlCol="0">
            <a:spAutoFit/>
          </a:bodyPr>
          <a:lstStyle/>
          <a:p>
            <a:r>
              <a:rPr lang="en-US" sz="2400" b="1" dirty="0">
                <a:solidFill>
                  <a:srgbClr val="00B050"/>
                </a:solidFill>
                <a:latin typeface="+mj-lt"/>
              </a:rPr>
              <a:t>Cl</a:t>
            </a:r>
          </a:p>
        </p:txBody>
      </p:sp>
      <p:pic>
        <p:nvPicPr>
          <p:cNvPr id="12" name="Picture 11">
            <a:extLst>
              <a:ext uri="{FF2B5EF4-FFF2-40B4-BE49-F238E27FC236}">
                <a16:creationId xmlns:a16="http://schemas.microsoft.com/office/drawing/2014/main" id="{D7C54C83-BF2F-FB62-732D-A9A5092E894A}"/>
              </a:ext>
            </a:extLst>
          </p:cNvPr>
          <p:cNvPicPr>
            <a:picLocks noChangeAspect="1"/>
          </p:cNvPicPr>
          <p:nvPr/>
        </p:nvPicPr>
        <p:blipFill>
          <a:blip r:embed="rId4"/>
          <a:stretch>
            <a:fillRect/>
          </a:stretch>
        </p:blipFill>
        <p:spPr>
          <a:xfrm>
            <a:off x="4927712" y="1911209"/>
            <a:ext cx="4216288" cy="4166094"/>
          </a:xfrm>
          <a:prstGeom prst="rect">
            <a:avLst/>
          </a:prstGeom>
        </p:spPr>
      </p:pic>
      <p:sp>
        <p:nvSpPr>
          <p:cNvPr id="13" name="TextBox 12">
            <a:extLst>
              <a:ext uri="{FF2B5EF4-FFF2-40B4-BE49-F238E27FC236}">
                <a16:creationId xmlns:a16="http://schemas.microsoft.com/office/drawing/2014/main" id="{5DD3D898-D20B-1869-B694-DBDE28542FEA}"/>
              </a:ext>
            </a:extLst>
          </p:cNvPr>
          <p:cNvSpPr txBox="1"/>
          <p:nvPr/>
        </p:nvSpPr>
        <p:spPr>
          <a:xfrm>
            <a:off x="2227855" y="5869652"/>
            <a:ext cx="1726324" cy="461665"/>
          </a:xfrm>
          <a:prstGeom prst="rect">
            <a:avLst/>
          </a:prstGeom>
          <a:noFill/>
        </p:spPr>
        <p:txBody>
          <a:bodyPr wrap="square" rtlCol="0">
            <a:spAutoFit/>
          </a:bodyPr>
          <a:lstStyle/>
          <a:p>
            <a:r>
              <a:rPr lang="en-US" sz="2400" dirty="0">
                <a:latin typeface="+mj-lt"/>
              </a:rPr>
              <a:t>Single cell</a:t>
            </a:r>
          </a:p>
        </p:txBody>
      </p:sp>
      <p:sp>
        <p:nvSpPr>
          <p:cNvPr id="14" name="TextBox 13">
            <a:extLst>
              <a:ext uri="{FF2B5EF4-FFF2-40B4-BE49-F238E27FC236}">
                <a16:creationId xmlns:a16="http://schemas.microsoft.com/office/drawing/2014/main" id="{1011CAC1-84CE-9E21-43FF-CFDC9A3F838D}"/>
              </a:ext>
            </a:extLst>
          </p:cNvPr>
          <p:cNvSpPr txBox="1"/>
          <p:nvPr/>
        </p:nvSpPr>
        <p:spPr>
          <a:xfrm>
            <a:off x="5893676" y="6019800"/>
            <a:ext cx="2259724" cy="461665"/>
          </a:xfrm>
          <a:prstGeom prst="rect">
            <a:avLst/>
          </a:prstGeom>
          <a:noFill/>
        </p:spPr>
        <p:txBody>
          <a:bodyPr wrap="square" rtlCol="0">
            <a:spAutoFit/>
          </a:bodyPr>
          <a:lstStyle/>
          <a:p>
            <a:r>
              <a:rPr lang="en-US" sz="2400" dirty="0">
                <a:latin typeface="+mj-lt"/>
              </a:rPr>
              <a:t>Multiple cells</a:t>
            </a:r>
          </a:p>
        </p:txBody>
      </p:sp>
    </p:spTree>
    <p:extLst>
      <p:ext uri="{BB962C8B-B14F-4D97-AF65-F5344CB8AC3E}">
        <p14:creationId xmlns:p14="http://schemas.microsoft.com/office/powerpoint/2010/main" val="112694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D4B6E-2A32-48E9-B2A3-06A5969345B7}"/>
              </a:ext>
            </a:extLst>
          </p:cNvPr>
          <p:cNvSpPr>
            <a:spLocks noGrp="1"/>
          </p:cNvSpPr>
          <p:nvPr>
            <p:ph type="dt" sz="half" idx="10"/>
          </p:nvPr>
        </p:nvSpPr>
        <p:spPr/>
        <p:txBody>
          <a:bodyPr/>
          <a:lstStyle/>
          <a:p>
            <a:r>
              <a:rPr lang="en-US"/>
              <a:t>1/15/2025</a:t>
            </a:r>
            <a:endParaRPr lang="en-US" dirty="0"/>
          </a:p>
        </p:txBody>
      </p:sp>
      <p:sp>
        <p:nvSpPr>
          <p:cNvPr id="3" name="Footer Placeholder 2">
            <a:extLst>
              <a:ext uri="{FF2B5EF4-FFF2-40B4-BE49-F238E27FC236}">
                <a16:creationId xmlns:a16="http://schemas.microsoft.com/office/drawing/2014/main" id="{5F3FEFDD-9EE7-4A84-9116-66EA79A09D16}"/>
              </a:ext>
            </a:extLst>
          </p:cNvPr>
          <p:cNvSpPr>
            <a:spLocks noGrp="1"/>
          </p:cNvSpPr>
          <p:nvPr>
            <p:ph type="ftr" sz="quarter" idx="11"/>
          </p:nvPr>
        </p:nvSpPr>
        <p:spPr/>
        <p:txBody>
          <a:bodyPr/>
          <a:lstStyle/>
          <a:p>
            <a:r>
              <a:rPr lang="en-US"/>
              <a:t>PHY 712  Spring 2025 -- Lecture 2</a:t>
            </a:r>
            <a:endParaRPr lang="en-US" dirty="0"/>
          </a:p>
        </p:txBody>
      </p:sp>
      <p:sp>
        <p:nvSpPr>
          <p:cNvPr id="4" name="Slide Number Placeholder 3">
            <a:extLst>
              <a:ext uri="{FF2B5EF4-FFF2-40B4-BE49-F238E27FC236}">
                <a16:creationId xmlns:a16="http://schemas.microsoft.com/office/drawing/2014/main" id="{C9F765A0-FC94-46CC-8325-08949D7A0474}"/>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C46C6C3D-E45D-4F13-A9F4-7ECFCF8D7FE9}"/>
              </a:ext>
            </a:extLst>
          </p:cNvPr>
          <p:cNvSpPr txBox="1"/>
          <p:nvPr/>
        </p:nvSpPr>
        <p:spPr>
          <a:xfrm>
            <a:off x="304800" y="304800"/>
            <a:ext cx="7924800" cy="1200329"/>
          </a:xfrm>
          <a:prstGeom prst="rect">
            <a:avLst/>
          </a:prstGeom>
          <a:noFill/>
        </p:spPr>
        <p:txBody>
          <a:bodyPr wrap="square" rtlCol="0">
            <a:spAutoFit/>
          </a:bodyPr>
          <a:lstStyle/>
          <a:p>
            <a:r>
              <a:rPr lang="en-US" sz="2400" dirty="0">
                <a:latin typeface="+mj-lt"/>
              </a:rPr>
              <a:t>In general, the evaluation of the electrostatic energy of an extended system can be numerically tricky because of the long range nature of the Coulombic forces.</a:t>
            </a:r>
          </a:p>
        </p:txBody>
      </p:sp>
      <p:sp>
        <p:nvSpPr>
          <p:cNvPr id="6" name="TextBox 5">
            <a:extLst>
              <a:ext uri="{FF2B5EF4-FFF2-40B4-BE49-F238E27FC236}">
                <a16:creationId xmlns:a16="http://schemas.microsoft.com/office/drawing/2014/main" id="{9A8DDED6-27F1-498F-8DA1-58BAA515EE51}"/>
              </a:ext>
            </a:extLst>
          </p:cNvPr>
          <p:cNvSpPr txBox="1"/>
          <p:nvPr/>
        </p:nvSpPr>
        <p:spPr>
          <a:xfrm>
            <a:off x="304800" y="1600200"/>
            <a:ext cx="8534400" cy="830997"/>
          </a:xfrm>
          <a:prstGeom prst="rect">
            <a:avLst/>
          </a:prstGeom>
          <a:noFill/>
        </p:spPr>
        <p:txBody>
          <a:bodyPr wrap="square" rtlCol="0">
            <a:spAutoFit/>
          </a:bodyPr>
          <a:lstStyle/>
          <a:p>
            <a:r>
              <a:rPr lang="en-US" sz="2400" dirty="0">
                <a:latin typeface="+mj-lt"/>
              </a:rPr>
              <a:t>However, thanks to very clever mathematicians, it is possible to perform this sort of calculation for periodic systems.</a:t>
            </a:r>
          </a:p>
        </p:txBody>
      </p:sp>
      <p:pic>
        <p:nvPicPr>
          <p:cNvPr id="10" name="Picture 9">
            <a:extLst>
              <a:ext uri="{FF2B5EF4-FFF2-40B4-BE49-F238E27FC236}">
                <a16:creationId xmlns:a16="http://schemas.microsoft.com/office/drawing/2014/main" id="{4F9D2567-E4A9-402E-A89A-1301DDEA72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20" b="32222"/>
          <a:stretch/>
        </p:blipFill>
        <p:spPr>
          <a:xfrm>
            <a:off x="5027737" y="2650488"/>
            <a:ext cx="3774292" cy="3538610"/>
          </a:xfrm>
          <a:prstGeom prst="rect">
            <a:avLst/>
          </a:prstGeom>
        </p:spPr>
      </p:pic>
      <p:sp>
        <p:nvSpPr>
          <p:cNvPr id="11" name="TextBox 10">
            <a:extLst>
              <a:ext uri="{FF2B5EF4-FFF2-40B4-BE49-F238E27FC236}">
                <a16:creationId xmlns:a16="http://schemas.microsoft.com/office/drawing/2014/main" id="{73C5528F-1FEF-4CED-9E75-53882D2D7983}"/>
              </a:ext>
            </a:extLst>
          </p:cNvPr>
          <p:cNvSpPr txBox="1"/>
          <p:nvPr/>
        </p:nvSpPr>
        <p:spPr>
          <a:xfrm>
            <a:off x="323386" y="3511381"/>
            <a:ext cx="4495800" cy="461665"/>
          </a:xfrm>
          <a:prstGeom prst="rect">
            <a:avLst/>
          </a:prstGeom>
          <a:noFill/>
        </p:spPr>
        <p:txBody>
          <a:bodyPr wrap="square" rtlCol="0">
            <a:spAutoFit/>
          </a:bodyPr>
          <a:lstStyle/>
          <a:p>
            <a:r>
              <a:rPr lang="en-US" sz="2400" dirty="0">
                <a:hlinkClick r:id="rId4"/>
              </a:rPr>
              <a:t>Ewald, Paul Peter, 1888-1985</a:t>
            </a:r>
            <a:endParaRPr lang="en-US" sz="2400" dirty="0">
              <a:latin typeface="+mj-lt"/>
            </a:endParaRPr>
          </a:p>
        </p:txBody>
      </p:sp>
      <p:sp>
        <p:nvSpPr>
          <p:cNvPr id="12" name="TextBox 11">
            <a:extLst>
              <a:ext uri="{FF2B5EF4-FFF2-40B4-BE49-F238E27FC236}">
                <a16:creationId xmlns:a16="http://schemas.microsoft.com/office/drawing/2014/main" id="{55FE0A29-9982-44DB-A8AF-5D26A80ED48C}"/>
              </a:ext>
            </a:extLst>
          </p:cNvPr>
          <p:cNvSpPr txBox="1"/>
          <p:nvPr/>
        </p:nvSpPr>
        <p:spPr>
          <a:xfrm>
            <a:off x="304800" y="4267200"/>
            <a:ext cx="4572000" cy="830997"/>
          </a:xfrm>
          <a:prstGeom prst="rect">
            <a:avLst/>
          </a:prstGeom>
          <a:noFill/>
        </p:spPr>
        <p:txBody>
          <a:bodyPr wrap="square" rtlCol="0">
            <a:spAutoFit/>
          </a:bodyPr>
          <a:lstStyle/>
          <a:p>
            <a:r>
              <a:rPr lang="en-US" sz="2400" dirty="0">
                <a:latin typeface="+mj-lt"/>
              </a:rPr>
              <a:t>American crystallographer, emigrated from Germany</a:t>
            </a:r>
          </a:p>
        </p:txBody>
      </p:sp>
    </p:spTree>
    <p:extLst>
      <p:ext uri="{BB962C8B-B14F-4D97-AF65-F5344CB8AC3E}">
        <p14:creationId xmlns:p14="http://schemas.microsoft.com/office/powerpoint/2010/main" val="199893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5660FD-68FF-B7AA-3D59-9C24E2505A78}"/>
              </a:ext>
            </a:extLst>
          </p:cNvPr>
          <p:cNvSpPr>
            <a:spLocks noGrp="1"/>
          </p:cNvSpPr>
          <p:nvPr>
            <p:ph type="dt" sz="half" idx="10"/>
          </p:nvPr>
        </p:nvSpPr>
        <p:spPr/>
        <p:txBody>
          <a:bodyPr/>
          <a:lstStyle/>
          <a:p>
            <a:r>
              <a:rPr lang="en-US"/>
              <a:t>1/15/2025</a:t>
            </a:r>
            <a:endParaRPr lang="en-US" dirty="0"/>
          </a:p>
        </p:txBody>
      </p:sp>
      <p:sp>
        <p:nvSpPr>
          <p:cNvPr id="3" name="Footer Placeholder 2">
            <a:extLst>
              <a:ext uri="{FF2B5EF4-FFF2-40B4-BE49-F238E27FC236}">
                <a16:creationId xmlns:a16="http://schemas.microsoft.com/office/drawing/2014/main" id="{CC67E349-EB2F-4683-3343-FFED26654F30}"/>
              </a:ext>
            </a:extLst>
          </p:cNvPr>
          <p:cNvSpPr>
            <a:spLocks noGrp="1"/>
          </p:cNvSpPr>
          <p:nvPr>
            <p:ph type="ftr" sz="quarter" idx="11"/>
          </p:nvPr>
        </p:nvSpPr>
        <p:spPr/>
        <p:txBody>
          <a:bodyPr/>
          <a:lstStyle/>
          <a:p>
            <a:r>
              <a:rPr lang="en-US"/>
              <a:t>PHY 712  Spring 2025 -- Lecture 2</a:t>
            </a:r>
            <a:endParaRPr lang="en-US" dirty="0"/>
          </a:p>
        </p:txBody>
      </p:sp>
      <p:sp>
        <p:nvSpPr>
          <p:cNvPr id="4" name="Slide Number Placeholder 3">
            <a:extLst>
              <a:ext uri="{FF2B5EF4-FFF2-40B4-BE49-F238E27FC236}">
                <a16:creationId xmlns:a16="http://schemas.microsoft.com/office/drawing/2014/main" id="{07E046FB-CBEB-2D56-1671-081E1B404C01}"/>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6" name="TextBox 5">
            <a:extLst>
              <a:ext uri="{FF2B5EF4-FFF2-40B4-BE49-F238E27FC236}">
                <a16:creationId xmlns:a16="http://schemas.microsoft.com/office/drawing/2014/main" id="{0340E3D1-6302-91FC-4812-BD8189E70ECD}"/>
              </a:ext>
            </a:extLst>
          </p:cNvPr>
          <p:cNvSpPr txBox="1"/>
          <p:nvPr/>
        </p:nvSpPr>
        <p:spPr>
          <a:xfrm>
            <a:off x="5255" y="381000"/>
            <a:ext cx="8534400" cy="3046988"/>
          </a:xfrm>
          <a:prstGeom prst="rect">
            <a:avLst/>
          </a:prstGeom>
          <a:noFill/>
        </p:spPr>
        <p:txBody>
          <a:bodyPr wrap="square" rtlCol="0">
            <a:spAutoFit/>
          </a:bodyPr>
          <a:lstStyle/>
          <a:p>
            <a:r>
              <a:rPr lang="en-US" sz="2400" dirty="0">
                <a:latin typeface="+mj-lt"/>
              </a:rPr>
              <a:t>The direct summation of the electrostatic terms of an infinite ionic system diverges, however using Ewald’s ideas the single divergent summation can be represented by two converging summations (plus a few corrections).</a:t>
            </a:r>
          </a:p>
          <a:p>
            <a:endParaRPr lang="en-US" sz="2400" dirty="0">
              <a:latin typeface="+mj-lt"/>
            </a:endParaRPr>
          </a:p>
          <a:p>
            <a:r>
              <a:rPr lang="en-US" sz="2400" dirty="0">
                <a:latin typeface="+mj-lt"/>
              </a:rPr>
              <a:t>The formula that we will derive and use for a lattice with periodic real space translations T and reciprocal space translations G is:</a:t>
            </a:r>
          </a:p>
        </p:txBody>
      </p:sp>
      <p:pic>
        <p:nvPicPr>
          <p:cNvPr id="7" name="Picture 6">
            <a:extLst>
              <a:ext uri="{FF2B5EF4-FFF2-40B4-BE49-F238E27FC236}">
                <a16:creationId xmlns:a16="http://schemas.microsoft.com/office/drawing/2014/main" id="{F4B684D5-8FFB-33A7-6713-3B03CE13B9A9}"/>
              </a:ext>
            </a:extLst>
          </p:cNvPr>
          <p:cNvPicPr>
            <a:picLocks noChangeAspect="1"/>
          </p:cNvPicPr>
          <p:nvPr/>
        </p:nvPicPr>
        <p:blipFill>
          <a:blip r:embed="rId2"/>
          <a:stretch>
            <a:fillRect/>
          </a:stretch>
        </p:blipFill>
        <p:spPr>
          <a:xfrm>
            <a:off x="152400" y="3886200"/>
            <a:ext cx="8839200" cy="914400"/>
          </a:xfrm>
          <a:prstGeom prst="rect">
            <a:avLst/>
          </a:prstGeom>
        </p:spPr>
      </p:pic>
      <p:sp>
        <p:nvSpPr>
          <p:cNvPr id="8" name="TextBox 7">
            <a:extLst>
              <a:ext uri="{FF2B5EF4-FFF2-40B4-BE49-F238E27FC236}">
                <a16:creationId xmlns:a16="http://schemas.microsoft.com/office/drawing/2014/main" id="{67B22949-154D-A005-67C2-4CBA92AD5578}"/>
              </a:ext>
            </a:extLst>
          </p:cNvPr>
          <p:cNvSpPr txBox="1"/>
          <p:nvPr/>
        </p:nvSpPr>
        <p:spPr>
          <a:xfrm>
            <a:off x="2362200" y="5347642"/>
            <a:ext cx="4038600" cy="461665"/>
          </a:xfrm>
          <a:prstGeom prst="rect">
            <a:avLst/>
          </a:prstGeom>
          <a:noFill/>
        </p:spPr>
        <p:txBody>
          <a:bodyPr wrap="square" rtlCol="0">
            <a:spAutoFit/>
          </a:bodyPr>
          <a:lstStyle/>
          <a:p>
            <a:r>
              <a:rPr lang="en-US" sz="2400" dirty="0">
                <a:latin typeface="+mj-lt"/>
                <a:sym typeface="Wingdings" panose="05000000000000000000" pitchFamily="2" charset="2"/>
              </a:rPr>
              <a:t>See Ewaldnotes.pdf</a:t>
            </a:r>
            <a:endParaRPr lang="en-US" sz="2400" dirty="0">
              <a:latin typeface="+mj-lt"/>
            </a:endParaRPr>
          </a:p>
        </p:txBody>
      </p:sp>
    </p:spTree>
    <p:extLst>
      <p:ext uri="{BB962C8B-B14F-4D97-AF65-F5344CB8AC3E}">
        <p14:creationId xmlns:p14="http://schemas.microsoft.com/office/powerpoint/2010/main" val="54746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A0685-5D0C-0EA7-C17E-56CC95505930}"/>
              </a:ext>
            </a:extLst>
          </p:cNvPr>
          <p:cNvSpPr>
            <a:spLocks noGrp="1"/>
          </p:cNvSpPr>
          <p:nvPr>
            <p:ph type="dt" sz="half" idx="10"/>
          </p:nvPr>
        </p:nvSpPr>
        <p:spPr/>
        <p:txBody>
          <a:bodyPr/>
          <a:lstStyle/>
          <a:p>
            <a:r>
              <a:rPr lang="en-US"/>
              <a:t>1/15/2025</a:t>
            </a:r>
            <a:endParaRPr lang="en-US" dirty="0"/>
          </a:p>
        </p:txBody>
      </p:sp>
      <p:sp>
        <p:nvSpPr>
          <p:cNvPr id="3" name="Footer Placeholder 2">
            <a:extLst>
              <a:ext uri="{FF2B5EF4-FFF2-40B4-BE49-F238E27FC236}">
                <a16:creationId xmlns:a16="http://schemas.microsoft.com/office/drawing/2014/main" id="{49C7914F-B768-1BCF-41A0-0C88EC5D0D92}"/>
              </a:ext>
            </a:extLst>
          </p:cNvPr>
          <p:cNvSpPr>
            <a:spLocks noGrp="1"/>
          </p:cNvSpPr>
          <p:nvPr>
            <p:ph type="ftr" sz="quarter" idx="11"/>
          </p:nvPr>
        </p:nvSpPr>
        <p:spPr/>
        <p:txBody>
          <a:bodyPr/>
          <a:lstStyle/>
          <a:p>
            <a:r>
              <a:rPr lang="en-US"/>
              <a:t>PHY 712  Spring 2025 -- Lecture 2</a:t>
            </a:r>
            <a:endParaRPr lang="en-US" dirty="0"/>
          </a:p>
        </p:txBody>
      </p:sp>
      <p:sp>
        <p:nvSpPr>
          <p:cNvPr id="4" name="Slide Number Placeholder 3">
            <a:extLst>
              <a:ext uri="{FF2B5EF4-FFF2-40B4-BE49-F238E27FC236}">
                <a16:creationId xmlns:a16="http://schemas.microsoft.com/office/drawing/2014/main" id="{843AD04A-19B0-947C-202F-462A14FC2DBD}"/>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0A5A9F4E-70D5-7A73-2912-888E17855B55}"/>
              </a:ext>
            </a:extLst>
          </p:cNvPr>
          <p:cNvPicPr>
            <a:picLocks noChangeAspect="1"/>
          </p:cNvPicPr>
          <p:nvPr/>
        </p:nvPicPr>
        <p:blipFill>
          <a:blip r:embed="rId2"/>
          <a:stretch>
            <a:fillRect/>
          </a:stretch>
        </p:blipFill>
        <p:spPr>
          <a:xfrm>
            <a:off x="2057400" y="457200"/>
            <a:ext cx="5283472" cy="5835950"/>
          </a:xfrm>
          <a:prstGeom prst="rect">
            <a:avLst/>
          </a:prstGeom>
        </p:spPr>
      </p:pic>
      <p:sp>
        <p:nvSpPr>
          <p:cNvPr id="6" name="TextBox 5">
            <a:extLst>
              <a:ext uri="{FF2B5EF4-FFF2-40B4-BE49-F238E27FC236}">
                <a16:creationId xmlns:a16="http://schemas.microsoft.com/office/drawing/2014/main" id="{AA6876AC-5FFB-185B-E589-FBEC9073EB93}"/>
              </a:ext>
            </a:extLst>
          </p:cNvPr>
          <p:cNvSpPr txBox="1"/>
          <p:nvPr/>
        </p:nvSpPr>
        <p:spPr>
          <a:xfrm>
            <a:off x="5181600" y="4953000"/>
            <a:ext cx="2287660" cy="461665"/>
          </a:xfrm>
          <a:prstGeom prst="rect">
            <a:avLst/>
          </a:prstGeom>
          <a:noFill/>
        </p:spPr>
        <p:txBody>
          <a:bodyPr wrap="square" rtlCol="0">
            <a:spAutoFit/>
          </a:bodyPr>
          <a:lstStyle/>
          <a:p>
            <a:r>
              <a:rPr lang="en-US" sz="2400" b="1" dirty="0">
                <a:latin typeface="+mj-lt"/>
              </a:rPr>
              <a:t>4 PM Olin 101</a:t>
            </a:r>
          </a:p>
        </p:txBody>
      </p:sp>
      <p:sp>
        <p:nvSpPr>
          <p:cNvPr id="7" name="TextBox 6">
            <a:extLst>
              <a:ext uri="{FF2B5EF4-FFF2-40B4-BE49-F238E27FC236}">
                <a16:creationId xmlns:a16="http://schemas.microsoft.com/office/drawing/2014/main" id="{209163C0-E4CE-B592-95AB-19A2E80D190D}"/>
              </a:ext>
            </a:extLst>
          </p:cNvPr>
          <p:cNvSpPr txBox="1"/>
          <p:nvPr/>
        </p:nvSpPr>
        <p:spPr>
          <a:xfrm>
            <a:off x="228600" y="136525"/>
            <a:ext cx="4800600" cy="461665"/>
          </a:xfrm>
          <a:prstGeom prst="rect">
            <a:avLst/>
          </a:prstGeom>
          <a:noFill/>
        </p:spPr>
        <p:txBody>
          <a:bodyPr wrap="square" rtlCol="0">
            <a:spAutoFit/>
          </a:bodyPr>
          <a:lstStyle/>
          <a:p>
            <a:r>
              <a:rPr lang="en-US" sz="2400" dirty="0">
                <a:latin typeface="+mj-lt"/>
              </a:rPr>
              <a:t>Reminder:</a:t>
            </a:r>
          </a:p>
        </p:txBody>
      </p:sp>
    </p:spTree>
    <p:extLst>
      <p:ext uri="{BB962C8B-B14F-4D97-AF65-F5344CB8AC3E}">
        <p14:creationId xmlns:p14="http://schemas.microsoft.com/office/powerpoint/2010/main" val="312303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FF83A6-48B0-8584-C95D-807D17494AD7}"/>
              </a:ext>
            </a:extLst>
          </p:cNvPr>
          <p:cNvSpPr>
            <a:spLocks noGrp="1"/>
          </p:cNvSpPr>
          <p:nvPr>
            <p:ph type="dt" sz="half" idx="10"/>
          </p:nvPr>
        </p:nvSpPr>
        <p:spPr/>
        <p:txBody>
          <a:bodyPr/>
          <a:lstStyle/>
          <a:p>
            <a:r>
              <a:rPr lang="en-US"/>
              <a:t>1/15/2025</a:t>
            </a:r>
            <a:endParaRPr lang="en-US" dirty="0"/>
          </a:p>
        </p:txBody>
      </p:sp>
      <p:sp>
        <p:nvSpPr>
          <p:cNvPr id="3" name="Footer Placeholder 2">
            <a:extLst>
              <a:ext uri="{FF2B5EF4-FFF2-40B4-BE49-F238E27FC236}">
                <a16:creationId xmlns:a16="http://schemas.microsoft.com/office/drawing/2014/main" id="{9B6B0C2B-A463-4EF4-790D-55DE2D4DBFE9}"/>
              </a:ext>
            </a:extLst>
          </p:cNvPr>
          <p:cNvSpPr>
            <a:spLocks noGrp="1"/>
          </p:cNvSpPr>
          <p:nvPr>
            <p:ph type="ftr" sz="quarter" idx="11"/>
          </p:nvPr>
        </p:nvSpPr>
        <p:spPr/>
        <p:txBody>
          <a:bodyPr/>
          <a:lstStyle/>
          <a:p>
            <a:r>
              <a:rPr lang="en-US"/>
              <a:t>PHY 712  Spring 2025 -- Lecture 2</a:t>
            </a:r>
            <a:endParaRPr lang="en-US" dirty="0"/>
          </a:p>
        </p:txBody>
      </p:sp>
      <p:sp>
        <p:nvSpPr>
          <p:cNvPr id="4" name="Slide Number Placeholder 3">
            <a:extLst>
              <a:ext uri="{FF2B5EF4-FFF2-40B4-BE49-F238E27FC236}">
                <a16:creationId xmlns:a16="http://schemas.microsoft.com/office/drawing/2014/main" id="{16CC4D65-5D6B-BCE6-AFF6-3C167ED3D868}"/>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97D9D427-26E2-9CE7-50CE-77E43813CE13}"/>
              </a:ext>
            </a:extLst>
          </p:cNvPr>
          <p:cNvSpPr txBox="1"/>
          <p:nvPr/>
        </p:nvSpPr>
        <p:spPr>
          <a:xfrm>
            <a:off x="304800" y="304800"/>
            <a:ext cx="7696200" cy="4247317"/>
          </a:xfrm>
          <a:prstGeom prst="rect">
            <a:avLst/>
          </a:prstGeom>
          <a:noFill/>
        </p:spPr>
        <p:txBody>
          <a:bodyPr wrap="square" rtlCol="0">
            <a:spAutoFit/>
          </a:bodyPr>
          <a:lstStyle/>
          <a:p>
            <a:r>
              <a:rPr lang="en-US" b="1" dirty="0">
                <a:latin typeface="+mj-lt"/>
              </a:rPr>
              <a:t>Your questions –</a:t>
            </a:r>
          </a:p>
          <a:p>
            <a:endParaRPr lang="en-US" b="1" dirty="0">
              <a:latin typeface="+mj-lt"/>
            </a:endParaRPr>
          </a:p>
          <a:p>
            <a:r>
              <a:rPr lang="en-US" b="1" dirty="0">
                <a:latin typeface="+mj-lt"/>
              </a:rPr>
              <a:t>From Edoardo – </a:t>
            </a:r>
            <a:r>
              <a:rPr lang="en-US" b="0" i="0" dirty="0">
                <a:solidFill>
                  <a:srgbClr val="222222"/>
                </a:solidFill>
                <a:effectLst/>
                <a:latin typeface="Arial" panose="020B0604020202020204" pitchFamily="34" charset="0"/>
              </a:rPr>
              <a:t>"When computing the electrostatic energy of a discrete distribution of point-like charged particles we take into account only the electrostatic interactions. Thus, for some configurations, the value can be &lt; 0. In the case of a continuous distribution, we also include the self-interaction energies, and the total electrostatic energy is always &gt; 0 (it is proportional to the square of the electric field). Can we think about the self-interaction terms as the energy to generate the sources of the electric field?“</a:t>
            </a:r>
          </a:p>
          <a:p>
            <a:endParaRPr lang="en-US" dirty="0">
              <a:solidFill>
                <a:srgbClr val="222222"/>
              </a:solidFill>
              <a:latin typeface="Arial" panose="020B0604020202020204" pitchFamily="34" charset="0"/>
            </a:endParaRPr>
          </a:p>
          <a:p>
            <a:pPr algn="l"/>
            <a:r>
              <a:rPr lang="en-US" b="1" dirty="0">
                <a:solidFill>
                  <a:srgbClr val="222222"/>
                </a:solidFill>
                <a:latin typeface="Arial" panose="020B0604020202020204" pitchFamily="34" charset="0"/>
              </a:rPr>
              <a:t>From Pablo – “</a:t>
            </a:r>
            <a:r>
              <a:rPr lang="en-US" b="0" i="0" dirty="0">
                <a:solidFill>
                  <a:srgbClr val="222222"/>
                </a:solidFill>
                <a:effectLst/>
                <a:latin typeface="Arial" panose="020B0604020202020204" pitchFamily="34" charset="0"/>
              </a:rPr>
              <a:t>Why shouldn't there be a self interaction considered in the energy of a discrete system? How is the energy density defined in this case?”</a:t>
            </a:r>
          </a:p>
          <a:p>
            <a:r>
              <a:rPr lang="en-US" b="1" dirty="0">
                <a:latin typeface="+mj-lt"/>
              </a:rPr>
              <a:t> </a:t>
            </a:r>
          </a:p>
        </p:txBody>
      </p:sp>
    </p:spTree>
    <p:extLst>
      <p:ext uri="{BB962C8B-B14F-4D97-AF65-F5344CB8AC3E}">
        <p14:creationId xmlns:p14="http://schemas.microsoft.com/office/powerpoint/2010/main" val="25195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1/15/2025</a:t>
            </a:r>
            <a:endParaRPr lang="en-US" dirty="0"/>
          </a:p>
        </p:txBody>
      </p:sp>
      <p:sp>
        <p:nvSpPr>
          <p:cNvPr id="3" name="Footer Placeholder 2"/>
          <p:cNvSpPr>
            <a:spLocks noGrp="1"/>
          </p:cNvSpPr>
          <p:nvPr>
            <p:ph type="ftr" sz="quarter" idx="11"/>
          </p:nvPr>
        </p:nvSpPr>
        <p:spPr/>
        <p:txBody>
          <a:bodyPr/>
          <a:lstStyle/>
          <a:p>
            <a:r>
              <a:rPr lang="en-US"/>
              <a:t>PHY 712  Spring 2025 --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6" name="TextBox 5">
            <a:extLst>
              <a:ext uri="{FF2B5EF4-FFF2-40B4-BE49-F238E27FC236}">
                <a16:creationId xmlns:a16="http://schemas.microsoft.com/office/drawing/2014/main" id="{6F59BF5D-09AC-4C97-9EE6-1CF25D919275}"/>
              </a:ext>
            </a:extLst>
          </p:cNvPr>
          <p:cNvSpPr txBox="1"/>
          <p:nvPr/>
        </p:nvSpPr>
        <p:spPr>
          <a:xfrm>
            <a:off x="3394431" y="1165302"/>
            <a:ext cx="45719" cy="307777"/>
          </a:xfrm>
          <a:prstGeom prst="rect">
            <a:avLst/>
          </a:prstGeom>
          <a:solidFill>
            <a:schemeClr val="bg1"/>
          </a:solidFill>
        </p:spPr>
        <p:txBody>
          <a:bodyPr wrap="square" rtlCol="0">
            <a:spAutoFit/>
          </a:bodyPr>
          <a:lstStyle/>
          <a:p>
            <a:endParaRPr lang="en-US" sz="1400" b="1" dirty="0">
              <a:latin typeface="+mj-lt"/>
            </a:endParaRPr>
          </a:p>
        </p:txBody>
      </p:sp>
      <p:pic>
        <p:nvPicPr>
          <p:cNvPr id="7" name="Picture 6">
            <a:extLst>
              <a:ext uri="{FF2B5EF4-FFF2-40B4-BE49-F238E27FC236}">
                <a16:creationId xmlns:a16="http://schemas.microsoft.com/office/drawing/2014/main" id="{30AB03BD-00F8-F714-C565-3E27787570A3}"/>
              </a:ext>
            </a:extLst>
          </p:cNvPr>
          <p:cNvPicPr>
            <a:picLocks noChangeAspect="1"/>
          </p:cNvPicPr>
          <p:nvPr/>
        </p:nvPicPr>
        <p:blipFill>
          <a:blip r:embed="rId3"/>
          <a:stretch>
            <a:fillRect/>
          </a:stretch>
        </p:blipFill>
        <p:spPr>
          <a:xfrm>
            <a:off x="0" y="136525"/>
            <a:ext cx="9144000" cy="2225601"/>
          </a:xfrm>
          <a:prstGeom prst="rect">
            <a:avLst/>
          </a:prstGeom>
        </p:spPr>
      </p:pic>
      <p:sp>
        <p:nvSpPr>
          <p:cNvPr id="8" name="Rectangle 7">
            <a:extLst>
              <a:ext uri="{FF2B5EF4-FFF2-40B4-BE49-F238E27FC236}">
                <a16:creationId xmlns:a16="http://schemas.microsoft.com/office/drawing/2014/main" id="{47B4CB64-7485-232C-1248-D33CFB4FDC06}"/>
              </a:ext>
            </a:extLst>
          </p:cNvPr>
          <p:cNvSpPr/>
          <p:nvPr/>
        </p:nvSpPr>
        <p:spPr>
          <a:xfrm>
            <a:off x="76200" y="1524000"/>
            <a:ext cx="9067800" cy="307777"/>
          </a:xfrm>
          <a:prstGeom prst="rect">
            <a:avLst/>
          </a:prstGeom>
          <a:solidFill>
            <a:srgbClr val="00B05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6377F0C-E062-B341-B406-4BA6627DC386}"/>
              </a:ext>
            </a:extLst>
          </p:cNvPr>
          <p:cNvPicPr>
            <a:picLocks noChangeAspect="1"/>
          </p:cNvPicPr>
          <p:nvPr/>
        </p:nvPicPr>
        <p:blipFill>
          <a:blip r:embed="rId4"/>
          <a:stretch>
            <a:fillRect/>
          </a:stretch>
        </p:blipFill>
        <p:spPr>
          <a:xfrm>
            <a:off x="126787" y="2667000"/>
            <a:ext cx="8729655" cy="2514600"/>
          </a:xfrm>
          <a:prstGeom prst="rect">
            <a:avLst/>
          </a:prstGeom>
        </p:spPr>
      </p:pic>
    </p:spTree>
    <p:extLst>
      <p:ext uri="{BB962C8B-B14F-4D97-AF65-F5344CB8AC3E}">
        <p14:creationId xmlns:p14="http://schemas.microsoft.com/office/powerpoint/2010/main" val="395918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F23C9D-FFB4-EF1D-6ED4-94A883585D4C}"/>
              </a:ext>
            </a:extLst>
          </p:cNvPr>
          <p:cNvPicPr>
            <a:picLocks noChangeAspect="1"/>
          </p:cNvPicPr>
          <p:nvPr/>
        </p:nvPicPr>
        <p:blipFill>
          <a:blip r:embed="rId3"/>
          <a:stretch>
            <a:fillRect/>
          </a:stretch>
        </p:blipFill>
        <p:spPr>
          <a:xfrm>
            <a:off x="4648200" y="4970218"/>
            <a:ext cx="4317227" cy="1048629"/>
          </a:xfrm>
          <a:prstGeom prst="rect">
            <a:avLst/>
          </a:prstGeom>
        </p:spPr>
      </p:pic>
      <p:sp>
        <p:nvSpPr>
          <p:cNvPr id="2" name="Date Placeholder 1">
            <a:extLst>
              <a:ext uri="{FF2B5EF4-FFF2-40B4-BE49-F238E27FC236}">
                <a16:creationId xmlns:a16="http://schemas.microsoft.com/office/drawing/2014/main" id="{559BBB6B-3DCF-4E0C-B4E1-6F63F2F62FEA}"/>
              </a:ext>
            </a:extLst>
          </p:cNvPr>
          <p:cNvSpPr>
            <a:spLocks noGrp="1"/>
          </p:cNvSpPr>
          <p:nvPr>
            <p:ph type="dt" sz="half" idx="10"/>
          </p:nvPr>
        </p:nvSpPr>
        <p:spPr/>
        <p:txBody>
          <a:bodyPr/>
          <a:lstStyle/>
          <a:p>
            <a:r>
              <a:rPr lang="en-US"/>
              <a:t>1/15/2025</a:t>
            </a:r>
            <a:endParaRPr lang="en-US" dirty="0"/>
          </a:p>
        </p:txBody>
      </p:sp>
      <p:sp>
        <p:nvSpPr>
          <p:cNvPr id="3" name="Footer Placeholder 2">
            <a:extLst>
              <a:ext uri="{FF2B5EF4-FFF2-40B4-BE49-F238E27FC236}">
                <a16:creationId xmlns:a16="http://schemas.microsoft.com/office/drawing/2014/main" id="{B9C0FA46-C5F6-4E9D-AB7A-A4A65A25AC49}"/>
              </a:ext>
            </a:extLst>
          </p:cNvPr>
          <p:cNvSpPr>
            <a:spLocks noGrp="1"/>
          </p:cNvSpPr>
          <p:nvPr>
            <p:ph type="ftr" sz="quarter" idx="11"/>
          </p:nvPr>
        </p:nvSpPr>
        <p:spPr/>
        <p:txBody>
          <a:bodyPr/>
          <a:lstStyle/>
          <a:p>
            <a:r>
              <a:rPr lang="en-US"/>
              <a:t>PHY 712  Spring 2025 -- Lecture 2</a:t>
            </a:r>
            <a:endParaRPr lang="en-US" dirty="0"/>
          </a:p>
        </p:txBody>
      </p:sp>
      <p:sp>
        <p:nvSpPr>
          <p:cNvPr id="4" name="Slide Number Placeholder 3">
            <a:extLst>
              <a:ext uri="{FF2B5EF4-FFF2-40B4-BE49-F238E27FC236}">
                <a16:creationId xmlns:a16="http://schemas.microsoft.com/office/drawing/2014/main" id="{72117366-1B72-4E01-BE20-1BB657907E2C}"/>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AF3FD32C-0A38-62F3-7B73-2A5F9931E3E6}"/>
              </a:ext>
            </a:extLst>
          </p:cNvPr>
          <p:cNvSpPr txBox="1"/>
          <p:nvPr/>
        </p:nvSpPr>
        <p:spPr>
          <a:xfrm>
            <a:off x="293834" y="154285"/>
            <a:ext cx="8153400" cy="461665"/>
          </a:xfrm>
          <a:prstGeom prst="rect">
            <a:avLst/>
          </a:prstGeom>
          <a:noFill/>
        </p:spPr>
        <p:txBody>
          <a:bodyPr wrap="square" rtlCol="0">
            <a:spAutoFit/>
          </a:bodyPr>
          <a:lstStyle/>
          <a:p>
            <a:r>
              <a:rPr lang="en-US" sz="2400" dirty="0">
                <a:latin typeface="+mj-lt"/>
              </a:rPr>
              <a:t>Example in HW2</a:t>
            </a:r>
          </a:p>
        </p:txBody>
      </p:sp>
      <p:graphicFrame>
        <p:nvGraphicFramePr>
          <p:cNvPr id="7" name="Object 6">
            <a:extLst>
              <a:ext uri="{FF2B5EF4-FFF2-40B4-BE49-F238E27FC236}">
                <a16:creationId xmlns:a16="http://schemas.microsoft.com/office/drawing/2014/main" id="{61D1952C-48CA-A70F-7F8C-58358A41C82D}"/>
              </a:ext>
            </a:extLst>
          </p:cNvPr>
          <p:cNvGraphicFramePr>
            <a:graphicFrameLocks noChangeAspect="1"/>
          </p:cNvGraphicFramePr>
          <p:nvPr>
            <p:extLst>
              <p:ext uri="{D42A27DB-BD31-4B8C-83A1-F6EECF244321}">
                <p14:modId xmlns:p14="http://schemas.microsoft.com/office/powerpoint/2010/main" val="1118789948"/>
              </p:ext>
            </p:extLst>
          </p:nvPr>
        </p:nvGraphicFramePr>
        <p:xfrm>
          <a:off x="562785" y="713423"/>
          <a:ext cx="7905785" cy="2471737"/>
        </p:xfrm>
        <a:graphic>
          <a:graphicData uri="http://schemas.openxmlformats.org/presentationml/2006/ole">
            <mc:AlternateContent xmlns:mc="http://schemas.openxmlformats.org/markup-compatibility/2006">
              <mc:Choice xmlns:v="urn:schemas-microsoft-com:vml" Requires="v">
                <p:oleObj name="Equation" r:id="rId4" imgW="5321160" imgH="1663560" progId="Equation.DSMT4">
                  <p:embed/>
                </p:oleObj>
              </mc:Choice>
              <mc:Fallback>
                <p:oleObj name="Equation" r:id="rId4" imgW="5321160" imgH="1663560" progId="Equation.DSMT4">
                  <p:embed/>
                  <p:pic>
                    <p:nvPicPr>
                      <p:cNvPr id="6" name="Object 5"/>
                      <p:cNvPicPr/>
                      <p:nvPr/>
                    </p:nvPicPr>
                    <p:blipFill>
                      <a:blip r:embed="rId5"/>
                      <a:stretch>
                        <a:fillRect/>
                      </a:stretch>
                    </p:blipFill>
                    <p:spPr>
                      <a:xfrm>
                        <a:off x="562785" y="713423"/>
                        <a:ext cx="7905785" cy="24717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0052E64-3B28-4C27-7B66-D34E1469F0F2}"/>
              </a:ext>
            </a:extLst>
          </p:cNvPr>
          <p:cNvGraphicFramePr>
            <a:graphicFrameLocks noChangeAspect="1"/>
          </p:cNvGraphicFramePr>
          <p:nvPr>
            <p:extLst>
              <p:ext uri="{D42A27DB-BD31-4B8C-83A1-F6EECF244321}">
                <p14:modId xmlns:p14="http://schemas.microsoft.com/office/powerpoint/2010/main" val="642144872"/>
              </p:ext>
            </p:extLst>
          </p:nvPr>
        </p:nvGraphicFramePr>
        <p:xfrm>
          <a:off x="544513" y="3244850"/>
          <a:ext cx="6953250" cy="2474913"/>
        </p:xfrm>
        <a:graphic>
          <a:graphicData uri="http://schemas.openxmlformats.org/presentationml/2006/ole">
            <mc:AlternateContent xmlns:mc="http://schemas.openxmlformats.org/markup-compatibility/2006">
              <mc:Choice xmlns:v="urn:schemas-microsoft-com:vml" Requires="v">
                <p:oleObj name="Equation" r:id="rId6" imgW="4673520" imgH="1663560" progId="Equation.DSMT4">
                  <p:embed/>
                </p:oleObj>
              </mc:Choice>
              <mc:Fallback>
                <p:oleObj name="Equation" r:id="rId6" imgW="4673520" imgH="1663560" progId="Equation.DSMT4">
                  <p:embed/>
                  <p:pic>
                    <p:nvPicPr>
                      <p:cNvPr id="7" name="Object 6"/>
                      <p:cNvPicPr/>
                      <p:nvPr/>
                    </p:nvPicPr>
                    <p:blipFill>
                      <a:blip r:embed="rId7"/>
                      <a:stretch>
                        <a:fillRect/>
                      </a:stretch>
                    </p:blipFill>
                    <p:spPr>
                      <a:xfrm>
                        <a:off x="544513" y="3244850"/>
                        <a:ext cx="6953250" cy="2474913"/>
                      </a:xfrm>
                      <a:prstGeom prst="rect">
                        <a:avLst/>
                      </a:prstGeom>
                    </p:spPr>
                  </p:pic>
                </p:oleObj>
              </mc:Fallback>
            </mc:AlternateContent>
          </a:graphicData>
        </a:graphic>
      </p:graphicFrame>
    </p:spTree>
    <p:extLst>
      <p:ext uri="{BB962C8B-B14F-4D97-AF65-F5344CB8AC3E}">
        <p14:creationId xmlns:p14="http://schemas.microsoft.com/office/powerpoint/2010/main" val="265287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1573" y="1630257"/>
            <a:ext cx="3544627" cy="9022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1/15/2025</a:t>
            </a:r>
            <a:endParaRPr lang="en-US" dirty="0"/>
          </a:p>
        </p:txBody>
      </p:sp>
      <p:sp>
        <p:nvSpPr>
          <p:cNvPr id="3" name="Footer Placeholder 2"/>
          <p:cNvSpPr>
            <a:spLocks noGrp="1"/>
          </p:cNvSpPr>
          <p:nvPr>
            <p:ph type="ftr" sz="quarter" idx="11"/>
          </p:nvPr>
        </p:nvSpPr>
        <p:spPr/>
        <p:txBody>
          <a:bodyPr/>
          <a:lstStyle/>
          <a:p>
            <a:r>
              <a:rPr lang="en-US"/>
              <a:t>PHY 712  Spring 2025 --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0242" y="90170"/>
            <a:ext cx="8991600" cy="461665"/>
          </a:xfrm>
          <a:prstGeom prst="rect">
            <a:avLst/>
          </a:prstGeom>
          <a:noFill/>
        </p:spPr>
        <p:txBody>
          <a:bodyPr wrap="square" rtlCol="0">
            <a:spAutoFit/>
          </a:bodyPr>
          <a:lstStyle/>
          <a:p>
            <a:r>
              <a:rPr lang="en-US" sz="2400" dirty="0">
                <a:latin typeface="+mj-lt"/>
              </a:rPr>
              <a:t>Calculation of the electrostatic energy of a system of charges --</a:t>
            </a:r>
          </a:p>
        </p:txBody>
      </p:sp>
      <p:graphicFrame>
        <p:nvGraphicFramePr>
          <p:cNvPr id="6" name="Object 5"/>
          <p:cNvGraphicFramePr>
            <a:graphicFrameLocks noChangeAspect="1"/>
          </p:cNvGraphicFramePr>
          <p:nvPr>
            <p:extLst>
              <p:ext uri="{D42A27DB-BD31-4B8C-83A1-F6EECF244321}">
                <p14:modId xmlns:p14="http://schemas.microsoft.com/office/powerpoint/2010/main" val="967300350"/>
              </p:ext>
            </p:extLst>
          </p:nvPr>
        </p:nvGraphicFramePr>
        <p:xfrm>
          <a:off x="439769" y="685800"/>
          <a:ext cx="8323231" cy="1951037"/>
        </p:xfrm>
        <a:graphic>
          <a:graphicData uri="http://schemas.openxmlformats.org/presentationml/2006/ole">
            <mc:AlternateContent xmlns:mc="http://schemas.openxmlformats.org/markup-compatibility/2006">
              <mc:Choice xmlns:v="urn:schemas-microsoft-com:vml" Requires="v">
                <p:oleObj name="Equation" r:id="rId3" imgW="5905440" imgH="1384200" progId="Equation.DSMT4">
                  <p:embed/>
                </p:oleObj>
              </mc:Choice>
              <mc:Fallback>
                <p:oleObj name="Equation" r:id="rId3" imgW="5905440" imgH="1384200" progId="Equation.DSMT4">
                  <p:embed/>
                  <p:pic>
                    <p:nvPicPr>
                      <p:cNvPr id="6" name="Object 5"/>
                      <p:cNvPicPr/>
                      <p:nvPr/>
                    </p:nvPicPr>
                    <p:blipFill>
                      <a:blip r:embed="rId4"/>
                      <a:stretch>
                        <a:fillRect/>
                      </a:stretch>
                    </p:blipFill>
                    <p:spPr>
                      <a:xfrm>
                        <a:off x="439769" y="685800"/>
                        <a:ext cx="8323231" cy="19510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17965364"/>
              </p:ext>
            </p:extLst>
          </p:nvPr>
        </p:nvGraphicFramePr>
        <p:xfrm>
          <a:off x="246077" y="2947193"/>
          <a:ext cx="8558213" cy="1511300"/>
        </p:xfrm>
        <a:graphic>
          <a:graphicData uri="http://schemas.openxmlformats.org/presentationml/2006/ole">
            <mc:AlternateContent xmlns:mc="http://schemas.openxmlformats.org/markup-compatibility/2006">
              <mc:Choice xmlns:v="urn:schemas-microsoft-com:vml" Requires="v">
                <p:oleObj name="Equation" r:id="rId5" imgW="5689440" imgH="1002960" progId="Equation.DSMT4">
                  <p:embed/>
                </p:oleObj>
              </mc:Choice>
              <mc:Fallback>
                <p:oleObj name="Equation" r:id="rId5" imgW="5689440" imgH="1002960" progId="Equation.DSMT4">
                  <p:embed/>
                  <p:pic>
                    <p:nvPicPr>
                      <p:cNvPr id="7" name="Object 6"/>
                      <p:cNvPicPr/>
                      <p:nvPr/>
                    </p:nvPicPr>
                    <p:blipFill>
                      <a:blip r:embed="rId6"/>
                      <a:stretch>
                        <a:fillRect/>
                      </a:stretch>
                    </p:blipFill>
                    <p:spPr>
                      <a:xfrm>
                        <a:off x="246077" y="2947193"/>
                        <a:ext cx="8558213" cy="15113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F03F431-03A0-0288-D3F9-EE131321F83A}"/>
              </a:ext>
            </a:extLst>
          </p:cNvPr>
          <p:cNvGraphicFramePr>
            <a:graphicFrameLocks noChangeAspect="1"/>
          </p:cNvGraphicFramePr>
          <p:nvPr>
            <p:extLst>
              <p:ext uri="{D42A27DB-BD31-4B8C-83A1-F6EECF244321}">
                <p14:modId xmlns:p14="http://schemas.microsoft.com/office/powerpoint/2010/main" val="2357268280"/>
              </p:ext>
            </p:extLst>
          </p:nvPr>
        </p:nvGraphicFramePr>
        <p:xfrm>
          <a:off x="341573" y="4484769"/>
          <a:ext cx="7706133" cy="1782762"/>
        </p:xfrm>
        <a:graphic>
          <a:graphicData uri="http://schemas.openxmlformats.org/presentationml/2006/ole">
            <mc:AlternateContent xmlns:mc="http://schemas.openxmlformats.org/markup-compatibility/2006">
              <mc:Choice xmlns:v="urn:schemas-microsoft-com:vml" Requires="v">
                <p:oleObj name="Equation" r:id="rId7" imgW="5105160" imgH="1180800" progId="Equation.DSMT4">
                  <p:embed/>
                </p:oleObj>
              </mc:Choice>
              <mc:Fallback>
                <p:oleObj name="Equation" r:id="rId7" imgW="5105160" imgH="1180800" progId="Equation.DSMT4">
                  <p:embed/>
                  <p:pic>
                    <p:nvPicPr>
                      <p:cNvPr id="0" name=""/>
                      <p:cNvPicPr/>
                      <p:nvPr/>
                    </p:nvPicPr>
                    <p:blipFill>
                      <a:blip r:embed="rId8"/>
                      <a:stretch>
                        <a:fillRect/>
                      </a:stretch>
                    </p:blipFill>
                    <p:spPr>
                      <a:xfrm>
                        <a:off x="341573" y="4484769"/>
                        <a:ext cx="7706133" cy="1782762"/>
                      </a:xfrm>
                      <a:prstGeom prst="rect">
                        <a:avLst/>
                      </a:prstGeom>
                    </p:spPr>
                  </p:pic>
                </p:oleObj>
              </mc:Fallback>
            </mc:AlternateContent>
          </a:graphicData>
        </a:graphic>
      </p:graphicFrame>
    </p:spTree>
    <p:extLst>
      <p:ext uri="{BB962C8B-B14F-4D97-AF65-F5344CB8AC3E}">
        <p14:creationId xmlns:p14="http://schemas.microsoft.com/office/powerpoint/2010/main" val="101402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BEC20-4A54-476C-B357-DF76495048A0}"/>
              </a:ext>
            </a:extLst>
          </p:cNvPr>
          <p:cNvSpPr>
            <a:spLocks noGrp="1"/>
          </p:cNvSpPr>
          <p:nvPr>
            <p:ph type="dt" sz="half" idx="10"/>
          </p:nvPr>
        </p:nvSpPr>
        <p:spPr/>
        <p:txBody>
          <a:bodyPr/>
          <a:lstStyle/>
          <a:p>
            <a:r>
              <a:rPr lang="en-US"/>
              <a:t>1/15/2025</a:t>
            </a:r>
            <a:endParaRPr lang="en-US" dirty="0"/>
          </a:p>
        </p:txBody>
      </p:sp>
      <p:sp>
        <p:nvSpPr>
          <p:cNvPr id="3" name="Footer Placeholder 2">
            <a:extLst>
              <a:ext uri="{FF2B5EF4-FFF2-40B4-BE49-F238E27FC236}">
                <a16:creationId xmlns:a16="http://schemas.microsoft.com/office/drawing/2014/main" id="{B0F1A3F4-D46F-4CD2-ABD8-0F8D2E76BED8}"/>
              </a:ext>
            </a:extLst>
          </p:cNvPr>
          <p:cNvSpPr>
            <a:spLocks noGrp="1"/>
          </p:cNvSpPr>
          <p:nvPr>
            <p:ph type="ftr" sz="quarter" idx="11"/>
          </p:nvPr>
        </p:nvSpPr>
        <p:spPr/>
        <p:txBody>
          <a:bodyPr/>
          <a:lstStyle/>
          <a:p>
            <a:r>
              <a:rPr lang="en-US"/>
              <a:t>PHY 712  Spring 2025 -- Lecture 2</a:t>
            </a:r>
            <a:endParaRPr lang="en-US" dirty="0"/>
          </a:p>
        </p:txBody>
      </p:sp>
      <p:sp>
        <p:nvSpPr>
          <p:cNvPr id="4" name="Slide Number Placeholder 3">
            <a:extLst>
              <a:ext uri="{FF2B5EF4-FFF2-40B4-BE49-F238E27FC236}">
                <a16:creationId xmlns:a16="http://schemas.microsoft.com/office/drawing/2014/main" id="{93CAD964-66E8-493F-BB87-0E455C2B7900}"/>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Oval 4">
            <a:extLst>
              <a:ext uri="{FF2B5EF4-FFF2-40B4-BE49-F238E27FC236}">
                <a16:creationId xmlns:a16="http://schemas.microsoft.com/office/drawing/2014/main" id="{B86106B7-DBD4-48DD-92F7-BF6A10F2AD47}"/>
              </a:ext>
            </a:extLst>
          </p:cNvPr>
          <p:cNvSpPr/>
          <p:nvPr/>
        </p:nvSpPr>
        <p:spPr>
          <a:xfrm>
            <a:off x="2259105" y="222325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2A66F35-3546-42B7-AE95-BCE7F0DEE4D2}"/>
              </a:ext>
            </a:extLst>
          </p:cNvPr>
          <p:cNvCxnSpPr/>
          <p:nvPr/>
        </p:nvCxnSpPr>
        <p:spPr>
          <a:xfrm flipV="1">
            <a:off x="1878105" y="1750175"/>
            <a:ext cx="0" cy="13112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28057D9-8D8A-4D36-B000-7F0FDB5148FB}"/>
              </a:ext>
            </a:extLst>
          </p:cNvPr>
          <p:cNvCxnSpPr>
            <a:cxnSpLocks/>
          </p:cNvCxnSpPr>
          <p:nvPr/>
        </p:nvCxnSpPr>
        <p:spPr>
          <a:xfrm flipV="1">
            <a:off x="1840005" y="3061449"/>
            <a:ext cx="114300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D86860-896C-4433-BCD4-F1E28927DD36}"/>
              </a:ext>
            </a:extLst>
          </p:cNvPr>
          <p:cNvCxnSpPr>
            <a:cxnSpLocks/>
          </p:cNvCxnSpPr>
          <p:nvPr/>
        </p:nvCxnSpPr>
        <p:spPr>
          <a:xfrm flipH="1">
            <a:off x="1618129" y="3048002"/>
            <a:ext cx="266700" cy="5333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A8AB184-1E89-4216-996B-1EA0B3948CEE}"/>
              </a:ext>
            </a:extLst>
          </p:cNvPr>
          <p:cNvSpPr/>
          <p:nvPr/>
        </p:nvSpPr>
        <p:spPr>
          <a:xfrm>
            <a:off x="2830605" y="264235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30702D1-EFD5-4F52-A7BE-2BFAC9E7A108}"/>
              </a:ext>
            </a:extLst>
          </p:cNvPr>
          <p:cNvSpPr/>
          <p:nvPr/>
        </p:nvSpPr>
        <p:spPr>
          <a:xfrm>
            <a:off x="2142564" y="3162301"/>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4902D2A-19AE-4307-BDE1-3C27F23989A0}"/>
              </a:ext>
            </a:extLst>
          </p:cNvPr>
          <p:cNvSpPr/>
          <p:nvPr/>
        </p:nvSpPr>
        <p:spPr>
          <a:xfrm>
            <a:off x="2830605" y="214705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D7BCF27-ACA3-40ED-8F03-520882C60F14}"/>
              </a:ext>
            </a:extLst>
          </p:cNvPr>
          <p:cNvSpPr/>
          <p:nvPr/>
        </p:nvSpPr>
        <p:spPr>
          <a:xfrm>
            <a:off x="2310652" y="271855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5B093A-8C96-46EC-B8C3-EC7D82848D13}"/>
              </a:ext>
            </a:extLst>
          </p:cNvPr>
          <p:cNvSpPr/>
          <p:nvPr/>
        </p:nvSpPr>
        <p:spPr>
          <a:xfrm>
            <a:off x="1592355" y="2253412"/>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046EDCC-7440-4DF4-9EBF-B3049991CDB9}"/>
              </a:ext>
            </a:extLst>
          </p:cNvPr>
          <p:cNvSpPr/>
          <p:nvPr/>
        </p:nvSpPr>
        <p:spPr>
          <a:xfrm>
            <a:off x="4446493" y="2070850"/>
            <a:ext cx="152400" cy="152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43E26BE-A544-4146-BBFC-17F587876DBF}"/>
              </a:ext>
            </a:extLst>
          </p:cNvPr>
          <p:cNvSpPr txBox="1"/>
          <p:nvPr/>
        </p:nvSpPr>
        <p:spPr>
          <a:xfrm>
            <a:off x="4849906" y="1750175"/>
            <a:ext cx="2617694" cy="461665"/>
          </a:xfrm>
          <a:prstGeom prst="rect">
            <a:avLst/>
          </a:prstGeom>
          <a:noFill/>
        </p:spPr>
        <p:txBody>
          <a:bodyPr wrap="square" rtlCol="0">
            <a:spAutoFit/>
          </a:bodyPr>
          <a:lstStyle/>
          <a:p>
            <a:r>
              <a:rPr lang="en-US" sz="2400" dirty="0">
                <a:solidFill>
                  <a:srgbClr val="00B0F0"/>
                </a:solidFill>
                <a:latin typeface="+mj-lt"/>
              </a:rPr>
              <a:t>Charge -e</a:t>
            </a:r>
          </a:p>
        </p:txBody>
      </p:sp>
      <p:sp>
        <p:nvSpPr>
          <p:cNvPr id="19" name="Oval 18">
            <a:extLst>
              <a:ext uri="{FF2B5EF4-FFF2-40B4-BE49-F238E27FC236}">
                <a16:creationId xmlns:a16="http://schemas.microsoft.com/office/drawing/2014/main" id="{37AD7F9F-FD79-4551-BAEF-E41B48A81FAB}"/>
              </a:ext>
            </a:extLst>
          </p:cNvPr>
          <p:cNvSpPr/>
          <p:nvPr/>
        </p:nvSpPr>
        <p:spPr>
          <a:xfrm>
            <a:off x="4435286" y="2642347"/>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4159791-2DE6-4E42-B34E-5CD4E397F793}"/>
              </a:ext>
            </a:extLst>
          </p:cNvPr>
          <p:cNvSpPr txBox="1"/>
          <p:nvPr/>
        </p:nvSpPr>
        <p:spPr>
          <a:xfrm>
            <a:off x="4845424" y="2487714"/>
            <a:ext cx="2617694" cy="461665"/>
          </a:xfrm>
          <a:prstGeom prst="rect">
            <a:avLst/>
          </a:prstGeom>
          <a:noFill/>
        </p:spPr>
        <p:txBody>
          <a:bodyPr wrap="square" rtlCol="0">
            <a:spAutoFit/>
          </a:bodyPr>
          <a:lstStyle/>
          <a:p>
            <a:r>
              <a:rPr lang="en-US" sz="2400" dirty="0">
                <a:solidFill>
                  <a:srgbClr val="FF0000"/>
                </a:solidFill>
                <a:latin typeface="+mj-lt"/>
              </a:rPr>
              <a:t>Charge +e</a:t>
            </a:r>
          </a:p>
        </p:txBody>
      </p:sp>
      <p:sp>
        <p:nvSpPr>
          <p:cNvPr id="21" name="TextBox 20">
            <a:extLst>
              <a:ext uri="{FF2B5EF4-FFF2-40B4-BE49-F238E27FC236}">
                <a16:creationId xmlns:a16="http://schemas.microsoft.com/office/drawing/2014/main" id="{5A7EAAAF-6776-41CA-9718-B7821E5BC478}"/>
              </a:ext>
            </a:extLst>
          </p:cNvPr>
          <p:cNvSpPr txBox="1"/>
          <p:nvPr/>
        </p:nvSpPr>
        <p:spPr>
          <a:xfrm>
            <a:off x="381000" y="457200"/>
            <a:ext cx="8458200" cy="830997"/>
          </a:xfrm>
          <a:prstGeom prst="rect">
            <a:avLst/>
          </a:prstGeom>
          <a:noFill/>
        </p:spPr>
        <p:txBody>
          <a:bodyPr wrap="square" rtlCol="0">
            <a:spAutoFit/>
          </a:bodyPr>
          <a:lstStyle/>
          <a:p>
            <a:r>
              <a:rPr lang="en-US" sz="2400" dirty="0">
                <a:latin typeface="+mj-lt"/>
              </a:rPr>
              <a:t>Example finite charge system for which electrostatic energy W can be calculated in a straightforward way</a:t>
            </a:r>
          </a:p>
        </p:txBody>
      </p:sp>
      <p:sp>
        <p:nvSpPr>
          <p:cNvPr id="23" name="TextBox 22">
            <a:extLst>
              <a:ext uri="{FF2B5EF4-FFF2-40B4-BE49-F238E27FC236}">
                <a16:creationId xmlns:a16="http://schemas.microsoft.com/office/drawing/2014/main" id="{83DB1357-E630-4AD5-AF8F-0308EC6062B3}"/>
              </a:ext>
            </a:extLst>
          </p:cNvPr>
          <p:cNvSpPr txBox="1"/>
          <p:nvPr/>
        </p:nvSpPr>
        <p:spPr>
          <a:xfrm>
            <a:off x="1492623" y="1888118"/>
            <a:ext cx="255494" cy="461665"/>
          </a:xfrm>
          <a:prstGeom prst="rect">
            <a:avLst/>
          </a:prstGeom>
          <a:noFill/>
        </p:spPr>
        <p:txBody>
          <a:bodyPr wrap="square" rtlCol="0">
            <a:spAutoFit/>
          </a:bodyPr>
          <a:lstStyle/>
          <a:p>
            <a:r>
              <a:rPr lang="en-US" sz="2400" dirty="0">
                <a:latin typeface="+mj-lt"/>
              </a:rPr>
              <a:t>1</a:t>
            </a:r>
          </a:p>
        </p:txBody>
      </p:sp>
      <p:sp>
        <p:nvSpPr>
          <p:cNvPr id="24" name="TextBox 23">
            <a:extLst>
              <a:ext uri="{FF2B5EF4-FFF2-40B4-BE49-F238E27FC236}">
                <a16:creationId xmlns:a16="http://schemas.microsoft.com/office/drawing/2014/main" id="{E7E84976-B412-41BA-8D5D-84FC57AC95C8}"/>
              </a:ext>
            </a:extLst>
          </p:cNvPr>
          <p:cNvSpPr txBox="1"/>
          <p:nvPr/>
        </p:nvSpPr>
        <p:spPr>
          <a:xfrm>
            <a:off x="2154893" y="1835544"/>
            <a:ext cx="255494" cy="461665"/>
          </a:xfrm>
          <a:prstGeom prst="rect">
            <a:avLst/>
          </a:prstGeom>
          <a:noFill/>
        </p:spPr>
        <p:txBody>
          <a:bodyPr wrap="square" rtlCol="0">
            <a:spAutoFit/>
          </a:bodyPr>
          <a:lstStyle/>
          <a:p>
            <a:r>
              <a:rPr lang="en-US" sz="2400" dirty="0">
                <a:latin typeface="+mj-lt"/>
              </a:rPr>
              <a:t>2</a:t>
            </a:r>
          </a:p>
        </p:txBody>
      </p:sp>
      <p:sp>
        <p:nvSpPr>
          <p:cNvPr id="25" name="TextBox 24">
            <a:extLst>
              <a:ext uri="{FF2B5EF4-FFF2-40B4-BE49-F238E27FC236}">
                <a16:creationId xmlns:a16="http://schemas.microsoft.com/office/drawing/2014/main" id="{5174E5D1-297E-48CD-9B0C-42B734CE5B42}"/>
              </a:ext>
            </a:extLst>
          </p:cNvPr>
          <p:cNvSpPr txBox="1"/>
          <p:nvPr/>
        </p:nvSpPr>
        <p:spPr>
          <a:xfrm>
            <a:off x="2242296" y="3014885"/>
            <a:ext cx="255494" cy="461665"/>
          </a:xfrm>
          <a:prstGeom prst="rect">
            <a:avLst/>
          </a:prstGeom>
          <a:noFill/>
        </p:spPr>
        <p:txBody>
          <a:bodyPr wrap="square" rtlCol="0">
            <a:spAutoFit/>
          </a:bodyPr>
          <a:lstStyle/>
          <a:p>
            <a:r>
              <a:rPr lang="en-US" sz="2400" dirty="0">
                <a:latin typeface="+mj-lt"/>
              </a:rPr>
              <a:t>6</a:t>
            </a:r>
          </a:p>
        </p:txBody>
      </p:sp>
      <p:sp>
        <p:nvSpPr>
          <p:cNvPr id="26" name="TextBox 25">
            <a:extLst>
              <a:ext uri="{FF2B5EF4-FFF2-40B4-BE49-F238E27FC236}">
                <a16:creationId xmlns:a16="http://schemas.microsoft.com/office/drawing/2014/main" id="{3295CBE0-BE7C-4BB2-BCB2-59AB48BA152A}"/>
              </a:ext>
            </a:extLst>
          </p:cNvPr>
          <p:cNvSpPr txBox="1"/>
          <p:nvPr/>
        </p:nvSpPr>
        <p:spPr>
          <a:xfrm>
            <a:off x="2779058" y="1755332"/>
            <a:ext cx="255494" cy="461665"/>
          </a:xfrm>
          <a:prstGeom prst="rect">
            <a:avLst/>
          </a:prstGeom>
          <a:noFill/>
        </p:spPr>
        <p:txBody>
          <a:bodyPr wrap="square" rtlCol="0">
            <a:spAutoFit/>
          </a:bodyPr>
          <a:lstStyle/>
          <a:p>
            <a:r>
              <a:rPr lang="en-US" sz="2400" dirty="0">
                <a:latin typeface="+mj-lt"/>
              </a:rPr>
              <a:t>3</a:t>
            </a:r>
          </a:p>
        </p:txBody>
      </p:sp>
      <p:sp>
        <p:nvSpPr>
          <p:cNvPr id="27" name="TextBox 26">
            <a:extLst>
              <a:ext uri="{FF2B5EF4-FFF2-40B4-BE49-F238E27FC236}">
                <a16:creationId xmlns:a16="http://schemas.microsoft.com/office/drawing/2014/main" id="{40A5FE62-C7EC-476C-A34F-45E920D45249}"/>
              </a:ext>
            </a:extLst>
          </p:cNvPr>
          <p:cNvSpPr txBox="1"/>
          <p:nvPr/>
        </p:nvSpPr>
        <p:spPr>
          <a:xfrm>
            <a:off x="2933698" y="2405812"/>
            <a:ext cx="255494" cy="461665"/>
          </a:xfrm>
          <a:prstGeom prst="rect">
            <a:avLst/>
          </a:prstGeom>
          <a:noFill/>
        </p:spPr>
        <p:txBody>
          <a:bodyPr wrap="square" rtlCol="0">
            <a:spAutoFit/>
          </a:bodyPr>
          <a:lstStyle/>
          <a:p>
            <a:r>
              <a:rPr lang="en-US" sz="2400" dirty="0">
                <a:latin typeface="+mj-lt"/>
              </a:rPr>
              <a:t>4</a:t>
            </a:r>
          </a:p>
        </p:txBody>
      </p:sp>
      <p:sp>
        <p:nvSpPr>
          <p:cNvPr id="28" name="TextBox 27">
            <a:extLst>
              <a:ext uri="{FF2B5EF4-FFF2-40B4-BE49-F238E27FC236}">
                <a16:creationId xmlns:a16="http://schemas.microsoft.com/office/drawing/2014/main" id="{BBC12788-5148-4723-A087-4F743C50CB95}"/>
              </a:ext>
            </a:extLst>
          </p:cNvPr>
          <p:cNvSpPr txBox="1"/>
          <p:nvPr/>
        </p:nvSpPr>
        <p:spPr>
          <a:xfrm>
            <a:off x="2337549" y="2389097"/>
            <a:ext cx="255494" cy="461665"/>
          </a:xfrm>
          <a:prstGeom prst="rect">
            <a:avLst/>
          </a:prstGeom>
          <a:noFill/>
        </p:spPr>
        <p:txBody>
          <a:bodyPr wrap="square" rtlCol="0">
            <a:spAutoFit/>
          </a:bodyPr>
          <a:lstStyle/>
          <a:p>
            <a:r>
              <a:rPr lang="en-US" sz="2400" dirty="0">
                <a:latin typeface="+mj-lt"/>
              </a:rPr>
              <a:t>5</a:t>
            </a:r>
          </a:p>
        </p:txBody>
      </p:sp>
      <p:cxnSp>
        <p:nvCxnSpPr>
          <p:cNvPr id="30" name="Straight Arrow Connector 29">
            <a:extLst>
              <a:ext uri="{FF2B5EF4-FFF2-40B4-BE49-F238E27FC236}">
                <a16:creationId xmlns:a16="http://schemas.microsoft.com/office/drawing/2014/main" id="{64F6D4E8-93FF-47D3-B143-0A436BAC39EE}"/>
              </a:ext>
            </a:extLst>
          </p:cNvPr>
          <p:cNvCxnSpPr/>
          <p:nvPr/>
        </p:nvCxnSpPr>
        <p:spPr>
          <a:xfrm flipV="1">
            <a:off x="4403913" y="3581400"/>
            <a:ext cx="0" cy="13112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BDE1D08-39C1-450A-9DE0-E585F79CBD75}"/>
              </a:ext>
            </a:extLst>
          </p:cNvPr>
          <p:cNvCxnSpPr>
            <a:cxnSpLocks/>
          </p:cNvCxnSpPr>
          <p:nvPr/>
        </p:nvCxnSpPr>
        <p:spPr>
          <a:xfrm flipV="1">
            <a:off x="4365813" y="4892674"/>
            <a:ext cx="1143000"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F7E1FE9-9EAB-4F6A-B18A-BD516A873BAE}"/>
              </a:ext>
            </a:extLst>
          </p:cNvPr>
          <p:cNvCxnSpPr>
            <a:cxnSpLocks/>
          </p:cNvCxnSpPr>
          <p:nvPr/>
        </p:nvCxnSpPr>
        <p:spPr>
          <a:xfrm flipH="1">
            <a:off x="4143937" y="4879227"/>
            <a:ext cx="266700" cy="5333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Arrow: Right 43">
            <a:extLst>
              <a:ext uri="{FF2B5EF4-FFF2-40B4-BE49-F238E27FC236}">
                <a16:creationId xmlns:a16="http://schemas.microsoft.com/office/drawing/2014/main" id="{FB169707-DE09-4CC5-8606-7BC58B0D15F9}"/>
              </a:ext>
            </a:extLst>
          </p:cNvPr>
          <p:cNvSpPr/>
          <p:nvPr/>
        </p:nvSpPr>
        <p:spPr>
          <a:xfrm>
            <a:off x="1295400" y="4345825"/>
            <a:ext cx="1535202" cy="635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6A94D974-444B-4A6F-B077-7D9448983D56}"/>
              </a:ext>
            </a:extLst>
          </p:cNvPr>
          <p:cNvSpPr txBox="1"/>
          <p:nvPr/>
        </p:nvSpPr>
        <p:spPr>
          <a:xfrm>
            <a:off x="5546913" y="3690187"/>
            <a:ext cx="2895597" cy="830997"/>
          </a:xfrm>
          <a:prstGeom prst="rect">
            <a:avLst/>
          </a:prstGeom>
          <a:noFill/>
        </p:spPr>
        <p:txBody>
          <a:bodyPr wrap="square" rtlCol="0">
            <a:spAutoFit/>
          </a:bodyPr>
          <a:lstStyle/>
          <a:p>
            <a:r>
              <a:rPr lang="en-US" sz="2400" dirty="0">
                <a:latin typeface="+mj-lt"/>
              </a:rPr>
              <a:t>(particles moves off to infinity)</a:t>
            </a:r>
          </a:p>
        </p:txBody>
      </p:sp>
      <p:graphicFrame>
        <p:nvGraphicFramePr>
          <p:cNvPr id="6" name="Object 5">
            <a:extLst>
              <a:ext uri="{FF2B5EF4-FFF2-40B4-BE49-F238E27FC236}">
                <a16:creationId xmlns:a16="http://schemas.microsoft.com/office/drawing/2014/main" id="{4A6B5B92-7B6F-4802-877A-ED3B814B68DC}"/>
              </a:ext>
            </a:extLst>
          </p:cNvPr>
          <p:cNvGraphicFramePr>
            <a:graphicFrameLocks noChangeAspect="1"/>
          </p:cNvGraphicFramePr>
          <p:nvPr>
            <p:extLst>
              <p:ext uri="{D42A27DB-BD31-4B8C-83A1-F6EECF244321}">
                <p14:modId xmlns:p14="http://schemas.microsoft.com/office/powerpoint/2010/main" val="4037945624"/>
              </p:ext>
            </p:extLst>
          </p:nvPr>
        </p:nvGraphicFramePr>
        <p:xfrm>
          <a:off x="579343" y="5475471"/>
          <a:ext cx="7040657" cy="982417"/>
        </p:xfrm>
        <a:graphic>
          <a:graphicData uri="http://schemas.openxmlformats.org/presentationml/2006/ole">
            <mc:AlternateContent xmlns:mc="http://schemas.openxmlformats.org/markup-compatibility/2006">
              <mc:Choice xmlns:v="urn:schemas-microsoft-com:vml" Requires="v">
                <p:oleObj name="Equation" r:id="rId3" imgW="3276360" imgH="457200" progId="Equation.DSMT4">
                  <p:embed/>
                </p:oleObj>
              </mc:Choice>
              <mc:Fallback>
                <p:oleObj name="Equation" r:id="rId3" imgW="3276360" imgH="457200" progId="Equation.DSMT4">
                  <p:embed/>
                  <p:pic>
                    <p:nvPicPr>
                      <p:cNvPr id="0" name=""/>
                      <p:cNvPicPr/>
                      <p:nvPr/>
                    </p:nvPicPr>
                    <p:blipFill>
                      <a:blip r:embed="rId4"/>
                      <a:stretch>
                        <a:fillRect/>
                      </a:stretch>
                    </p:blipFill>
                    <p:spPr>
                      <a:xfrm>
                        <a:off x="579343" y="5475471"/>
                        <a:ext cx="7040657" cy="982417"/>
                      </a:xfrm>
                      <a:prstGeom prst="rect">
                        <a:avLst/>
                      </a:prstGeom>
                    </p:spPr>
                  </p:pic>
                </p:oleObj>
              </mc:Fallback>
            </mc:AlternateContent>
          </a:graphicData>
        </a:graphic>
      </p:graphicFrame>
    </p:spTree>
    <p:extLst>
      <p:ext uri="{BB962C8B-B14F-4D97-AF65-F5344CB8AC3E}">
        <p14:creationId xmlns:p14="http://schemas.microsoft.com/office/powerpoint/2010/main" val="87846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B827C1-BDAA-5905-9A19-1ADADC5B0A31}"/>
              </a:ext>
            </a:extLst>
          </p:cNvPr>
          <p:cNvSpPr>
            <a:spLocks noGrp="1"/>
          </p:cNvSpPr>
          <p:nvPr>
            <p:ph type="dt" sz="half" idx="10"/>
          </p:nvPr>
        </p:nvSpPr>
        <p:spPr/>
        <p:txBody>
          <a:bodyPr/>
          <a:lstStyle/>
          <a:p>
            <a:r>
              <a:rPr lang="en-US"/>
              <a:t>1/15/2025</a:t>
            </a:r>
            <a:endParaRPr lang="en-US" dirty="0"/>
          </a:p>
        </p:txBody>
      </p:sp>
      <p:sp>
        <p:nvSpPr>
          <p:cNvPr id="3" name="Footer Placeholder 2">
            <a:extLst>
              <a:ext uri="{FF2B5EF4-FFF2-40B4-BE49-F238E27FC236}">
                <a16:creationId xmlns:a16="http://schemas.microsoft.com/office/drawing/2014/main" id="{09B9A731-E021-FF0C-2AB1-7CAC94A0A3C1}"/>
              </a:ext>
            </a:extLst>
          </p:cNvPr>
          <p:cNvSpPr>
            <a:spLocks noGrp="1"/>
          </p:cNvSpPr>
          <p:nvPr>
            <p:ph type="ftr" sz="quarter" idx="11"/>
          </p:nvPr>
        </p:nvSpPr>
        <p:spPr/>
        <p:txBody>
          <a:bodyPr/>
          <a:lstStyle/>
          <a:p>
            <a:r>
              <a:rPr lang="en-US"/>
              <a:t>PHY 712  Spring 2025 -- Lecture 2</a:t>
            </a:r>
            <a:endParaRPr lang="en-US" dirty="0"/>
          </a:p>
        </p:txBody>
      </p:sp>
      <p:sp>
        <p:nvSpPr>
          <p:cNvPr id="4" name="Slide Number Placeholder 3">
            <a:extLst>
              <a:ext uri="{FF2B5EF4-FFF2-40B4-BE49-F238E27FC236}">
                <a16:creationId xmlns:a16="http://schemas.microsoft.com/office/drawing/2014/main" id="{D0AB8F8A-943B-CC7F-D65B-1D7CD5D973B7}"/>
              </a:ext>
            </a:extLst>
          </p:cNvPr>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a:extLst>
              <a:ext uri="{FF2B5EF4-FFF2-40B4-BE49-F238E27FC236}">
                <a16:creationId xmlns:a16="http://schemas.microsoft.com/office/drawing/2014/main" id="{7E13A20B-E26D-24DE-43B5-E1DFB41FD44B}"/>
              </a:ext>
            </a:extLst>
          </p:cNvPr>
          <p:cNvGraphicFramePr>
            <a:graphicFrameLocks noChangeAspect="1"/>
          </p:cNvGraphicFramePr>
          <p:nvPr/>
        </p:nvGraphicFramePr>
        <p:xfrm>
          <a:off x="363569" y="609600"/>
          <a:ext cx="8323231" cy="1951037"/>
        </p:xfrm>
        <a:graphic>
          <a:graphicData uri="http://schemas.openxmlformats.org/presentationml/2006/ole">
            <mc:AlternateContent xmlns:mc="http://schemas.openxmlformats.org/markup-compatibility/2006">
              <mc:Choice xmlns:v="urn:schemas-microsoft-com:vml" Requires="v">
                <p:oleObj name="Equation" r:id="rId2" imgW="5905440" imgH="1384200" progId="Equation.DSMT4">
                  <p:embed/>
                </p:oleObj>
              </mc:Choice>
              <mc:Fallback>
                <p:oleObj name="Equation" r:id="rId2" imgW="5905440" imgH="1384200" progId="Equation.DSMT4">
                  <p:embed/>
                  <p:pic>
                    <p:nvPicPr>
                      <p:cNvPr id="6" name="Object 5"/>
                      <p:cNvPicPr/>
                      <p:nvPr/>
                    </p:nvPicPr>
                    <p:blipFill>
                      <a:blip r:embed="rId3"/>
                      <a:stretch>
                        <a:fillRect/>
                      </a:stretch>
                    </p:blipFill>
                    <p:spPr>
                      <a:xfrm>
                        <a:off x="363569" y="609600"/>
                        <a:ext cx="8323231" cy="19510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BC4212F-D2B7-7908-4867-E0F5BF2DDF52}"/>
              </a:ext>
            </a:extLst>
          </p:cNvPr>
          <p:cNvGraphicFramePr>
            <a:graphicFrameLocks noChangeAspect="1"/>
          </p:cNvGraphicFramePr>
          <p:nvPr>
            <p:extLst>
              <p:ext uri="{D42A27DB-BD31-4B8C-83A1-F6EECF244321}">
                <p14:modId xmlns:p14="http://schemas.microsoft.com/office/powerpoint/2010/main" val="818945677"/>
              </p:ext>
            </p:extLst>
          </p:nvPr>
        </p:nvGraphicFramePr>
        <p:xfrm>
          <a:off x="258763" y="2514600"/>
          <a:ext cx="8691562" cy="1431925"/>
        </p:xfrm>
        <a:graphic>
          <a:graphicData uri="http://schemas.openxmlformats.org/presentationml/2006/ole">
            <mc:AlternateContent xmlns:mc="http://schemas.openxmlformats.org/markup-compatibility/2006">
              <mc:Choice xmlns:v="urn:schemas-microsoft-com:vml" Requires="v">
                <p:oleObj name="Equation" r:id="rId4" imgW="5778360" imgH="952200" progId="Equation.DSMT4">
                  <p:embed/>
                </p:oleObj>
              </mc:Choice>
              <mc:Fallback>
                <p:oleObj name="Equation" r:id="rId4" imgW="5778360" imgH="952200" progId="Equation.DSMT4">
                  <p:embed/>
                  <p:pic>
                    <p:nvPicPr>
                      <p:cNvPr id="7" name="Object 6"/>
                      <p:cNvPicPr/>
                      <p:nvPr/>
                    </p:nvPicPr>
                    <p:blipFill>
                      <a:blip r:embed="rId5"/>
                      <a:stretch>
                        <a:fillRect/>
                      </a:stretch>
                    </p:blipFill>
                    <p:spPr>
                      <a:xfrm>
                        <a:off x="258763" y="2514600"/>
                        <a:ext cx="8691562" cy="14319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2B75737-F741-A043-1016-729A8697B645}"/>
              </a:ext>
            </a:extLst>
          </p:cNvPr>
          <p:cNvGraphicFramePr>
            <a:graphicFrameLocks noChangeAspect="1"/>
          </p:cNvGraphicFramePr>
          <p:nvPr/>
        </p:nvGraphicFramePr>
        <p:xfrm>
          <a:off x="341573" y="3801738"/>
          <a:ext cx="3203575" cy="994213"/>
        </p:xfrm>
        <a:graphic>
          <a:graphicData uri="http://schemas.openxmlformats.org/presentationml/2006/ole">
            <mc:AlternateContent xmlns:mc="http://schemas.openxmlformats.org/markup-compatibility/2006">
              <mc:Choice xmlns:v="urn:schemas-microsoft-com:vml" Requires="v">
                <p:oleObj name="Equation" r:id="rId6" imgW="2209680" imgH="685800" progId="Equation.DSMT4">
                  <p:embed/>
                </p:oleObj>
              </mc:Choice>
              <mc:Fallback>
                <p:oleObj name="Equation" r:id="rId6" imgW="2209680" imgH="685800" progId="Equation.DSMT4">
                  <p:embed/>
                  <p:pic>
                    <p:nvPicPr>
                      <p:cNvPr id="8" name="Object 7"/>
                      <p:cNvPicPr/>
                      <p:nvPr/>
                    </p:nvPicPr>
                    <p:blipFill>
                      <a:blip r:embed="rId7"/>
                      <a:stretch>
                        <a:fillRect/>
                      </a:stretch>
                    </p:blipFill>
                    <p:spPr>
                      <a:xfrm>
                        <a:off x="341573" y="3801738"/>
                        <a:ext cx="3203575" cy="9942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EF481DA-F5D3-EE26-52ED-37B5508D3675}"/>
              </a:ext>
            </a:extLst>
          </p:cNvPr>
          <p:cNvGraphicFramePr>
            <a:graphicFrameLocks noChangeAspect="1"/>
          </p:cNvGraphicFramePr>
          <p:nvPr/>
        </p:nvGraphicFramePr>
        <p:xfrm>
          <a:off x="304800" y="4795951"/>
          <a:ext cx="7970838" cy="1731963"/>
        </p:xfrm>
        <a:graphic>
          <a:graphicData uri="http://schemas.openxmlformats.org/presentationml/2006/ole">
            <mc:AlternateContent xmlns:mc="http://schemas.openxmlformats.org/markup-compatibility/2006">
              <mc:Choice xmlns:v="urn:schemas-microsoft-com:vml" Requires="v">
                <p:oleObj name="Equation" r:id="rId8" imgW="6019560" imgH="1307880" progId="Equation.DSMT4">
                  <p:embed/>
                </p:oleObj>
              </mc:Choice>
              <mc:Fallback>
                <p:oleObj name="Equation" r:id="rId8" imgW="6019560" imgH="1307880" progId="Equation.DSMT4">
                  <p:embed/>
                  <p:pic>
                    <p:nvPicPr>
                      <p:cNvPr id="9" name="Object 8"/>
                      <p:cNvPicPr/>
                      <p:nvPr/>
                    </p:nvPicPr>
                    <p:blipFill>
                      <a:blip r:embed="rId9"/>
                      <a:stretch>
                        <a:fillRect/>
                      </a:stretch>
                    </p:blipFill>
                    <p:spPr>
                      <a:xfrm>
                        <a:off x="304800" y="4795951"/>
                        <a:ext cx="7970838" cy="1731963"/>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62A2120-5388-F40E-B05C-7B73C8D176E1}"/>
              </a:ext>
            </a:extLst>
          </p:cNvPr>
          <p:cNvSpPr txBox="1"/>
          <p:nvPr/>
        </p:nvSpPr>
        <p:spPr>
          <a:xfrm>
            <a:off x="0" y="91920"/>
            <a:ext cx="8121667" cy="461665"/>
          </a:xfrm>
          <a:prstGeom prst="rect">
            <a:avLst/>
          </a:prstGeom>
          <a:noFill/>
        </p:spPr>
        <p:txBody>
          <a:bodyPr wrap="square" rtlCol="0">
            <a:spAutoFit/>
          </a:bodyPr>
          <a:lstStyle/>
          <a:p>
            <a:r>
              <a:rPr lang="en-US" sz="2400" dirty="0">
                <a:latin typeface="+mj-lt"/>
              </a:rPr>
              <a:t>Summary --</a:t>
            </a:r>
          </a:p>
        </p:txBody>
      </p:sp>
    </p:spTree>
    <p:extLst>
      <p:ext uri="{BB962C8B-B14F-4D97-AF65-F5344CB8AC3E}">
        <p14:creationId xmlns:p14="http://schemas.microsoft.com/office/powerpoint/2010/main" val="290413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1/15/2025</a:t>
            </a:r>
            <a:endParaRPr lang="en-US" dirty="0"/>
          </a:p>
        </p:txBody>
      </p:sp>
      <p:sp>
        <p:nvSpPr>
          <p:cNvPr id="3" name="Footer Placeholder 2"/>
          <p:cNvSpPr>
            <a:spLocks noGrp="1"/>
          </p:cNvSpPr>
          <p:nvPr>
            <p:ph type="ftr" sz="quarter" idx="11"/>
          </p:nvPr>
        </p:nvSpPr>
        <p:spPr/>
        <p:txBody>
          <a:bodyPr/>
          <a:lstStyle/>
          <a:p>
            <a:r>
              <a:rPr lang="en-US"/>
              <a:t>PHY 712  Spring 2025 -- Lecture 2</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57912" y="-23146"/>
            <a:ext cx="8915400" cy="2308324"/>
          </a:xfrm>
          <a:prstGeom prst="rect">
            <a:avLst/>
          </a:prstGeom>
          <a:noFill/>
        </p:spPr>
        <p:txBody>
          <a:bodyPr wrap="square" rtlCol="0">
            <a:spAutoFit/>
          </a:bodyPr>
          <a:lstStyle/>
          <a:p>
            <a:r>
              <a:rPr lang="en-US" sz="2400" dirty="0">
                <a:latin typeface="+mj-lt"/>
              </a:rPr>
              <a:t>Slight digression:  </a:t>
            </a:r>
          </a:p>
          <a:p>
            <a:r>
              <a:rPr lang="en-US" sz="2400" dirty="0">
                <a:latin typeface="+mj-lt"/>
              </a:rPr>
              <a:t>          Comment on electrostatic energy evaluation -- </a:t>
            </a:r>
          </a:p>
          <a:p>
            <a:endParaRPr lang="en-US" sz="2400" dirty="0">
              <a:latin typeface="+mj-lt"/>
            </a:endParaRPr>
          </a:p>
          <a:p>
            <a:r>
              <a:rPr lang="en-US" sz="2400" dirty="0">
                <a:latin typeface="+mj-lt"/>
              </a:rPr>
              <a:t>	</a:t>
            </a:r>
            <a:r>
              <a:rPr lang="en-US" sz="2400" dirty="0"/>
              <a:t>When the discrete charge distribution becomes a continuous charge density:                     the electrostatic energy</a:t>
            </a:r>
          </a:p>
          <a:p>
            <a:r>
              <a:rPr lang="en-US" sz="2400" dirty="0">
                <a:latin typeface="+mj-lt"/>
              </a:rPr>
              <a:t>becomes</a:t>
            </a:r>
          </a:p>
        </p:txBody>
      </p:sp>
      <p:graphicFrame>
        <p:nvGraphicFramePr>
          <p:cNvPr id="6" name="Object 5"/>
          <p:cNvGraphicFramePr>
            <a:graphicFrameLocks noChangeAspect="1"/>
          </p:cNvGraphicFramePr>
          <p:nvPr>
            <p:extLst>
              <p:ext uri="{D42A27DB-BD31-4B8C-83A1-F6EECF244321}">
                <p14:modId xmlns:p14="http://schemas.microsoft.com/office/powerpoint/2010/main" val="57635307"/>
              </p:ext>
            </p:extLst>
          </p:nvPr>
        </p:nvGraphicFramePr>
        <p:xfrm>
          <a:off x="3932841" y="1457880"/>
          <a:ext cx="1439861" cy="413960"/>
        </p:xfrm>
        <a:graphic>
          <a:graphicData uri="http://schemas.openxmlformats.org/presentationml/2006/ole">
            <mc:AlternateContent xmlns:mc="http://schemas.openxmlformats.org/markup-compatibility/2006">
              <mc:Choice xmlns:v="urn:schemas-microsoft-com:vml" Requires="v">
                <p:oleObj name="Equation" r:id="rId3" imgW="1015920" imgH="291960" progId="Equation.DSMT4">
                  <p:embed/>
                </p:oleObj>
              </mc:Choice>
              <mc:Fallback>
                <p:oleObj name="Equation" r:id="rId3" imgW="1015920" imgH="291960" progId="Equation.DSMT4">
                  <p:embed/>
                  <p:pic>
                    <p:nvPicPr>
                      <p:cNvPr id="0" name=""/>
                      <p:cNvPicPr/>
                      <p:nvPr/>
                    </p:nvPicPr>
                    <p:blipFill>
                      <a:blip r:embed="rId4"/>
                      <a:stretch>
                        <a:fillRect/>
                      </a:stretch>
                    </p:blipFill>
                    <p:spPr>
                      <a:xfrm>
                        <a:off x="3932841" y="1457880"/>
                        <a:ext cx="1439861" cy="41396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56967890"/>
              </p:ext>
            </p:extLst>
          </p:nvPr>
        </p:nvGraphicFramePr>
        <p:xfrm>
          <a:off x="1905000" y="1991372"/>
          <a:ext cx="4241800" cy="946830"/>
        </p:xfrm>
        <a:graphic>
          <a:graphicData uri="http://schemas.openxmlformats.org/presentationml/2006/ole">
            <mc:AlternateContent xmlns:mc="http://schemas.openxmlformats.org/markup-compatibility/2006">
              <mc:Choice xmlns:v="urn:schemas-microsoft-com:vml" Requires="v">
                <p:oleObj name="Equation" r:id="rId5" imgW="2844720" imgH="634680" progId="Equation.DSMT4">
                  <p:embed/>
                </p:oleObj>
              </mc:Choice>
              <mc:Fallback>
                <p:oleObj name="Equation" r:id="rId5" imgW="2844720" imgH="634680" progId="Equation.DSMT4">
                  <p:embed/>
                  <p:pic>
                    <p:nvPicPr>
                      <p:cNvPr id="0" name=""/>
                      <p:cNvPicPr/>
                      <p:nvPr/>
                    </p:nvPicPr>
                    <p:blipFill>
                      <a:blip r:embed="rId6"/>
                      <a:stretch>
                        <a:fillRect/>
                      </a:stretch>
                    </p:blipFill>
                    <p:spPr>
                      <a:xfrm>
                        <a:off x="1905000" y="1991372"/>
                        <a:ext cx="4241800" cy="946830"/>
                      </a:xfrm>
                      <a:prstGeom prst="rect">
                        <a:avLst/>
                      </a:prstGeom>
                    </p:spPr>
                  </p:pic>
                </p:oleObj>
              </mc:Fallback>
            </mc:AlternateContent>
          </a:graphicData>
        </a:graphic>
      </p:graphicFrame>
      <p:sp>
        <p:nvSpPr>
          <p:cNvPr id="8" name="TextBox 7"/>
          <p:cNvSpPr txBox="1"/>
          <p:nvPr/>
        </p:nvSpPr>
        <p:spPr>
          <a:xfrm>
            <a:off x="118872" y="2872794"/>
            <a:ext cx="9067800" cy="2308324"/>
          </a:xfrm>
          <a:prstGeom prst="rect">
            <a:avLst/>
          </a:prstGeom>
          <a:noFill/>
        </p:spPr>
        <p:txBody>
          <a:bodyPr wrap="square" rtlCol="0">
            <a:spAutoFit/>
          </a:bodyPr>
          <a:lstStyle/>
          <a:p>
            <a:r>
              <a:rPr lang="en-US" sz="2400" dirty="0"/>
              <a:t>Notice, in this case, it is not possible to exclude the ``self-interaction''. </a:t>
            </a:r>
          </a:p>
          <a:p>
            <a:endParaRPr lang="en-US" sz="2400" dirty="0"/>
          </a:p>
          <a:p>
            <a:endParaRPr lang="en-US" sz="2400" dirty="0"/>
          </a:p>
          <a:p>
            <a:r>
              <a:rPr lang="en-US" sz="2400" dirty="0"/>
              <a:t>Previous expression can be rewritten in terms of the electrostatic potential or field:</a:t>
            </a:r>
          </a:p>
        </p:txBody>
      </p:sp>
      <p:graphicFrame>
        <p:nvGraphicFramePr>
          <p:cNvPr id="9" name="Object 8"/>
          <p:cNvGraphicFramePr>
            <a:graphicFrameLocks noChangeAspect="1"/>
          </p:cNvGraphicFramePr>
          <p:nvPr>
            <p:extLst>
              <p:ext uri="{D42A27DB-BD31-4B8C-83A1-F6EECF244321}">
                <p14:modId xmlns:p14="http://schemas.microsoft.com/office/powerpoint/2010/main" val="2667361784"/>
              </p:ext>
            </p:extLst>
          </p:nvPr>
        </p:nvGraphicFramePr>
        <p:xfrm>
          <a:off x="57912" y="3964333"/>
          <a:ext cx="6691313" cy="365125"/>
        </p:xfrm>
        <a:graphic>
          <a:graphicData uri="http://schemas.openxmlformats.org/presentationml/2006/ole">
            <mc:AlternateContent xmlns:mc="http://schemas.openxmlformats.org/markup-compatibility/2006">
              <mc:Choice xmlns:v="urn:schemas-microsoft-com:vml" Requires="v">
                <p:oleObj name="Equation" r:id="rId7" imgW="4902120" imgH="266400" progId="Equation.DSMT4">
                  <p:embed/>
                </p:oleObj>
              </mc:Choice>
              <mc:Fallback>
                <p:oleObj name="Equation" r:id="rId7" imgW="4902120" imgH="266400" progId="Equation.DSMT4">
                  <p:embed/>
                  <p:pic>
                    <p:nvPicPr>
                      <p:cNvPr id="0" name=""/>
                      <p:cNvPicPr/>
                      <p:nvPr/>
                    </p:nvPicPr>
                    <p:blipFill>
                      <a:blip r:embed="rId8"/>
                      <a:stretch>
                        <a:fillRect/>
                      </a:stretch>
                    </p:blipFill>
                    <p:spPr>
                      <a:xfrm>
                        <a:off x="57912" y="3964333"/>
                        <a:ext cx="6691313" cy="3651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64224145"/>
              </p:ext>
            </p:extLst>
          </p:nvPr>
        </p:nvGraphicFramePr>
        <p:xfrm>
          <a:off x="2895600" y="4920570"/>
          <a:ext cx="5891004" cy="1556430"/>
        </p:xfrm>
        <a:graphic>
          <a:graphicData uri="http://schemas.openxmlformats.org/presentationml/2006/ole">
            <mc:AlternateContent xmlns:mc="http://schemas.openxmlformats.org/markup-compatibility/2006">
              <mc:Choice xmlns:v="urn:schemas-microsoft-com:vml" Requires="v">
                <p:oleObj name="Equation" r:id="rId9" imgW="4470120" imgH="1180800" progId="Equation.DSMT4">
                  <p:embed/>
                </p:oleObj>
              </mc:Choice>
              <mc:Fallback>
                <p:oleObj name="Equation" r:id="rId9" imgW="4470120" imgH="1180800" progId="Equation.DSMT4">
                  <p:embed/>
                  <p:pic>
                    <p:nvPicPr>
                      <p:cNvPr id="0" name=""/>
                      <p:cNvPicPr/>
                      <p:nvPr/>
                    </p:nvPicPr>
                    <p:blipFill>
                      <a:blip r:embed="rId10"/>
                      <a:stretch>
                        <a:fillRect/>
                      </a:stretch>
                    </p:blipFill>
                    <p:spPr>
                      <a:xfrm>
                        <a:off x="2895600" y="4920570"/>
                        <a:ext cx="5891004" cy="1556430"/>
                      </a:xfrm>
                      <a:prstGeom prst="rect">
                        <a:avLst/>
                      </a:prstGeom>
                    </p:spPr>
                  </p:pic>
                </p:oleObj>
              </mc:Fallback>
            </mc:AlternateContent>
          </a:graphicData>
        </a:graphic>
      </p:graphicFrame>
    </p:spTree>
    <p:extLst>
      <p:ext uri="{BB962C8B-B14F-4D97-AF65-F5344CB8AC3E}">
        <p14:creationId xmlns:p14="http://schemas.microsoft.com/office/powerpoint/2010/main" val="409411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13397</TotalTime>
  <Words>755</Words>
  <Application>Microsoft Office PowerPoint</Application>
  <PresentationFormat>On-screen Show (4:3)</PresentationFormat>
  <Paragraphs>114</Paragraphs>
  <Slides>14</Slides>
  <Notes>10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726</cp:revision>
  <cp:lastPrinted>2022-01-12T15:21:08Z</cp:lastPrinted>
  <dcterms:created xsi:type="dcterms:W3CDTF">2012-01-10T18:32:24Z</dcterms:created>
  <dcterms:modified xsi:type="dcterms:W3CDTF">2025-01-15T16:26:03Z</dcterms:modified>
</cp:coreProperties>
</file>