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41"/>
  </p:notesMasterIdLst>
  <p:handoutMasterIdLst>
    <p:handoutMasterId r:id="rId42"/>
  </p:handoutMasterIdLst>
  <p:sldIdLst>
    <p:sldId id="296" r:id="rId3"/>
    <p:sldId id="382" r:id="rId4"/>
    <p:sldId id="404" r:id="rId5"/>
    <p:sldId id="430" r:id="rId6"/>
    <p:sldId id="356" r:id="rId7"/>
    <p:sldId id="431" r:id="rId8"/>
    <p:sldId id="358" r:id="rId9"/>
    <p:sldId id="359" r:id="rId10"/>
    <p:sldId id="360" r:id="rId11"/>
    <p:sldId id="371" r:id="rId12"/>
    <p:sldId id="372" r:id="rId13"/>
    <p:sldId id="373" r:id="rId14"/>
    <p:sldId id="374" r:id="rId15"/>
    <p:sldId id="375" r:id="rId16"/>
    <p:sldId id="376" r:id="rId17"/>
    <p:sldId id="377" r:id="rId18"/>
    <p:sldId id="402" r:id="rId19"/>
    <p:sldId id="380" r:id="rId20"/>
    <p:sldId id="385" r:id="rId21"/>
    <p:sldId id="406" r:id="rId22"/>
    <p:sldId id="386" r:id="rId23"/>
    <p:sldId id="432" r:id="rId24"/>
    <p:sldId id="391" r:id="rId25"/>
    <p:sldId id="392" r:id="rId26"/>
    <p:sldId id="393" r:id="rId27"/>
    <p:sldId id="394" r:id="rId28"/>
    <p:sldId id="395" r:id="rId29"/>
    <p:sldId id="396" r:id="rId30"/>
    <p:sldId id="397" r:id="rId31"/>
    <p:sldId id="433" r:id="rId32"/>
    <p:sldId id="415" r:id="rId33"/>
    <p:sldId id="416" r:id="rId34"/>
    <p:sldId id="417" r:id="rId35"/>
    <p:sldId id="418" r:id="rId36"/>
    <p:sldId id="434" r:id="rId37"/>
    <p:sldId id="427" r:id="rId38"/>
    <p:sldId id="428" r:id="rId39"/>
    <p:sldId id="429" r:id="rId4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A32AA"/>
    <a:srgbClr val="CC3300"/>
    <a:srgbClr val="FC4810"/>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6" autoAdjust="0"/>
    <p:restoredTop sz="79728" autoAdjust="0"/>
  </p:normalViewPr>
  <p:slideViewPr>
    <p:cSldViewPr>
      <p:cViewPr>
        <p:scale>
          <a:sx n="69" d="100"/>
          <a:sy n="69" d="100"/>
        </p:scale>
        <p:origin x="1188" y="-40"/>
      </p:cViewPr>
      <p:guideLst>
        <p:guide orient="horz" pos="2160"/>
        <p:guide pos="2880"/>
      </p:guideLst>
    </p:cSldViewPr>
  </p:slideViewPr>
  <p:notesTextViewPr>
    <p:cViewPr>
      <p:scale>
        <a:sx n="1" d="1"/>
        <a:sy n="1" d="1"/>
      </p:scale>
      <p:origin x="0" y="0"/>
    </p:cViewPr>
  </p:notesTextViewPr>
  <p:sorterViewPr>
    <p:cViewPr>
      <p:scale>
        <a:sx n="34" d="100"/>
        <a:sy n="34"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170238" cy="479425"/>
          </a:xfrm>
          <a:prstGeom prst="rect">
            <a:avLst/>
          </a:prstGeom>
        </p:spPr>
        <p:txBody>
          <a:bodyPr vert="horz" lIns="91427" tIns="45714" rIns="91427" bIns="45714" rtlCol="0"/>
          <a:lstStyle>
            <a:lvl1pPr algn="l">
              <a:defRPr sz="1200"/>
            </a:lvl1pPr>
          </a:lstStyle>
          <a:p>
            <a:endParaRPr lang="en-US"/>
          </a:p>
        </p:txBody>
      </p:sp>
      <p:sp>
        <p:nvSpPr>
          <p:cNvPr id="3" name="Date Placeholder 2"/>
          <p:cNvSpPr>
            <a:spLocks noGrp="1"/>
          </p:cNvSpPr>
          <p:nvPr>
            <p:ph type="dt" sz="quarter" idx="1"/>
          </p:nvPr>
        </p:nvSpPr>
        <p:spPr>
          <a:xfrm>
            <a:off x="4143375" y="1"/>
            <a:ext cx="3170238" cy="479425"/>
          </a:xfrm>
          <a:prstGeom prst="rect">
            <a:avLst/>
          </a:prstGeom>
        </p:spPr>
        <p:txBody>
          <a:bodyPr vert="horz" lIns="91427" tIns="45714" rIns="91427" bIns="45714" rtlCol="0"/>
          <a:lstStyle>
            <a:lvl1pPr algn="r">
              <a:defRPr sz="1200"/>
            </a:lvl1pPr>
          </a:lstStyle>
          <a:p>
            <a:fld id="{8194727C-8B30-4386-9703-61EF7B04C9A7}" type="datetimeFigureOut">
              <a:rPr lang="en-US" smtClean="0"/>
              <a:t>4/6/2025</a:t>
            </a:fld>
            <a:endParaRPr lang="en-US"/>
          </a:p>
        </p:txBody>
      </p:sp>
      <p:sp>
        <p:nvSpPr>
          <p:cNvPr id="4" name="Footer Placeholder 3"/>
          <p:cNvSpPr>
            <a:spLocks noGrp="1"/>
          </p:cNvSpPr>
          <p:nvPr>
            <p:ph type="ftr" sz="quarter" idx="2"/>
          </p:nvPr>
        </p:nvSpPr>
        <p:spPr>
          <a:xfrm>
            <a:off x="1" y="9120189"/>
            <a:ext cx="3170238" cy="479425"/>
          </a:xfrm>
          <a:prstGeom prst="rect">
            <a:avLst/>
          </a:prstGeom>
        </p:spPr>
        <p:txBody>
          <a:bodyPr vert="horz" lIns="91427" tIns="45714" rIns="91427" bIns="45714"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9"/>
            <a:ext cx="3170238" cy="479425"/>
          </a:xfrm>
          <a:prstGeom prst="rect">
            <a:avLst/>
          </a:prstGeom>
        </p:spPr>
        <p:txBody>
          <a:bodyPr vert="horz" lIns="91427" tIns="45714" rIns="91427" bIns="45714" rtlCol="0" anchor="b"/>
          <a:lstStyle>
            <a:lvl1pPr algn="r">
              <a:defRPr sz="1200"/>
            </a:lvl1pPr>
          </a:lstStyle>
          <a:p>
            <a:fld id="{7E357BCF-F272-4C79-9BBA-DF21EFA30F88}" type="slidenum">
              <a:rPr lang="en-US" smtClean="0"/>
              <a:t>‹#›</a:t>
            </a:fld>
            <a:endParaRPr lang="en-US"/>
          </a:p>
        </p:txBody>
      </p:sp>
    </p:spTree>
    <p:extLst>
      <p:ext uri="{BB962C8B-B14F-4D97-AF65-F5344CB8AC3E}">
        <p14:creationId xmlns:p14="http://schemas.microsoft.com/office/powerpoint/2010/main" val="26765871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47" tIns="48324" rIns="96647" bIns="48324"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47" tIns="48324" rIns="96647" bIns="48324" rtlCol="0"/>
          <a:lstStyle>
            <a:lvl1pPr algn="r">
              <a:defRPr sz="1300"/>
            </a:lvl1pPr>
          </a:lstStyle>
          <a:p>
            <a:fld id="{AC5D2E9F-93AF-4192-9362-BE5EFDABCE46}" type="datetimeFigureOut">
              <a:rPr lang="en-US" smtClean="0"/>
              <a:t>4/6/2025</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47" tIns="48324" rIns="96647" bIns="48324"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47" tIns="48324" rIns="96647" bIns="4832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47" tIns="48324" rIns="96647" bIns="48324"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47" tIns="48324" rIns="96647" bIns="48324" rtlCol="0" anchor="b"/>
          <a:lstStyle>
            <a:lvl1pPr algn="r">
              <a:defRPr sz="1300"/>
            </a:lvl1pPr>
          </a:lstStyle>
          <a:p>
            <a:fld id="{615B37F0-B5B5-4873-843A-F6B8A32A0D0F}" type="slidenum">
              <a:rPr lang="en-US" smtClean="0"/>
              <a:t>‹#›</a:t>
            </a:fld>
            <a:endParaRPr lang="en-US" dirty="0"/>
          </a:p>
        </p:txBody>
      </p:sp>
    </p:spTree>
    <p:extLst>
      <p:ext uri="{BB962C8B-B14F-4D97-AF65-F5344CB8AC3E}">
        <p14:creationId xmlns:p14="http://schemas.microsoft.com/office/powerpoint/2010/main" val="28721609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lecture, we will continue discussing the material presented in Chap. 14 of Jackson’s textbook on the subject of radiation from accelerating charged particles.</a:t>
            </a:r>
          </a:p>
        </p:txBody>
      </p:sp>
      <p:sp>
        <p:nvSpPr>
          <p:cNvPr id="4" name="Slide Number Placeholder 3"/>
          <p:cNvSpPr>
            <a:spLocks noGrp="1"/>
          </p:cNvSpPr>
          <p:nvPr>
            <p:ph type="sldNum" sz="quarter" idx="10"/>
          </p:nvPr>
        </p:nvSpPr>
        <p:spPr/>
        <p:txBody>
          <a:bodyPr/>
          <a:lstStyle/>
          <a:p>
            <a:fld id="{615B37F0-B5B5-4873-843A-F6B8A32A0D0F}" type="slidenum">
              <a:rPr lang="en-US" smtClean="0"/>
              <a:t>1</a:t>
            </a:fld>
            <a:endParaRPr lang="en-US" dirty="0"/>
          </a:p>
        </p:txBody>
      </p:sp>
    </p:spTree>
    <p:extLst>
      <p:ext uri="{BB962C8B-B14F-4D97-AF65-F5344CB8AC3E}">
        <p14:creationId xmlns:p14="http://schemas.microsoft.com/office/powerpoint/2010/main" val="1910007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Mathematically,  the theorem involves integrals over all frequencies, while physically negative frequencies are not measured.     By using the fact that the power amplitude must be real (mathematically),   we can then derive a formula for the intensity I as a function of frequency and solid angle.</a:t>
            </a:r>
          </a:p>
        </p:txBody>
      </p:sp>
      <p:sp>
        <p:nvSpPr>
          <p:cNvPr id="4" name="Slide Number Placeholder 3"/>
          <p:cNvSpPr>
            <a:spLocks noGrp="1"/>
          </p:cNvSpPr>
          <p:nvPr>
            <p:ph type="sldNum" sz="quarter" idx="5"/>
          </p:nvPr>
        </p:nvSpPr>
        <p:spPr/>
        <p:txBody>
          <a:bodyPr/>
          <a:lstStyle/>
          <a:p>
            <a:fld id="{615B37F0-B5B5-4873-843A-F6B8A32A0D0F}" type="slidenum">
              <a:rPr lang="en-US" smtClean="0"/>
              <a:t>12</a:t>
            </a:fld>
            <a:endParaRPr lang="en-US" dirty="0"/>
          </a:p>
        </p:txBody>
      </p:sp>
    </p:spTree>
    <p:extLst>
      <p:ext uri="{BB962C8B-B14F-4D97-AF65-F5344CB8AC3E}">
        <p14:creationId xmlns:p14="http://schemas.microsoft.com/office/powerpoint/2010/main" val="4169171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analyze the power amplitude in order to take its Fourier transform.      Apparently, if we can evaluate this integral, we can determine the intensity spectrum. </a:t>
            </a:r>
          </a:p>
        </p:txBody>
      </p:sp>
      <p:sp>
        <p:nvSpPr>
          <p:cNvPr id="4" name="Slide Number Placeholder 3"/>
          <p:cNvSpPr>
            <a:spLocks noGrp="1"/>
          </p:cNvSpPr>
          <p:nvPr>
            <p:ph type="sldNum" sz="quarter" idx="5"/>
          </p:nvPr>
        </p:nvSpPr>
        <p:spPr/>
        <p:txBody>
          <a:bodyPr/>
          <a:lstStyle/>
          <a:p>
            <a:fld id="{615B37F0-B5B5-4873-843A-F6B8A32A0D0F}" type="slidenum">
              <a:rPr lang="en-US" smtClean="0"/>
              <a:t>13</a:t>
            </a:fld>
            <a:endParaRPr lang="en-US" dirty="0"/>
          </a:p>
        </p:txBody>
      </p:sp>
    </p:spTree>
    <p:extLst>
      <p:ext uri="{BB962C8B-B14F-4D97-AF65-F5344CB8AC3E}">
        <p14:creationId xmlns:p14="http://schemas.microsoft.com/office/powerpoint/2010/main" val="16913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integral must be performed over the field time, but the argument of the integral is expressed in terms of the retarded time.    Fortunately, we can use the relationship between the two in order to perform the actual integral in terms of the retarded time.</a:t>
            </a:r>
          </a:p>
        </p:txBody>
      </p:sp>
      <p:sp>
        <p:nvSpPr>
          <p:cNvPr id="4" name="Slide Number Placeholder 3"/>
          <p:cNvSpPr>
            <a:spLocks noGrp="1"/>
          </p:cNvSpPr>
          <p:nvPr>
            <p:ph type="sldNum" sz="quarter" idx="5"/>
          </p:nvPr>
        </p:nvSpPr>
        <p:spPr/>
        <p:txBody>
          <a:bodyPr/>
          <a:lstStyle/>
          <a:p>
            <a:fld id="{615B37F0-B5B5-4873-843A-F6B8A32A0D0F}" type="slidenum">
              <a:rPr lang="en-US" smtClean="0"/>
              <a:t>14</a:t>
            </a:fld>
            <a:endParaRPr lang="en-US" dirty="0"/>
          </a:p>
        </p:txBody>
      </p:sp>
    </p:spTree>
    <p:extLst>
      <p:ext uri="{BB962C8B-B14F-4D97-AF65-F5344CB8AC3E}">
        <p14:creationId xmlns:p14="http://schemas.microsoft.com/office/powerpoint/2010/main" val="3698638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some approximations valid far from the source.</a:t>
            </a:r>
          </a:p>
        </p:txBody>
      </p:sp>
      <p:sp>
        <p:nvSpPr>
          <p:cNvPr id="4" name="Slide Number Placeholder 3"/>
          <p:cNvSpPr>
            <a:spLocks noGrp="1"/>
          </p:cNvSpPr>
          <p:nvPr>
            <p:ph type="sldNum" sz="quarter" idx="5"/>
          </p:nvPr>
        </p:nvSpPr>
        <p:spPr/>
        <p:txBody>
          <a:bodyPr/>
          <a:lstStyle/>
          <a:p>
            <a:fld id="{615B37F0-B5B5-4873-843A-F6B8A32A0D0F}" type="slidenum">
              <a:rPr lang="en-US" smtClean="0"/>
              <a:t>15</a:t>
            </a:fld>
            <a:endParaRPr lang="en-US" dirty="0"/>
          </a:p>
        </p:txBody>
      </p:sp>
    </p:spTree>
    <p:extLst>
      <p:ext uri="{BB962C8B-B14F-4D97-AF65-F5344CB8AC3E}">
        <p14:creationId xmlns:p14="http://schemas.microsoft.com/office/powerpoint/2010/main" val="22525101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Summarizing the approximations.</a:t>
            </a:r>
          </a:p>
        </p:txBody>
      </p:sp>
      <p:sp>
        <p:nvSpPr>
          <p:cNvPr id="4" name="Slide Number Placeholder 3"/>
          <p:cNvSpPr>
            <a:spLocks noGrp="1"/>
          </p:cNvSpPr>
          <p:nvPr>
            <p:ph type="sldNum" sz="quarter" idx="5"/>
          </p:nvPr>
        </p:nvSpPr>
        <p:spPr/>
        <p:txBody>
          <a:bodyPr/>
          <a:lstStyle/>
          <a:p>
            <a:fld id="{615B37F0-B5B5-4873-843A-F6B8A32A0D0F}" type="slidenum">
              <a:rPr lang="en-US" smtClean="0"/>
              <a:t>16</a:t>
            </a:fld>
            <a:endParaRPr lang="en-US" dirty="0"/>
          </a:p>
        </p:txBody>
      </p:sp>
    </p:spTree>
    <p:extLst>
      <p:ext uri="{BB962C8B-B14F-4D97-AF65-F5344CB8AC3E}">
        <p14:creationId xmlns:p14="http://schemas.microsoft.com/office/powerpoint/2010/main" val="3754475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the last lecture, we attempted a simple example.   Here we will jump into the synchrotron case directly.</a:t>
            </a:r>
          </a:p>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17</a:t>
            </a:fld>
            <a:endParaRPr lang="en-US" dirty="0"/>
          </a:p>
        </p:txBody>
      </p:sp>
    </p:spTree>
    <p:extLst>
      <p:ext uri="{BB962C8B-B14F-4D97-AF65-F5344CB8AC3E}">
        <p14:creationId xmlns:p14="http://schemas.microsoft.com/office/powerpoint/2010/main" val="34880382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evaluate this expression for synchrotron radiation.</a:t>
            </a:r>
          </a:p>
        </p:txBody>
      </p:sp>
      <p:sp>
        <p:nvSpPr>
          <p:cNvPr id="4" name="Slide Number Placeholder 3"/>
          <p:cNvSpPr>
            <a:spLocks noGrp="1"/>
          </p:cNvSpPr>
          <p:nvPr>
            <p:ph type="sldNum" sz="quarter" idx="5"/>
          </p:nvPr>
        </p:nvSpPr>
        <p:spPr/>
        <p:txBody>
          <a:bodyPr/>
          <a:lstStyle/>
          <a:p>
            <a:fld id="{615B37F0-B5B5-4873-843A-F6B8A32A0D0F}" type="slidenum">
              <a:rPr lang="en-US" smtClean="0"/>
              <a:t>18</a:t>
            </a:fld>
            <a:endParaRPr lang="en-US" dirty="0"/>
          </a:p>
        </p:txBody>
      </p:sp>
    </p:spTree>
    <p:extLst>
      <p:ext uri="{BB962C8B-B14F-4D97-AF65-F5344CB8AC3E}">
        <p14:creationId xmlns:p14="http://schemas.microsoft.com/office/powerpoint/2010/main" val="24469688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615B37F0-B5B5-4873-843A-F6B8A32A0D0F}" type="slidenum">
              <a:rPr lang="en-US" smtClean="0"/>
              <a:t>19</a:t>
            </a:fld>
            <a:endParaRPr lang="en-US" dirty="0"/>
          </a:p>
        </p:txBody>
      </p:sp>
    </p:spTree>
    <p:extLst>
      <p:ext uri="{BB962C8B-B14F-4D97-AF65-F5344CB8AC3E}">
        <p14:creationId xmlns:p14="http://schemas.microsoft.com/office/powerpoint/2010/main" val="32061817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Summary of equations that need to be </a:t>
            </a:r>
            <a:r>
              <a:rPr lang="en-US" dirty="0" err="1"/>
              <a:t>avaluated</a:t>
            </a:r>
            <a:r>
              <a:rPr lang="en-US" dirty="0"/>
              <a:t>.</a:t>
            </a:r>
          </a:p>
        </p:txBody>
      </p:sp>
      <p:sp>
        <p:nvSpPr>
          <p:cNvPr id="4" name="Slide Number Placeholder 3"/>
          <p:cNvSpPr>
            <a:spLocks noGrp="1"/>
          </p:cNvSpPr>
          <p:nvPr>
            <p:ph type="sldNum" sz="quarter" idx="5"/>
          </p:nvPr>
        </p:nvSpPr>
        <p:spPr/>
        <p:txBody>
          <a:bodyPr/>
          <a:lstStyle/>
          <a:p>
            <a:fld id="{615B37F0-B5B5-4873-843A-F6B8A32A0D0F}" type="slidenum">
              <a:rPr lang="en-US" smtClean="0"/>
              <a:t>21</a:t>
            </a:fld>
            <a:endParaRPr lang="en-US" dirty="0"/>
          </a:p>
        </p:txBody>
      </p:sp>
    </p:spTree>
    <p:extLst>
      <p:ext uri="{BB962C8B-B14F-4D97-AF65-F5344CB8AC3E}">
        <p14:creationId xmlns:p14="http://schemas.microsoft.com/office/powerpoint/2010/main" val="9833364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Setup of the coordinate system to analyze the particle trajectory.   Here rho denotes the circular radius and v denotes the particle speed (assumed to be constant).</a:t>
            </a:r>
          </a:p>
        </p:txBody>
      </p:sp>
      <p:sp>
        <p:nvSpPr>
          <p:cNvPr id="4" name="Slide Number Placeholder 3"/>
          <p:cNvSpPr>
            <a:spLocks noGrp="1"/>
          </p:cNvSpPr>
          <p:nvPr>
            <p:ph type="sldNum" sz="quarter" idx="5"/>
          </p:nvPr>
        </p:nvSpPr>
        <p:spPr/>
        <p:txBody>
          <a:bodyPr/>
          <a:lstStyle/>
          <a:p>
            <a:fld id="{615B37F0-B5B5-4873-843A-F6B8A32A0D0F}" type="slidenum">
              <a:rPr lang="en-US" smtClean="0"/>
              <a:t>23</a:t>
            </a:fld>
            <a:endParaRPr lang="en-US" dirty="0"/>
          </a:p>
        </p:txBody>
      </p:sp>
    </p:spTree>
    <p:extLst>
      <p:ext uri="{BB962C8B-B14F-4D97-AF65-F5344CB8AC3E}">
        <p14:creationId xmlns:p14="http://schemas.microsoft.com/office/powerpoint/2010/main" val="3871936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15B37F0-B5B5-4873-843A-F6B8A32A0D0F}" type="slidenum">
              <a:rPr lang="en-US" smtClean="0"/>
              <a:t>2</a:t>
            </a:fld>
            <a:endParaRPr lang="en-US" dirty="0"/>
          </a:p>
        </p:txBody>
      </p:sp>
    </p:spTree>
    <p:extLst>
      <p:ext uri="{BB962C8B-B14F-4D97-AF65-F5344CB8AC3E}">
        <p14:creationId xmlns:p14="http://schemas.microsoft.com/office/powerpoint/2010/main" val="8583769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this analysis we will assume that the radiation is detected in the x-z plane.    The angle theta is defined with respect to the x axis.   Two polarization vectors denoted with </a:t>
            </a:r>
            <a:r>
              <a:rPr lang="en-US" dirty="0" err="1"/>
              <a:t>epsilonparallel</a:t>
            </a:r>
            <a:r>
              <a:rPr lang="en-US" dirty="0"/>
              <a:t> and </a:t>
            </a:r>
            <a:r>
              <a:rPr lang="en-US" dirty="0" err="1"/>
              <a:t>epsilonperpendicular</a:t>
            </a:r>
            <a:r>
              <a:rPr lang="en-US" dirty="0"/>
              <a:t>  (both perpendicular to r) are defined.</a:t>
            </a:r>
          </a:p>
        </p:txBody>
      </p:sp>
      <p:sp>
        <p:nvSpPr>
          <p:cNvPr id="4" name="Slide Number Placeholder 3"/>
          <p:cNvSpPr>
            <a:spLocks noGrp="1"/>
          </p:cNvSpPr>
          <p:nvPr>
            <p:ph type="sldNum" sz="quarter" idx="5"/>
          </p:nvPr>
        </p:nvSpPr>
        <p:spPr/>
        <p:txBody>
          <a:bodyPr/>
          <a:lstStyle/>
          <a:p>
            <a:fld id="{615B37F0-B5B5-4873-843A-F6B8A32A0D0F}" type="slidenum">
              <a:rPr lang="en-US" smtClean="0"/>
              <a:t>24</a:t>
            </a:fld>
            <a:endParaRPr lang="en-US" dirty="0"/>
          </a:p>
        </p:txBody>
      </p:sp>
    </p:spTree>
    <p:extLst>
      <p:ext uri="{BB962C8B-B14F-4D97-AF65-F5344CB8AC3E}">
        <p14:creationId xmlns:p14="http://schemas.microsoft.com/office/powerpoint/2010/main" val="6450218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the two amplitudes C for parallel and perpendicular polarizations are defined in terms of the trajectory parameters.</a:t>
            </a:r>
          </a:p>
        </p:txBody>
      </p:sp>
      <p:sp>
        <p:nvSpPr>
          <p:cNvPr id="4" name="Slide Number Placeholder 3"/>
          <p:cNvSpPr>
            <a:spLocks noGrp="1"/>
          </p:cNvSpPr>
          <p:nvPr>
            <p:ph type="sldNum" sz="quarter" idx="5"/>
          </p:nvPr>
        </p:nvSpPr>
        <p:spPr/>
        <p:txBody>
          <a:bodyPr/>
          <a:lstStyle/>
          <a:p>
            <a:fld id="{615B37F0-B5B5-4873-843A-F6B8A32A0D0F}" type="slidenum">
              <a:rPr lang="en-US" smtClean="0"/>
              <a:t>25</a:t>
            </a:fld>
            <a:endParaRPr lang="en-US" dirty="0"/>
          </a:p>
        </p:txBody>
      </p:sp>
    </p:spTree>
    <p:extLst>
      <p:ext uri="{BB962C8B-B14F-4D97-AF65-F5344CB8AC3E}">
        <p14:creationId xmlns:p14="http://schemas.microsoft.com/office/powerpoint/2010/main" val="26481564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Following Jackson’s derivations, we arrive at the expression given on the slide that is equivalent to Jackson’s Eq. 14.79.    The two terms represent the two different polarization contributions.    Both terms are expressed in terms of Bessel function of the third kind of order 1/3  or 2/3.</a:t>
            </a:r>
          </a:p>
        </p:txBody>
      </p:sp>
      <p:sp>
        <p:nvSpPr>
          <p:cNvPr id="4" name="Slide Number Placeholder 3"/>
          <p:cNvSpPr>
            <a:spLocks noGrp="1"/>
          </p:cNvSpPr>
          <p:nvPr>
            <p:ph type="sldNum" sz="quarter" idx="5"/>
          </p:nvPr>
        </p:nvSpPr>
        <p:spPr/>
        <p:txBody>
          <a:bodyPr/>
          <a:lstStyle/>
          <a:p>
            <a:fld id="{615B37F0-B5B5-4873-843A-F6B8A32A0D0F}" type="slidenum">
              <a:rPr lang="en-US" smtClean="0"/>
              <a:t>26</a:t>
            </a:fld>
            <a:endParaRPr lang="en-US" dirty="0"/>
          </a:p>
        </p:txBody>
      </p:sp>
    </p:spTree>
    <p:extLst>
      <p:ext uri="{BB962C8B-B14F-4D97-AF65-F5344CB8AC3E}">
        <p14:creationId xmlns:p14="http://schemas.microsoft.com/office/powerpoint/2010/main" val="353077928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of the details.    It is assumed that the integrands are dominated by contributions for tr near 0, theta near 0 and speeds v close to the speed of light.</a:t>
            </a:r>
          </a:p>
        </p:txBody>
      </p:sp>
      <p:sp>
        <p:nvSpPr>
          <p:cNvPr id="4" name="Slide Number Placeholder 3"/>
          <p:cNvSpPr>
            <a:spLocks noGrp="1"/>
          </p:cNvSpPr>
          <p:nvPr>
            <p:ph type="sldNum" sz="quarter" idx="5"/>
          </p:nvPr>
        </p:nvSpPr>
        <p:spPr/>
        <p:txBody>
          <a:bodyPr/>
          <a:lstStyle/>
          <a:p>
            <a:fld id="{615B37F0-B5B5-4873-843A-F6B8A32A0D0F}" type="slidenum">
              <a:rPr lang="en-US" smtClean="0"/>
              <a:t>27</a:t>
            </a:fld>
            <a:endParaRPr lang="en-US" dirty="0"/>
          </a:p>
        </p:txBody>
      </p:sp>
    </p:spTree>
    <p:extLst>
      <p:ext uri="{BB962C8B-B14F-4D97-AF65-F5344CB8AC3E}">
        <p14:creationId xmlns:p14="http://schemas.microsoft.com/office/powerpoint/2010/main" val="9592331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the expression, we can plot the intensity as a function of the scaled frequency scaled by the critical frequency defined on the previous slide for various angles theta.</a:t>
            </a:r>
          </a:p>
        </p:txBody>
      </p:sp>
      <p:sp>
        <p:nvSpPr>
          <p:cNvPr id="4" name="Slide Number Placeholder 3"/>
          <p:cNvSpPr>
            <a:spLocks noGrp="1"/>
          </p:cNvSpPr>
          <p:nvPr>
            <p:ph type="sldNum" sz="quarter" idx="5"/>
          </p:nvPr>
        </p:nvSpPr>
        <p:spPr/>
        <p:txBody>
          <a:bodyPr/>
          <a:lstStyle/>
          <a:p>
            <a:fld id="{615B37F0-B5B5-4873-843A-F6B8A32A0D0F}" type="slidenum">
              <a:rPr lang="en-US" smtClean="0"/>
              <a:t>28</a:t>
            </a:fld>
            <a:endParaRPr lang="en-US" dirty="0"/>
          </a:p>
        </p:txBody>
      </p:sp>
    </p:spTree>
    <p:extLst>
      <p:ext uri="{BB962C8B-B14F-4D97-AF65-F5344CB8AC3E}">
        <p14:creationId xmlns:p14="http://schemas.microsoft.com/office/powerpoint/2010/main" val="5776538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plots.   The fact that the frequency scales with the critical frequency means that by designing facilities with different radii and gamma factors, the spectral range can be controlled.</a:t>
            </a:r>
          </a:p>
        </p:txBody>
      </p:sp>
      <p:sp>
        <p:nvSpPr>
          <p:cNvPr id="4" name="Slide Number Placeholder 3"/>
          <p:cNvSpPr>
            <a:spLocks noGrp="1"/>
          </p:cNvSpPr>
          <p:nvPr>
            <p:ph type="sldNum" sz="quarter" idx="5"/>
          </p:nvPr>
        </p:nvSpPr>
        <p:spPr/>
        <p:txBody>
          <a:bodyPr/>
          <a:lstStyle/>
          <a:p>
            <a:fld id="{615B37F0-B5B5-4873-843A-F6B8A32A0D0F}" type="slidenum">
              <a:rPr lang="en-US" smtClean="0"/>
              <a:t>29</a:t>
            </a:fld>
            <a:endParaRPr lang="en-US" dirty="0"/>
          </a:p>
        </p:txBody>
      </p:sp>
    </p:spTree>
    <p:extLst>
      <p:ext uri="{BB962C8B-B14F-4D97-AF65-F5344CB8AC3E}">
        <p14:creationId xmlns:p14="http://schemas.microsoft.com/office/powerpoint/2010/main" val="27563916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an arial photo of the facility on Long Island, NY.</a:t>
            </a:r>
          </a:p>
        </p:txBody>
      </p:sp>
      <p:sp>
        <p:nvSpPr>
          <p:cNvPr id="4" name="Slide Number Placeholder 3"/>
          <p:cNvSpPr>
            <a:spLocks noGrp="1"/>
          </p:cNvSpPr>
          <p:nvPr>
            <p:ph type="sldNum" sz="quarter" idx="5"/>
          </p:nvPr>
        </p:nvSpPr>
        <p:spPr/>
        <p:txBody>
          <a:bodyPr/>
          <a:lstStyle/>
          <a:p>
            <a:fld id="{615B37F0-B5B5-4873-843A-F6B8A32A0D0F}" type="slidenum">
              <a:rPr lang="en-US" smtClean="0"/>
              <a:t>31</a:t>
            </a:fld>
            <a:endParaRPr lang="en-US" dirty="0"/>
          </a:p>
        </p:txBody>
      </p:sp>
    </p:spTree>
    <p:extLst>
      <p:ext uri="{BB962C8B-B14F-4D97-AF65-F5344CB8AC3E}">
        <p14:creationId xmlns:p14="http://schemas.microsoft.com/office/powerpoint/2010/main" val="32407563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Diagram showing the positioning of the experimental ports in red where the radiation from the circulating electrons is used.</a:t>
            </a:r>
          </a:p>
        </p:txBody>
      </p:sp>
      <p:sp>
        <p:nvSpPr>
          <p:cNvPr id="4" name="Slide Number Placeholder 3"/>
          <p:cNvSpPr>
            <a:spLocks noGrp="1"/>
          </p:cNvSpPr>
          <p:nvPr>
            <p:ph type="sldNum" sz="quarter" idx="5"/>
          </p:nvPr>
        </p:nvSpPr>
        <p:spPr/>
        <p:txBody>
          <a:bodyPr/>
          <a:lstStyle/>
          <a:p>
            <a:fld id="{615B37F0-B5B5-4873-843A-F6B8A32A0D0F}" type="slidenum">
              <a:rPr lang="en-US" smtClean="0"/>
              <a:t>32</a:t>
            </a:fld>
            <a:endParaRPr lang="en-US" dirty="0"/>
          </a:p>
        </p:txBody>
      </p:sp>
    </p:spTree>
    <p:extLst>
      <p:ext uri="{BB962C8B-B14F-4D97-AF65-F5344CB8AC3E}">
        <p14:creationId xmlns:p14="http://schemas.microsoft.com/office/powerpoint/2010/main" val="26672602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More detail with indications of particular experiments.</a:t>
            </a:r>
          </a:p>
        </p:txBody>
      </p:sp>
      <p:sp>
        <p:nvSpPr>
          <p:cNvPr id="4" name="Slide Number Placeholder 3"/>
          <p:cNvSpPr>
            <a:spLocks noGrp="1"/>
          </p:cNvSpPr>
          <p:nvPr>
            <p:ph type="sldNum" sz="quarter" idx="5"/>
          </p:nvPr>
        </p:nvSpPr>
        <p:spPr/>
        <p:txBody>
          <a:bodyPr/>
          <a:lstStyle/>
          <a:p>
            <a:fld id="{615B37F0-B5B5-4873-843A-F6B8A32A0D0F}" type="slidenum">
              <a:rPr lang="en-US" smtClean="0"/>
              <a:t>33</a:t>
            </a:fld>
            <a:endParaRPr lang="en-US" dirty="0"/>
          </a:p>
        </p:txBody>
      </p:sp>
    </p:spTree>
    <p:extLst>
      <p:ext uri="{BB962C8B-B14F-4D97-AF65-F5344CB8AC3E}">
        <p14:creationId xmlns:p14="http://schemas.microsoft.com/office/powerpoint/2010/main" val="34964990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Arial photo of the facility of Argonne National Laboratory</a:t>
            </a:r>
          </a:p>
        </p:txBody>
      </p:sp>
      <p:sp>
        <p:nvSpPr>
          <p:cNvPr id="4" name="Slide Number Placeholder 3"/>
          <p:cNvSpPr>
            <a:spLocks noGrp="1"/>
          </p:cNvSpPr>
          <p:nvPr>
            <p:ph type="sldNum" sz="quarter" idx="5"/>
          </p:nvPr>
        </p:nvSpPr>
        <p:spPr/>
        <p:txBody>
          <a:bodyPr/>
          <a:lstStyle/>
          <a:p>
            <a:fld id="{615B37F0-B5B5-4873-843A-F6B8A32A0D0F}" type="slidenum">
              <a:rPr lang="en-US" smtClean="0"/>
              <a:t>34</a:t>
            </a:fld>
            <a:endParaRPr lang="en-US" dirty="0"/>
          </a:p>
        </p:txBody>
      </p:sp>
    </p:spTree>
    <p:extLst>
      <p:ext uri="{BB962C8B-B14F-4D97-AF65-F5344CB8AC3E}">
        <p14:creationId xmlns:p14="http://schemas.microsoft.com/office/powerpoint/2010/main" val="3838541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famous paper by Julian Schwinger discusses some of the details presented on </a:t>
            </a:r>
            <a:r>
              <a:rPr lang="en-US"/>
              <a:t>these slides.</a:t>
            </a:r>
          </a:p>
        </p:txBody>
      </p:sp>
      <p:sp>
        <p:nvSpPr>
          <p:cNvPr id="4" name="Slide Number Placeholder 3"/>
          <p:cNvSpPr>
            <a:spLocks noGrp="1"/>
          </p:cNvSpPr>
          <p:nvPr>
            <p:ph type="sldNum" sz="quarter" idx="5"/>
          </p:nvPr>
        </p:nvSpPr>
        <p:spPr/>
        <p:txBody>
          <a:bodyPr/>
          <a:lstStyle/>
          <a:p>
            <a:fld id="{615B37F0-B5B5-4873-843A-F6B8A32A0D0F}" type="slidenum">
              <a:rPr lang="en-US" smtClean="0"/>
              <a:t>4</a:t>
            </a:fld>
            <a:endParaRPr lang="en-US" dirty="0"/>
          </a:p>
        </p:txBody>
      </p:sp>
    </p:spTree>
    <p:extLst>
      <p:ext uri="{BB962C8B-B14F-4D97-AF65-F5344CB8AC3E}">
        <p14:creationId xmlns:p14="http://schemas.microsoft.com/office/powerpoint/2010/main" val="32534237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consider another geometry for synchrotron radiation from charge particles in outer space moving in circular orbits due to magnetic fields for example.   The equations are still true.    We can analyze those equations using the given identity involving a series of Bessel functions.</a:t>
            </a:r>
          </a:p>
        </p:txBody>
      </p:sp>
      <p:sp>
        <p:nvSpPr>
          <p:cNvPr id="4" name="Slide Number Placeholder 3"/>
          <p:cNvSpPr>
            <a:spLocks noGrp="1"/>
          </p:cNvSpPr>
          <p:nvPr>
            <p:ph type="sldNum" sz="quarter" idx="5"/>
          </p:nvPr>
        </p:nvSpPr>
        <p:spPr/>
        <p:txBody>
          <a:bodyPr/>
          <a:lstStyle/>
          <a:p>
            <a:fld id="{615B37F0-B5B5-4873-843A-F6B8A32A0D0F}" type="slidenum">
              <a:rPr lang="en-US" smtClean="0"/>
              <a:t>36</a:t>
            </a:fld>
            <a:endParaRPr lang="en-US" dirty="0"/>
          </a:p>
        </p:txBody>
      </p:sp>
    </p:spTree>
    <p:extLst>
      <p:ext uri="{BB962C8B-B14F-4D97-AF65-F5344CB8AC3E}">
        <p14:creationId xmlns:p14="http://schemas.microsoft.com/office/powerpoint/2010/main" val="23932910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details are listed here.</a:t>
            </a:r>
          </a:p>
        </p:txBody>
      </p:sp>
      <p:sp>
        <p:nvSpPr>
          <p:cNvPr id="4" name="Slide Number Placeholder 3"/>
          <p:cNvSpPr>
            <a:spLocks noGrp="1"/>
          </p:cNvSpPr>
          <p:nvPr>
            <p:ph type="sldNum" sz="quarter" idx="5"/>
          </p:nvPr>
        </p:nvSpPr>
        <p:spPr/>
        <p:txBody>
          <a:bodyPr/>
          <a:lstStyle/>
          <a:p>
            <a:fld id="{615B37F0-B5B5-4873-843A-F6B8A32A0D0F}" type="slidenum">
              <a:rPr lang="en-US" smtClean="0"/>
              <a:t>37</a:t>
            </a:fld>
            <a:endParaRPr lang="en-US" dirty="0"/>
          </a:p>
        </p:txBody>
      </p:sp>
    </p:spTree>
    <p:extLst>
      <p:ext uri="{BB962C8B-B14F-4D97-AF65-F5344CB8AC3E}">
        <p14:creationId xmlns:p14="http://schemas.microsoft.com/office/powerpoint/2010/main" val="1570363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general diagram we have been using to denote the field point r and the trajectory </a:t>
            </a:r>
            <a:r>
              <a:rPr lang="en-US" dirty="0" err="1"/>
              <a:t>R_q</a:t>
            </a:r>
            <a:r>
              <a:rPr lang="en-US" dirty="0"/>
              <a:t>(t).</a:t>
            </a:r>
          </a:p>
        </p:txBody>
      </p:sp>
      <p:sp>
        <p:nvSpPr>
          <p:cNvPr id="4" name="Slide Number Placeholder 3"/>
          <p:cNvSpPr>
            <a:spLocks noGrp="1"/>
          </p:cNvSpPr>
          <p:nvPr>
            <p:ph type="sldNum" sz="quarter" idx="5"/>
          </p:nvPr>
        </p:nvSpPr>
        <p:spPr/>
        <p:txBody>
          <a:bodyPr/>
          <a:lstStyle/>
          <a:p>
            <a:fld id="{615B37F0-B5B5-4873-843A-F6B8A32A0D0F}" type="slidenum">
              <a:rPr lang="en-US" smtClean="0"/>
              <a:t>5</a:t>
            </a:fld>
            <a:endParaRPr lang="en-US" dirty="0"/>
          </a:p>
        </p:txBody>
      </p:sp>
    </p:spTree>
    <p:extLst>
      <p:ext uri="{BB962C8B-B14F-4D97-AF65-F5344CB8AC3E}">
        <p14:creationId xmlns:p14="http://schemas.microsoft.com/office/powerpoint/2010/main" val="3818681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Specializing the equations to fields in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7</a:t>
            </a:fld>
            <a:endParaRPr lang="en-US" dirty="0"/>
          </a:p>
        </p:txBody>
      </p:sp>
    </p:spTree>
    <p:extLst>
      <p:ext uri="{BB962C8B-B14F-4D97-AF65-F5344CB8AC3E}">
        <p14:creationId xmlns:p14="http://schemas.microsoft.com/office/powerpoint/2010/main" val="4227546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Evaluating the Poynting vector for the radiation zone.</a:t>
            </a:r>
          </a:p>
        </p:txBody>
      </p:sp>
      <p:sp>
        <p:nvSpPr>
          <p:cNvPr id="4" name="Slide Number Placeholder 3"/>
          <p:cNvSpPr>
            <a:spLocks noGrp="1"/>
          </p:cNvSpPr>
          <p:nvPr>
            <p:ph type="sldNum" sz="quarter" idx="5"/>
          </p:nvPr>
        </p:nvSpPr>
        <p:spPr/>
        <p:txBody>
          <a:bodyPr/>
          <a:lstStyle/>
          <a:p>
            <a:fld id="{615B37F0-B5B5-4873-843A-F6B8A32A0D0F}" type="slidenum">
              <a:rPr lang="en-US" smtClean="0"/>
              <a:t>8</a:t>
            </a:fld>
            <a:endParaRPr lang="en-US" dirty="0"/>
          </a:p>
        </p:txBody>
      </p:sp>
    </p:spTree>
    <p:extLst>
      <p:ext uri="{BB962C8B-B14F-4D97-AF65-F5344CB8AC3E}">
        <p14:creationId xmlns:p14="http://schemas.microsoft.com/office/powerpoint/2010/main" val="11169780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general expression for the power per unit solid angle.    </a:t>
            </a:r>
          </a:p>
        </p:txBody>
      </p:sp>
      <p:sp>
        <p:nvSpPr>
          <p:cNvPr id="4" name="Slide Number Placeholder 3"/>
          <p:cNvSpPr>
            <a:spLocks noGrp="1"/>
          </p:cNvSpPr>
          <p:nvPr>
            <p:ph type="sldNum" sz="quarter" idx="5"/>
          </p:nvPr>
        </p:nvSpPr>
        <p:spPr/>
        <p:txBody>
          <a:bodyPr/>
          <a:lstStyle/>
          <a:p>
            <a:fld id="{615B37F0-B5B5-4873-843A-F6B8A32A0D0F}" type="slidenum">
              <a:rPr lang="en-US" smtClean="0"/>
              <a:t>9</a:t>
            </a:fld>
            <a:endParaRPr lang="en-US" dirty="0"/>
          </a:p>
        </p:txBody>
      </p:sp>
    </p:spTree>
    <p:extLst>
      <p:ext uri="{BB962C8B-B14F-4D97-AF65-F5344CB8AC3E}">
        <p14:creationId xmlns:p14="http://schemas.microsoft.com/office/powerpoint/2010/main" val="1298598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we will return to the power measured with respect to the field time (as opposed to the retarded time).     In this way will be able to use the beautiful mathematics of Fourier transforms to analyze the spectral properties of the radiation.     Here we imagine that the radiation is measured  at a given location for a long period of time so that we will want to evaluate the time integrated power W.</a:t>
            </a:r>
          </a:p>
        </p:txBody>
      </p:sp>
      <p:sp>
        <p:nvSpPr>
          <p:cNvPr id="4" name="Slide Number Placeholder 3"/>
          <p:cNvSpPr>
            <a:spLocks noGrp="1"/>
          </p:cNvSpPr>
          <p:nvPr>
            <p:ph type="sldNum" sz="quarter" idx="5"/>
          </p:nvPr>
        </p:nvSpPr>
        <p:spPr/>
        <p:txBody>
          <a:bodyPr/>
          <a:lstStyle/>
          <a:p>
            <a:fld id="{615B37F0-B5B5-4873-843A-F6B8A32A0D0F}" type="slidenum">
              <a:rPr lang="en-US" smtClean="0"/>
              <a:t>10</a:t>
            </a:fld>
            <a:endParaRPr lang="en-US" dirty="0"/>
          </a:p>
        </p:txBody>
      </p:sp>
    </p:spTree>
    <p:extLst>
      <p:ext uri="{BB962C8B-B14F-4D97-AF65-F5344CB8AC3E}">
        <p14:creationId xmlns:p14="http://schemas.microsoft.com/office/powerpoint/2010/main" val="177382772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make use of the Parseval’s theorem which allows us to relate the time integral of the power to the frequency integral of its Fourier transform.</a:t>
            </a:r>
          </a:p>
        </p:txBody>
      </p:sp>
      <p:sp>
        <p:nvSpPr>
          <p:cNvPr id="4" name="Slide Number Placeholder 3"/>
          <p:cNvSpPr>
            <a:spLocks noGrp="1"/>
          </p:cNvSpPr>
          <p:nvPr>
            <p:ph type="sldNum" sz="quarter" idx="5"/>
          </p:nvPr>
        </p:nvSpPr>
        <p:spPr/>
        <p:txBody>
          <a:bodyPr/>
          <a:lstStyle/>
          <a:p>
            <a:fld id="{615B37F0-B5B5-4873-843A-F6B8A32A0D0F}" type="slidenum">
              <a:rPr lang="en-US" smtClean="0"/>
              <a:t>11</a:t>
            </a:fld>
            <a:endParaRPr lang="en-US" dirty="0"/>
          </a:p>
        </p:txBody>
      </p:sp>
    </p:spTree>
    <p:extLst>
      <p:ext uri="{BB962C8B-B14F-4D97-AF65-F5344CB8AC3E}">
        <p14:creationId xmlns:p14="http://schemas.microsoft.com/office/powerpoint/2010/main" val="19978174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r>
              <a:rPr lang="en-US"/>
              <a:t>04/07/2025</a:t>
            </a:r>
            <a:endParaRPr lang="en-US" dirty="0"/>
          </a:p>
        </p:txBody>
      </p:sp>
      <p:sp>
        <p:nvSpPr>
          <p:cNvPr id="5" name="Footer Placeholder 4"/>
          <p:cNvSpPr>
            <a:spLocks noGrp="1"/>
          </p:cNvSpPr>
          <p:nvPr>
            <p:ph type="ftr" sz="quarter" idx="11"/>
          </p:nvPr>
        </p:nvSpPr>
        <p:spPr/>
        <p:txBody>
          <a:bodyPr/>
          <a:lstStyle/>
          <a:p>
            <a:r>
              <a:rPr lang="en-US"/>
              <a:t>PHY 712  Spring 2025 --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22542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04/07/2025</a:t>
            </a:r>
            <a:endParaRPr lang="en-US" dirty="0"/>
          </a:p>
        </p:txBody>
      </p:sp>
      <p:sp>
        <p:nvSpPr>
          <p:cNvPr id="5" name="Footer Placeholder 4"/>
          <p:cNvSpPr>
            <a:spLocks noGrp="1"/>
          </p:cNvSpPr>
          <p:nvPr>
            <p:ph type="ftr" sz="quarter" idx="11"/>
          </p:nvPr>
        </p:nvSpPr>
        <p:spPr/>
        <p:txBody>
          <a:bodyPr/>
          <a:lstStyle/>
          <a:p>
            <a:r>
              <a:rPr lang="en-US"/>
              <a:t>PHY 712  Spring 2025 --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4040155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04/07/2025</a:t>
            </a:r>
            <a:endParaRPr lang="en-US" dirty="0"/>
          </a:p>
        </p:txBody>
      </p:sp>
      <p:sp>
        <p:nvSpPr>
          <p:cNvPr id="5" name="Footer Placeholder 4"/>
          <p:cNvSpPr>
            <a:spLocks noGrp="1"/>
          </p:cNvSpPr>
          <p:nvPr>
            <p:ph type="ftr" sz="quarter" idx="11"/>
          </p:nvPr>
        </p:nvSpPr>
        <p:spPr/>
        <p:txBody>
          <a:bodyPr/>
          <a:lstStyle/>
          <a:p>
            <a:r>
              <a:rPr lang="en-US"/>
              <a:t>PHY 712  Spring 2025 --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80428876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r>
              <a:rPr lang="en-US"/>
              <a:t>04/07/2025</a:t>
            </a:r>
            <a:endParaRPr lang="en-US" dirty="0"/>
          </a:p>
        </p:txBody>
      </p:sp>
      <p:sp>
        <p:nvSpPr>
          <p:cNvPr id="5" name="Footer Placeholder 4"/>
          <p:cNvSpPr>
            <a:spLocks noGrp="1"/>
          </p:cNvSpPr>
          <p:nvPr>
            <p:ph type="ftr" sz="quarter" idx="11"/>
          </p:nvPr>
        </p:nvSpPr>
        <p:spPr/>
        <p:txBody>
          <a:bodyPr/>
          <a:lstStyle/>
          <a:p>
            <a:r>
              <a:rPr lang="en-US"/>
              <a:t>PHY 712  Spring 2025 --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32855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r>
              <a:rPr lang="en-US"/>
              <a:t>04/07/2025</a:t>
            </a:r>
            <a:endParaRPr lang="en-US" dirty="0"/>
          </a:p>
        </p:txBody>
      </p:sp>
      <p:sp>
        <p:nvSpPr>
          <p:cNvPr id="5" name="Footer Placeholder 4"/>
          <p:cNvSpPr>
            <a:spLocks noGrp="1"/>
          </p:cNvSpPr>
          <p:nvPr>
            <p:ph type="ftr" sz="quarter" idx="11"/>
          </p:nvPr>
        </p:nvSpPr>
        <p:spPr/>
        <p:txBody>
          <a:bodyPr/>
          <a:lstStyle/>
          <a:p>
            <a:r>
              <a:rPr lang="en-US"/>
              <a:t>PHY 712  Spring 2025 -- Lecture 30</a:t>
            </a:r>
            <a:endParaRPr lang="en-US" dirty="0"/>
          </a:p>
        </p:txBody>
      </p:sp>
      <p:sp>
        <p:nvSpPr>
          <p:cNvPr id="6" name="Slide Number Placeholder 5"/>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3203837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r>
              <a:rPr lang="en-US"/>
              <a:t>04/07/2025</a:t>
            </a:r>
            <a:endParaRPr lang="en-US" dirty="0"/>
          </a:p>
        </p:txBody>
      </p:sp>
      <p:sp>
        <p:nvSpPr>
          <p:cNvPr id="6" name="Footer Placeholder 5"/>
          <p:cNvSpPr>
            <a:spLocks noGrp="1"/>
          </p:cNvSpPr>
          <p:nvPr>
            <p:ph type="ftr" sz="quarter" idx="11"/>
          </p:nvPr>
        </p:nvSpPr>
        <p:spPr/>
        <p:txBody>
          <a:bodyPr/>
          <a:lstStyle/>
          <a:p>
            <a:r>
              <a:rPr lang="en-US"/>
              <a:t>PHY 712  Spring 2025 --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273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r>
              <a:rPr lang="en-US"/>
              <a:t>04/07/2025</a:t>
            </a:r>
            <a:endParaRPr lang="en-US" dirty="0"/>
          </a:p>
        </p:txBody>
      </p:sp>
      <p:sp>
        <p:nvSpPr>
          <p:cNvPr id="8" name="Footer Placeholder 7"/>
          <p:cNvSpPr>
            <a:spLocks noGrp="1"/>
          </p:cNvSpPr>
          <p:nvPr>
            <p:ph type="ftr" sz="quarter" idx="11"/>
          </p:nvPr>
        </p:nvSpPr>
        <p:spPr/>
        <p:txBody>
          <a:bodyPr/>
          <a:lstStyle/>
          <a:p>
            <a:r>
              <a:rPr lang="en-US"/>
              <a:t>PHY 712  Spring 2025 -- Lecture 30</a:t>
            </a:r>
            <a:endParaRPr lang="en-US" dirty="0"/>
          </a:p>
        </p:txBody>
      </p:sp>
      <p:sp>
        <p:nvSpPr>
          <p:cNvPr id="9" name="Slide Number Placeholder 8"/>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20369225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r>
              <a:rPr lang="en-US"/>
              <a:t>04/07/2025</a:t>
            </a:r>
            <a:endParaRPr lang="en-US" dirty="0"/>
          </a:p>
        </p:txBody>
      </p:sp>
      <p:sp>
        <p:nvSpPr>
          <p:cNvPr id="4" name="Footer Placeholder 3"/>
          <p:cNvSpPr>
            <a:spLocks noGrp="1"/>
          </p:cNvSpPr>
          <p:nvPr>
            <p:ph type="ftr" sz="quarter" idx="11"/>
          </p:nvPr>
        </p:nvSpPr>
        <p:spPr/>
        <p:txBody>
          <a:bodyPr/>
          <a:lstStyle/>
          <a:p>
            <a:r>
              <a:rPr lang="en-US"/>
              <a:t>PHY 712  Spring 2025 -- Lecture 30</a:t>
            </a:r>
            <a:endParaRPr lang="en-US" dirty="0"/>
          </a:p>
        </p:txBody>
      </p:sp>
      <p:sp>
        <p:nvSpPr>
          <p:cNvPr id="5" name="Slide Number Placeholder 4"/>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689163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0958655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04/07/2025</a:t>
            </a:r>
            <a:endParaRPr lang="en-US" dirty="0"/>
          </a:p>
        </p:txBody>
      </p:sp>
      <p:sp>
        <p:nvSpPr>
          <p:cNvPr id="6" name="Footer Placeholder 5"/>
          <p:cNvSpPr>
            <a:spLocks noGrp="1"/>
          </p:cNvSpPr>
          <p:nvPr>
            <p:ph type="ftr" sz="quarter" idx="11"/>
          </p:nvPr>
        </p:nvSpPr>
        <p:spPr/>
        <p:txBody>
          <a:bodyPr/>
          <a:lstStyle/>
          <a:p>
            <a:r>
              <a:rPr lang="en-US"/>
              <a:t>PHY 712  Spring 2025 --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14225024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04/07/2025</a:t>
            </a:r>
            <a:endParaRPr lang="en-US" dirty="0"/>
          </a:p>
        </p:txBody>
      </p:sp>
      <p:sp>
        <p:nvSpPr>
          <p:cNvPr id="6" name="Footer Placeholder 5"/>
          <p:cNvSpPr>
            <a:spLocks noGrp="1"/>
          </p:cNvSpPr>
          <p:nvPr>
            <p:ph type="ftr" sz="quarter" idx="11"/>
          </p:nvPr>
        </p:nvSpPr>
        <p:spPr/>
        <p:txBody>
          <a:bodyPr/>
          <a:lstStyle/>
          <a:p>
            <a:r>
              <a:rPr lang="en-US"/>
              <a:t>PHY 712  Spring 2025 -- Lecture 30</a:t>
            </a:r>
            <a:endParaRPr lang="en-US" dirty="0"/>
          </a:p>
        </p:txBody>
      </p:sp>
      <p:sp>
        <p:nvSpPr>
          <p:cNvPr id="7" name="Slide Number Placeholder 6"/>
          <p:cNvSpPr>
            <a:spLocks noGrp="1"/>
          </p:cNvSpPr>
          <p:nvPr>
            <p:ph type="sldNum" sz="quarter" idx="12"/>
          </p:nvPr>
        </p:nvSpPr>
        <p:spPr/>
        <p:txBody>
          <a:bodyPr/>
          <a:lstStyle/>
          <a:p>
            <a:fld id="{CE368B07-CEBF-4C80-90AF-53B34FA04CF3}" type="slidenum">
              <a:rPr lang="en-US" smtClean="0"/>
              <a:t>‹#›</a:t>
            </a:fld>
            <a:endParaRPr lang="en-US" dirty="0"/>
          </a:p>
        </p:txBody>
      </p:sp>
    </p:spTree>
    <p:extLst>
      <p:ext uri="{BB962C8B-B14F-4D97-AF65-F5344CB8AC3E}">
        <p14:creationId xmlns:p14="http://schemas.microsoft.com/office/powerpoint/2010/main" val="36302447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04/07/2025</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2025 -- Lecture 30</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04/08/2020</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PHY 712  Spring 2020 -- Lecture 28</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368B07-CEBF-4C80-90AF-53B34FA04CF3}" type="slidenum">
              <a:rPr lang="en-US" smtClean="0"/>
              <a:t>‹#›</a:t>
            </a:fld>
            <a:endParaRPr lang="en-US" dirty="0"/>
          </a:p>
        </p:txBody>
      </p:sp>
    </p:spTree>
    <p:extLst>
      <p:ext uri="{BB962C8B-B14F-4D97-AF65-F5344CB8AC3E}">
        <p14:creationId xmlns:p14="http://schemas.microsoft.com/office/powerpoint/2010/main" val="2700172715"/>
      </p:ext>
    </p:extLst>
  </p:cSld>
  <p:clrMap bg1="lt1" tx1="dk1" bg2="lt2" tx2="dk2" accent1="accent1" accent2="accent2" accent3="accent3" accent4="accent4" accent5="accent5" accent6="accent6" hlink="hlink" folHlink="folHlink"/>
  <p:sldLayoutIdLst>
    <p:sldLayoutId id="2147483661"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3.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hyperlink" Target="http://www-history.mcs.st-andrews.ac.uk/Biographies/Parseval.html" TargetMode="External"/><Relationship Id="rId4" Type="http://schemas.openxmlformats.org/officeDocument/2006/relationships/image" Target="../media/image14.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7.wmf"/><Relationship Id="rId5" Type="http://schemas.openxmlformats.org/officeDocument/2006/relationships/oleObject" Target="../embeddings/oleObject11.bin"/><Relationship Id="rId4" Type="http://schemas.openxmlformats.org/officeDocument/2006/relationships/image" Target="../media/image16.wmf"/></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8.wmf"/></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22.wmf"/><Relationship Id="rId5" Type="http://schemas.openxmlformats.org/officeDocument/2006/relationships/oleObject" Target="../embeddings/oleObject16.bin"/><Relationship Id="rId4" Type="http://schemas.openxmlformats.org/officeDocument/2006/relationships/image" Target="../media/image21.wmf"/></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4.wmf"/><Relationship Id="rId5" Type="http://schemas.openxmlformats.org/officeDocument/2006/relationships/oleObject" Target="../embeddings/oleObject18.bin"/><Relationship Id="rId4" Type="http://schemas.openxmlformats.org/officeDocument/2006/relationships/image" Target="../media/image23.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6.wmf"/><Relationship Id="rId5" Type="http://schemas.openxmlformats.org/officeDocument/2006/relationships/oleObject" Target="../embeddings/oleObject20.bin"/><Relationship Id="rId4" Type="http://schemas.openxmlformats.org/officeDocument/2006/relationships/image" Target="../media/image25.wmf"/></Relationships>
</file>

<file path=ppt/slides/_rels/slide19.x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28.wmf"/><Relationship Id="rId5" Type="http://schemas.openxmlformats.org/officeDocument/2006/relationships/oleObject" Target="../embeddings/oleObject22.bin"/><Relationship Id="rId4" Type="http://schemas.openxmlformats.org/officeDocument/2006/relationships/image" Target="../media/image27.w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oleObject" Target="../embeddings/oleObject24.bin"/><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oleObject" Target="../embeddings/oleObject25.bin"/><Relationship Id="rId7" Type="http://schemas.openxmlformats.org/officeDocument/2006/relationships/oleObject" Target="../embeddings/oleObject27.bin"/><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wmf"/><Relationship Id="rId5" Type="http://schemas.openxmlformats.org/officeDocument/2006/relationships/oleObject" Target="../embeddings/oleObject26.bin"/><Relationship Id="rId4" Type="http://schemas.openxmlformats.org/officeDocument/2006/relationships/image" Target="../media/image3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5.wmf"/><Relationship Id="rId5" Type="http://schemas.openxmlformats.org/officeDocument/2006/relationships/oleObject" Target="../embeddings/oleObject29.bin"/><Relationship Id="rId4" Type="http://schemas.openxmlformats.org/officeDocument/2006/relationships/image" Target="../media/image34.wmf"/></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7.wmf"/><Relationship Id="rId5" Type="http://schemas.openxmlformats.org/officeDocument/2006/relationships/oleObject" Target="../embeddings/oleObject31.bin"/><Relationship Id="rId4" Type="http://schemas.openxmlformats.org/officeDocument/2006/relationships/image" Target="../media/image36.wmf"/></Relationships>
</file>

<file path=ppt/slides/_rels/slide25.x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oleObject" Target="../embeddings/oleObject32.bin"/><Relationship Id="rId7" Type="http://schemas.openxmlformats.org/officeDocument/2006/relationships/oleObject" Target="../embeddings/oleObject34.bin"/><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9.wmf"/><Relationship Id="rId5" Type="http://schemas.openxmlformats.org/officeDocument/2006/relationships/oleObject" Target="../embeddings/oleObject33.bin"/><Relationship Id="rId10" Type="http://schemas.openxmlformats.org/officeDocument/2006/relationships/image" Target="../media/image41.wmf"/><Relationship Id="rId4" Type="http://schemas.openxmlformats.org/officeDocument/2006/relationships/image" Target="../media/image38.wmf"/><Relationship Id="rId9" Type="http://schemas.openxmlformats.org/officeDocument/2006/relationships/oleObject" Target="../embeddings/oleObject35.bin"/></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43.wmf"/><Relationship Id="rId5" Type="http://schemas.openxmlformats.org/officeDocument/2006/relationships/oleObject" Target="../embeddings/oleObject37.bin"/><Relationship Id="rId4" Type="http://schemas.openxmlformats.org/officeDocument/2006/relationships/image" Target="../media/image42.wmf"/></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5.wmf"/><Relationship Id="rId5" Type="http://schemas.openxmlformats.org/officeDocument/2006/relationships/oleObject" Target="../embeddings/oleObject39.bin"/><Relationship Id="rId4" Type="http://schemas.openxmlformats.org/officeDocument/2006/relationships/image" Target="../media/image44.wmf"/></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42.bin"/><Relationship Id="rId13" Type="http://schemas.openxmlformats.org/officeDocument/2006/relationships/image" Target="../media/image51.wmf"/><Relationship Id="rId3" Type="http://schemas.openxmlformats.org/officeDocument/2006/relationships/oleObject" Target="../embeddings/oleObject40.bin"/><Relationship Id="rId7" Type="http://schemas.openxmlformats.org/officeDocument/2006/relationships/image" Target="../media/image48.png"/><Relationship Id="rId12" Type="http://schemas.openxmlformats.org/officeDocument/2006/relationships/oleObject" Target="../embeddings/oleObject44.bin"/><Relationship Id="rId17" Type="http://schemas.openxmlformats.org/officeDocument/2006/relationships/image" Target="../media/image53.wmf"/><Relationship Id="rId2" Type="http://schemas.openxmlformats.org/officeDocument/2006/relationships/notesSlide" Target="../notesSlides/notesSlide24.xml"/><Relationship Id="rId16" Type="http://schemas.openxmlformats.org/officeDocument/2006/relationships/oleObject" Target="../embeddings/oleObject46.bin"/><Relationship Id="rId1" Type="http://schemas.openxmlformats.org/officeDocument/2006/relationships/slideLayout" Target="../slideLayouts/slideLayout7.xml"/><Relationship Id="rId6" Type="http://schemas.openxmlformats.org/officeDocument/2006/relationships/image" Target="../media/image47.wmf"/><Relationship Id="rId11" Type="http://schemas.openxmlformats.org/officeDocument/2006/relationships/image" Target="../media/image50.wmf"/><Relationship Id="rId5" Type="http://schemas.openxmlformats.org/officeDocument/2006/relationships/oleObject" Target="../embeddings/oleObject41.bin"/><Relationship Id="rId15" Type="http://schemas.openxmlformats.org/officeDocument/2006/relationships/image" Target="../media/image52.wmf"/><Relationship Id="rId10" Type="http://schemas.openxmlformats.org/officeDocument/2006/relationships/oleObject" Target="../embeddings/oleObject43.bin"/><Relationship Id="rId4" Type="http://schemas.openxmlformats.org/officeDocument/2006/relationships/image" Target="../media/image46.wmf"/><Relationship Id="rId9" Type="http://schemas.openxmlformats.org/officeDocument/2006/relationships/image" Target="../media/image49.wmf"/><Relationship Id="rId14" Type="http://schemas.openxmlformats.org/officeDocument/2006/relationships/oleObject" Target="../embeddings/oleObject45.bin"/></Relationships>
</file>

<file path=ppt/slides/_rels/slide29.xml.rels><?xml version="1.0" encoding="UTF-8" standalone="yes"?>
<Relationships xmlns="http://schemas.openxmlformats.org/package/2006/relationships"><Relationship Id="rId8" Type="http://schemas.openxmlformats.org/officeDocument/2006/relationships/oleObject" Target="../embeddings/oleObject49.bin"/><Relationship Id="rId13" Type="http://schemas.openxmlformats.org/officeDocument/2006/relationships/image" Target="../media/image59.wmf"/><Relationship Id="rId3" Type="http://schemas.openxmlformats.org/officeDocument/2006/relationships/oleObject" Target="../embeddings/oleObject47.bin"/><Relationship Id="rId7" Type="http://schemas.openxmlformats.org/officeDocument/2006/relationships/image" Target="../media/image56.wmf"/><Relationship Id="rId12" Type="http://schemas.openxmlformats.org/officeDocument/2006/relationships/oleObject" Target="../embeddings/oleObject51.bin"/><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oleObject" Target="../embeddings/oleObject48.bin"/><Relationship Id="rId11" Type="http://schemas.openxmlformats.org/officeDocument/2006/relationships/image" Target="../media/image58.wmf"/><Relationship Id="rId5" Type="http://schemas.openxmlformats.org/officeDocument/2006/relationships/image" Target="../media/image55.png"/><Relationship Id="rId10" Type="http://schemas.openxmlformats.org/officeDocument/2006/relationships/oleObject" Target="../embeddings/oleObject50.bin"/><Relationship Id="rId4" Type="http://schemas.openxmlformats.org/officeDocument/2006/relationships/image" Target="../media/image54.wmf"/><Relationship Id="rId9" Type="http://schemas.openxmlformats.org/officeDocument/2006/relationships/image" Target="../media/image57.wmf"/></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oleObject" Target="../embeddings/oleObject52.bin"/><Relationship Id="rId1" Type="http://schemas.openxmlformats.org/officeDocument/2006/relationships/slideLayout" Target="../slideLayouts/slideLayout7.xml"/><Relationship Id="rId4" Type="http://schemas.openxmlformats.org/officeDocument/2006/relationships/hyperlink" Target="http://www.als.lbl.gov/als/synchrotron_sources.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hyperlink" Target="https://www.bnl.gov/ps/"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hyperlink" Target="https://lightsources.org/lightsources-of-the-world/" TargetMode="Externa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53.bin"/><Relationship Id="rId2" Type="http://schemas.openxmlformats.org/officeDocument/2006/relationships/notesSlide" Target="../notesSlides/notesSlide30.xml"/><Relationship Id="rId1" Type="http://schemas.openxmlformats.org/officeDocument/2006/relationships/slideLayout" Target="../slideLayouts/slideLayout12.xml"/><Relationship Id="rId6" Type="http://schemas.openxmlformats.org/officeDocument/2006/relationships/image" Target="../media/image67.wmf"/><Relationship Id="rId5" Type="http://schemas.openxmlformats.org/officeDocument/2006/relationships/oleObject" Target="../embeddings/oleObject54.bin"/><Relationship Id="rId4" Type="http://schemas.openxmlformats.org/officeDocument/2006/relationships/image" Target="../media/image66.wmf"/></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image" Target="../media/image69.wmf"/><Relationship Id="rId5" Type="http://schemas.openxmlformats.org/officeDocument/2006/relationships/oleObject" Target="../embeddings/oleObject56.bin"/><Relationship Id="rId4" Type="http://schemas.openxmlformats.org/officeDocument/2006/relationships/image" Target="../media/image68.wmf"/></Relationships>
</file>

<file path=ppt/slides/_rels/slide38.xml.rels><?xml version="1.0" encoding="UTF-8" standalone="yes"?>
<Relationships xmlns="http://schemas.openxmlformats.org/package/2006/relationships"><Relationship Id="rId3" Type="http://schemas.openxmlformats.org/officeDocument/2006/relationships/image" Target="../media/image70.wmf"/><Relationship Id="rId2" Type="http://schemas.openxmlformats.org/officeDocument/2006/relationships/oleObject" Target="../embeddings/oleObject57.bin"/><Relationship Id="rId1" Type="http://schemas.openxmlformats.org/officeDocument/2006/relationships/slideLayout" Target="../slideLayouts/slideLayout12.xml"/><Relationship Id="rId5" Type="http://schemas.openxmlformats.org/officeDocument/2006/relationships/image" Target="../media/image71.wmf"/><Relationship Id="rId4" Type="http://schemas.openxmlformats.org/officeDocument/2006/relationships/oleObject" Target="../embeddings/oleObject58.bin"/></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wmf"/></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5" Type="http://schemas.microsoft.com/office/2007/relationships/hdphoto" Target="../media/hdphoto1.wdp"/><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9.wmf"/><Relationship Id="rId5" Type="http://schemas.openxmlformats.org/officeDocument/2006/relationships/oleObject" Target="../embeddings/oleObject3.bin"/><Relationship Id="rId4" Type="http://schemas.openxmlformats.org/officeDocument/2006/relationships/image" Target="../media/image8.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11.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2.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a:t>
            </a:fld>
            <a:endParaRPr lang="en-US" dirty="0"/>
          </a:p>
        </p:txBody>
      </p:sp>
      <p:sp>
        <p:nvSpPr>
          <p:cNvPr id="5" name="TextBox 4"/>
          <p:cNvSpPr txBox="1"/>
          <p:nvPr/>
        </p:nvSpPr>
        <p:spPr>
          <a:xfrm>
            <a:off x="-9236" y="115743"/>
            <a:ext cx="9116291" cy="6370975"/>
          </a:xfrm>
          <a:prstGeom prst="rect">
            <a:avLst/>
          </a:prstGeom>
          <a:noFill/>
          <a:ln>
            <a:noFill/>
          </a:ln>
        </p:spPr>
        <p:txBody>
          <a:bodyPr wrap="square" rtlCol="0">
            <a:spAutoFit/>
          </a:bodyPr>
          <a:lstStyle/>
          <a:p>
            <a:pPr algn="ctr"/>
            <a:r>
              <a:rPr lang="en-US" sz="3200" b="1" dirty="0"/>
              <a:t>PHY 712 Electrodynamics</a:t>
            </a:r>
          </a:p>
          <a:p>
            <a:pPr algn="ctr"/>
            <a:r>
              <a:rPr lang="en-US" sz="3200" b="1" dirty="0"/>
              <a:t>10-10:50 AM  MWF  Olin 103</a:t>
            </a:r>
          </a:p>
          <a:p>
            <a:pPr algn="ctr"/>
            <a:endParaRPr lang="en-US" sz="3200" b="1" dirty="0"/>
          </a:p>
          <a:p>
            <a:pPr algn="ctr"/>
            <a:r>
              <a:rPr lang="en-US" sz="2400" b="1" dirty="0"/>
              <a:t>Lecture 30: </a:t>
            </a:r>
            <a:r>
              <a:rPr lang="en-US" sz="2400" b="1" dirty="0">
                <a:solidFill>
                  <a:schemeClr val="folHlink"/>
                </a:solidFill>
              </a:rPr>
              <a:t>Continue reading Chap. 14 – (Especially 14.6)</a:t>
            </a:r>
          </a:p>
          <a:p>
            <a:pPr marL="457200" lvl="2" algn="ctr">
              <a:spcBef>
                <a:spcPct val="50000"/>
              </a:spcBef>
            </a:pPr>
            <a:r>
              <a:rPr lang="en-US" sz="2400" b="1" dirty="0">
                <a:solidFill>
                  <a:schemeClr val="folHlink"/>
                </a:solidFill>
              </a:rPr>
              <a:t>Radiation by accelerating charged particles – </a:t>
            </a:r>
          </a:p>
          <a:p>
            <a:pPr marL="457200" lvl="2" algn="ctr">
              <a:spcBef>
                <a:spcPct val="50000"/>
              </a:spcBef>
            </a:pPr>
            <a:r>
              <a:rPr lang="en-US" sz="2400" b="1" dirty="0">
                <a:solidFill>
                  <a:schemeClr val="folHlink"/>
                </a:solidFill>
              </a:rPr>
              <a:t>particularly the analysis of </a:t>
            </a:r>
            <a:r>
              <a:rPr lang="en-US" sz="2400" b="1" dirty="0" err="1">
                <a:solidFill>
                  <a:schemeClr val="folHlink"/>
                </a:solidFill>
              </a:rPr>
              <a:t>of</a:t>
            </a:r>
            <a:r>
              <a:rPr lang="en-US" sz="2400" b="1" dirty="0">
                <a:solidFill>
                  <a:schemeClr val="folHlink"/>
                </a:solidFill>
              </a:rPr>
              <a:t> synchrotron radiation</a:t>
            </a:r>
          </a:p>
          <a:p>
            <a:pPr marL="457200" lvl="2" algn="ctr">
              <a:spcBef>
                <a:spcPct val="50000"/>
              </a:spcBef>
            </a:pPr>
            <a:endParaRPr lang="en-US" sz="2400" b="1" dirty="0">
              <a:solidFill>
                <a:schemeClr val="folHlink"/>
              </a:solidFill>
            </a:endParaRPr>
          </a:p>
          <a:p>
            <a:pPr lvl="2" indent="-457200">
              <a:spcBef>
                <a:spcPct val="50000"/>
              </a:spcBef>
              <a:buFont typeface="+mj-lt"/>
              <a:buAutoNum type="arabicPeriod"/>
            </a:pPr>
            <a:r>
              <a:rPr lang="en-US" sz="2400" b="1" dirty="0">
                <a:solidFill>
                  <a:schemeClr val="folHlink"/>
                </a:solidFill>
              </a:rPr>
              <a:t>Review of the basic equations</a:t>
            </a:r>
          </a:p>
          <a:p>
            <a:pPr lvl="2" indent="-457200">
              <a:spcBef>
                <a:spcPct val="50000"/>
              </a:spcBef>
              <a:buFont typeface="+mj-lt"/>
              <a:buAutoNum type="arabicPeriod"/>
            </a:pPr>
            <a:r>
              <a:rPr lang="en-US" sz="2400" b="1" dirty="0">
                <a:solidFill>
                  <a:schemeClr val="folHlink"/>
                </a:solidFill>
              </a:rPr>
              <a:t>Detailed analysis of synchrotron radiation generated from man-made facilities</a:t>
            </a:r>
          </a:p>
          <a:p>
            <a:pPr lvl="2" indent="-457200">
              <a:spcBef>
                <a:spcPct val="50000"/>
              </a:spcBef>
              <a:buFont typeface="+mj-lt"/>
              <a:buAutoNum type="arabicPeriod"/>
            </a:pPr>
            <a:r>
              <a:rPr lang="en-US" sz="2400" b="1" dirty="0">
                <a:solidFill>
                  <a:schemeClr val="folHlink"/>
                </a:solidFill>
              </a:rPr>
              <a:t>Synchrotron radiation from astronomical sources</a:t>
            </a:r>
          </a:p>
          <a:p>
            <a:pPr marL="2343150" lvl="5" indent="-514350">
              <a:spcBef>
                <a:spcPct val="50000"/>
              </a:spcBef>
              <a:buAutoNum type="arabicPeriod" startAt="3"/>
            </a:pPr>
            <a:endParaRPr lang="en-US" sz="3200" b="1" dirty="0">
              <a:solidFill>
                <a:schemeClr val="folHlink"/>
              </a:solidFill>
            </a:endParaRPr>
          </a:p>
        </p:txBody>
      </p:sp>
    </p:spTree>
    <p:extLst>
      <p:ext uri="{BB962C8B-B14F-4D97-AF65-F5344CB8AC3E}">
        <p14:creationId xmlns:p14="http://schemas.microsoft.com/office/powerpoint/2010/main" val="37998740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10</a:t>
            </a:fld>
            <a:endParaRPr lang="en-US" dirty="0"/>
          </a:p>
        </p:txBody>
      </p:sp>
      <p:sp>
        <p:nvSpPr>
          <p:cNvPr id="5" name="TextBox 4"/>
          <p:cNvSpPr txBox="1"/>
          <p:nvPr/>
        </p:nvSpPr>
        <p:spPr>
          <a:xfrm>
            <a:off x="381000" y="304800"/>
            <a:ext cx="8382000" cy="1200329"/>
          </a:xfrm>
          <a:prstGeom prst="rect">
            <a:avLst/>
          </a:prstGeom>
          <a:noFill/>
        </p:spPr>
        <p:txBody>
          <a:bodyPr wrap="square" rtlCol="0">
            <a:spAutoFit/>
          </a:bodyPr>
          <a:lstStyle/>
          <a:p>
            <a:r>
              <a:rPr lang="en-US" sz="2400" dirty="0">
                <a:latin typeface="+mj-lt"/>
              </a:rPr>
              <a:t>Spectral composition of electromagnetic radiation</a:t>
            </a:r>
          </a:p>
          <a:p>
            <a:r>
              <a:rPr lang="en-US" sz="2400" dirty="0">
                <a:latin typeface="+mj-lt"/>
              </a:rPr>
              <a:t>     Previously we determined the power distribution from</a:t>
            </a:r>
          </a:p>
          <a:p>
            <a:r>
              <a:rPr lang="en-US" sz="2400" dirty="0">
                <a:latin typeface="+mj-lt"/>
              </a:rPr>
              <a:t>     a charged particle:</a:t>
            </a:r>
          </a:p>
        </p:txBody>
      </p:sp>
      <p:graphicFrame>
        <p:nvGraphicFramePr>
          <p:cNvPr id="6" name="Object 5"/>
          <p:cNvGraphicFramePr>
            <a:graphicFrameLocks noChangeAspect="1"/>
          </p:cNvGraphicFramePr>
          <p:nvPr>
            <p:extLst>
              <p:ext uri="{D42A27DB-BD31-4B8C-83A1-F6EECF244321}">
                <p14:modId xmlns:p14="http://schemas.microsoft.com/office/powerpoint/2010/main" val="3169198912"/>
              </p:ext>
            </p:extLst>
          </p:nvPr>
        </p:nvGraphicFramePr>
        <p:xfrm>
          <a:off x="846138" y="979488"/>
          <a:ext cx="7518400" cy="5789612"/>
        </p:xfrm>
        <a:graphic>
          <a:graphicData uri="http://schemas.openxmlformats.org/presentationml/2006/ole">
            <mc:AlternateContent xmlns:mc="http://schemas.openxmlformats.org/markup-compatibility/2006">
              <mc:Choice xmlns:v="urn:schemas-microsoft-com:vml" Requires="v">
                <p:oleObj name="Equation" r:id="rId3" imgW="3327120" imgH="2565360" progId="Equation.DSMT4">
                  <p:embed/>
                </p:oleObj>
              </mc:Choice>
              <mc:Fallback>
                <p:oleObj name="Equation" r:id="rId3" imgW="3327120" imgH="2565360" progId="Equation.DSMT4">
                  <p:embed/>
                  <p:pic>
                    <p:nvPicPr>
                      <p:cNvPr id="0" name=""/>
                      <p:cNvPicPr>
                        <a:picLocks noChangeAspect="1" noChangeArrowheads="1"/>
                      </p:cNvPicPr>
                      <p:nvPr/>
                    </p:nvPicPr>
                    <p:blipFill>
                      <a:blip r:embed="rId4"/>
                      <a:srcRect/>
                      <a:stretch>
                        <a:fillRect/>
                      </a:stretch>
                    </p:blipFill>
                    <p:spPr bwMode="auto">
                      <a:xfrm>
                        <a:off x="846138" y="979488"/>
                        <a:ext cx="7518400" cy="578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99991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11</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135223813"/>
              </p:ext>
            </p:extLst>
          </p:nvPr>
        </p:nvGraphicFramePr>
        <p:xfrm>
          <a:off x="525462" y="990600"/>
          <a:ext cx="8093075" cy="3152775"/>
        </p:xfrm>
        <a:graphic>
          <a:graphicData uri="http://schemas.openxmlformats.org/presentationml/2006/ole">
            <mc:AlternateContent xmlns:mc="http://schemas.openxmlformats.org/markup-compatibility/2006">
              <mc:Choice xmlns:v="urn:schemas-microsoft-com:vml" Requires="v">
                <p:oleObj name="数式" r:id="rId3" imgW="3581280" imgH="1396800" progId="Equation.3">
                  <p:embed/>
                </p:oleObj>
              </mc:Choice>
              <mc:Fallback>
                <p:oleObj name="数式" r:id="rId3" imgW="3581280" imgH="1396800" progId="Equation.3">
                  <p:embed/>
                  <p:pic>
                    <p:nvPicPr>
                      <p:cNvPr id="0" name=""/>
                      <p:cNvPicPr>
                        <a:picLocks noChangeAspect="1" noChangeArrowheads="1"/>
                      </p:cNvPicPr>
                      <p:nvPr/>
                    </p:nvPicPr>
                    <p:blipFill>
                      <a:blip r:embed="rId4"/>
                      <a:srcRect/>
                      <a:stretch>
                        <a:fillRect/>
                      </a:stretch>
                    </p:blipFill>
                    <p:spPr bwMode="auto">
                      <a:xfrm>
                        <a:off x="525462" y="990600"/>
                        <a:ext cx="8093075"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TextBox 6"/>
          <p:cNvSpPr txBox="1"/>
          <p:nvPr/>
        </p:nvSpPr>
        <p:spPr>
          <a:xfrm>
            <a:off x="350520" y="4186535"/>
            <a:ext cx="8305800" cy="1569660"/>
          </a:xfrm>
          <a:prstGeom prst="rect">
            <a:avLst/>
          </a:prstGeom>
          <a:noFill/>
        </p:spPr>
        <p:txBody>
          <a:bodyPr wrap="square" rtlCol="0">
            <a:spAutoFit/>
          </a:bodyPr>
          <a:lstStyle/>
          <a:p>
            <a:r>
              <a:rPr lang="en-US" sz="2400" dirty="0" err="1"/>
              <a:t>Parseval’s</a:t>
            </a:r>
            <a:r>
              <a:rPr lang="en-US" sz="2400" dirty="0"/>
              <a:t> theorem</a:t>
            </a:r>
          </a:p>
          <a:p>
            <a:r>
              <a:rPr lang="en-US" sz="2400" dirty="0"/>
              <a:t>     </a:t>
            </a:r>
            <a:r>
              <a:rPr lang="en-US" sz="2400" b="1" dirty="0"/>
              <a:t>Marc-Antoine </a:t>
            </a:r>
            <a:r>
              <a:rPr lang="en-US" sz="2400" b="1" dirty="0" err="1"/>
              <a:t>Parseval</a:t>
            </a:r>
            <a:r>
              <a:rPr lang="en-US" sz="2400" b="1" dirty="0"/>
              <a:t> des </a:t>
            </a:r>
            <a:r>
              <a:rPr lang="en-US" sz="2400" b="1" dirty="0" err="1"/>
              <a:t>Chênes</a:t>
            </a:r>
            <a:r>
              <a:rPr lang="en-US" sz="2400" b="1" dirty="0"/>
              <a:t> 1755-1836</a:t>
            </a:r>
          </a:p>
          <a:p>
            <a:r>
              <a:rPr lang="en-US" sz="2400" b="1" dirty="0"/>
              <a:t>         </a:t>
            </a:r>
            <a:r>
              <a:rPr lang="en-US" b="1" dirty="0">
                <a:hlinkClick r:id="rId5"/>
              </a:rPr>
              <a:t>http://www-history.mcs.st-andrews.ac.uk/Biographies/Parseval.html</a:t>
            </a:r>
            <a:endParaRPr lang="en-US" b="1" dirty="0"/>
          </a:p>
          <a:p>
            <a:endParaRPr lang="en-US" sz="2400" dirty="0">
              <a:latin typeface="+mj-lt"/>
            </a:endParaRPr>
          </a:p>
        </p:txBody>
      </p:sp>
    </p:spTree>
    <p:extLst>
      <p:ext uri="{BB962C8B-B14F-4D97-AF65-F5344CB8AC3E}">
        <p14:creationId xmlns:p14="http://schemas.microsoft.com/office/powerpoint/2010/main" val="23497523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33400" y="4724400"/>
            <a:ext cx="2514600" cy="1143000"/>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12</a:t>
            </a:fld>
            <a:endParaRPr lang="en-US" dirty="0"/>
          </a:p>
        </p:txBody>
      </p:sp>
      <p:sp>
        <p:nvSpPr>
          <p:cNvPr id="5" name="TextBox 4"/>
          <p:cNvSpPr txBox="1"/>
          <p:nvPr/>
        </p:nvSpPr>
        <p:spPr>
          <a:xfrm>
            <a:off x="228600" y="304800"/>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755599447"/>
              </p:ext>
            </p:extLst>
          </p:nvPr>
        </p:nvGraphicFramePr>
        <p:xfrm>
          <a:off x="491490" y="1600200"/>
          <a:ext cx="8439150" cy="4187825"/>
        </p:xfrm>
        <a:graphic>
          <a:graphicData uri="http://schemas.openxmlformats.org/presentationml/2006/ole">
            <mc:AlternateContent xmlns:mc="http://schemas.openxmlformats.org/markup-compatibility/2006">
              <mc:Choice xmlns:v="urn:schemas-microsoft-com:vml" Requires="v">
                <p:oleObj name="数式" r:id="rId3" imgW="3733560" imgH="1854000" progId="Equation.3">
                  <p:embed/>
                </p:oleObj>
              </mc:Choice>
              <mc:Fallback>
                <p:oleObj name="数式" r:id="rId3" imgW="3733560" imgH="1854000" progId="Equation.3">
                  <p:embed/>
                  <p:pic>
                    <p:nvPicPr>
                      <p:cNvPr id="0" name=""/>
                      <p:cNvPicPr>
                        <a:picLocks noChangeAspect="1" noChangeArrowheads="1"/>
                      </p:cNvPicPr>
                      <p:nvPr/>
                    </p:nvPicPr>
                    <p:blipFill>
                      <a:blip r:embed="rId4"/>
                      <a:srcRect/>
                      <a:stretch>
                        <a:fillRect/>
                      </a:stretch>
                    </p:blipFill>
                    <p:spPr bwMode="auto">
                      <a:xfrm>
                        <a:off x="491490" y="1600200"/>
                        <a:ext cx="8439150" cy="418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25418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13</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6" name="Object 5"/>
          <p:cNvGraphicFramePr>
            <a:graphicFrameLocks noChangeAspect="1"/>
          </p:cNvGraphicFramePr>
          <p:nvPr>
            <p:extLst>
              <p:ext uri="{D42A27DB-BD31-4B8C-83A1-F6EECF244321}">
                <p14:modId xmlns:p14="http://schemas.microsoft.com/office/powerpoint/2010/main" val="812748737"/>
              </p:ext>
            </p:extLst>
          </p:nvPr>
        </p:nvGraphicFramePr>
        <p:xfrm>
          <a:off x="285750" y="461963"/>
          <a:ext cx="6819900" cy="1827212"/>
        </p:xfrm>
        <a:graphic>
          <a:graphicData uri="http://schemas.openxmlformats.org/presentationml/2006/ole">
            <mc:AlternateContent xmlns:mc="http://schemas.openxmlformats.org/markup-compatibility/2006">
              <mc:Choice xmlns:v="urn:schemas-microsoft-com:vml" Requires="v">
                <p:oleObj name="Equation" r:id="rId3" imgW="3504960" imgH="939600" progId="Equation.DSMT4">
                  <p:embed/>
                </p:oleObj>
              </mc:Choice>
              <mc:Fallback>
                <p:oleObj name="Equation" r:id="rId3" imgW="3504960" imgH="939600" progId="Equation.DSMT4">
                  <p:embed/>
                  <p:pic>
                    <p:nvPicPr>
                      <p:cNvPr id="0" name=""/>
                      <p:cNvPicPr>
                        <a:picLocks noChangeAspect="1" noChangeArrowheads="1"/>
                      </p:cNvPicPr>
                      <p:nvPr/>
                    </p:nvPicPr>
                    <p:blipFill>
                      <a:blip r:embed="rId4"/>
                      <a:srcRect/>
                      <a:stretch>
                        <a:fillRect/>
                      </a:stretch>
                    </p:blipFill>
                    <p:spPr bwMode="auto">
                      <a:xfrm>
                        <a:off x="285750" y="461963"/>
                        <a:ext cx="6819900" cy="182721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800034633"/>
              </p:ext>
            </p:extLst>
          </p:nvPr>
        </p:nvGraphicFramePr>
        <p:xfrm>
          <a:off x="598488" y="2165350"/>
          <a:ext cx="7404100" cy="3441700"/>
        </p:xfrm>
        <a:graphic>
          <a:graphicData uri="http://schemas.openxmlformats.org/presentationml/2006/ole">
            <mc:AlternateContent xmlns:mc="http://schemas.openxmlformats.org/markup-compatibility/2006">
              <mc:Choice xmlns:v="urn:schemas-microsoft-com:vml" Requires="v">
                <p:oleObj name="Equation" r:id="rId5" imgW="3111480" imgH="1447560" progId="Equation.DSMT4">
                  <p:embed/>
                </p:oleObj>
              </mc:Choice>
              <mc:Fallback>
                <p:oleObj name="Equation" r:id="rId5" imgW="3111480" imgH="1447560" progId="Equation.DSMT4">
                  <p:embed/>
                  <p:pic>
                    <p:nvPicPr>
                      <p:cNvPr id="0" name=""/>
                      <p:cNvPicPr>
                        <a:picLocks noChangeAspect="1" noChangeArrowheads="1"/>
                      </p:cNvPicPr>
                      <p:nvPr/>
                    </p:nvPicPr>
                    <p:blipFill>
                      <a:blip r:embed="rId6"/>
                      <a:srcRect/>
                      <a:stretch>
                        <a:fillRect/>
                      </a:stretch>
                    </p:blipFill>
                    <p:spPr bwMode="auto">
                      <a:xfrm>
                        <a:off x="598488" y="2165350"/>
                        <a:ext cx="7404100" cy="34417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31291003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14</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627826160"/>
              </p:ext>
            </p:extLst>
          </p:nvPr>
        </p:nvGraphicFramePr>
        <p:xfrm>
          <a:off x="822325" y="838200"/>
          <a:ext cx="7346950" cy="5545138"/>
        </p:xfrm>
        <a:graphic>
          <a:graphicData uri="http://schemas.openxmlformats.org/presentationml/2006/ole">
            <mc:AlternateContent xmlns:mc="http://schemas.openxmlformats.org/markup-compatibility/2006">
              <mc:Choice xmlns:v="urn:schemas-microsoft-com:vml" Requires="v">
                <p:oleObj name="数式" r:id="rId3" imgW="3530520" imgH="2666880" progId="Equation.3">
                  <p:embed/>
                </p:oleObj>
              </mc:Choice>
              <mc:Fallback>
                <p:oleObj name="数式" r:id="rId3" imgW="3530520" imgH="2666880" progId="Equation.3">
                  <p:embed/>
                  <p:pic>
                    <p:nvPicPr>
                      <p:cNvPr id="0" name=""/>
                      <p:cNvPicPr>
                        <a:picLocks noChangeAspect="1" noChangeArrowheads="1"/>
                      </p:cNvPicPr>
                      <p:nvPr/>
                    </p:nvPicPr>
                    <p:blipFill>
                      <a:blip r:embed="rId4"/>
                      <a:srcRect/>
                      <a:stretch>
                        <a:fillRect/>
                      </a:stretch>
                    </p:blipFill>
                    <p:spPr bwMode="auto">
                      <a:xfrm>
                        <a:off x="822325" y="838200"/>
                        <a:ext cx="7346950" cy="5545138"/>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926546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15</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2531899611"/>
              </p:ext>
            </p:extLst>
          </p:nvPr>
        </p:nvGraphicFramePr>
        <p:xfrm>
          <a:off x="727075" y="885825"/>
          <a:ext cx="7137400" cy="2006600"/>
        </p:xfrm>
        <a:graphic>
          <a:graphicData uri="http://schemas.openxmlformats.org/presentationml/2006/ole">
            <mc:AlternateContent xmlns:mc="http://schemas.openxmlformats.org/markup-compatibility/2006">
              <mc:Choice xmlns:v="urn:schemas-microsoft-com:vml" Requires="v">
                <p:oleObj name="Equation" r:id="rId3" imgW="3429000" imgH="965160" progId="Equation.DSMT4">
                  <p:embed/>
                </p:oleObj>
              </mc:Choice>
              <mc:Fallback>
                <p:oleObj name="Equation" r:id="rId3" imgW="3429000" imgH="965160" progId="Equation.DSMT4">
                  <p:embed/>
                  <p:pic>
                    <p:nvPicPr>
                      <p:cNvPr id="0" name=""/>
                      <p:cNvPicPr>
                        <a:picLocks noChangeAspect="1" noChangeArrowheads="1"/>
                      </p:cNvPicPr>
                      <p:nvPr/>
                    </p:nvPicPr>
                    <p:blipFill>
                      <a:blip r:embed="rId4"/>
                      <a:srcRect/>
                      <a:stretch>
                        <a:fillRect/>
                      </a:stretch>
                    </p:blipFill>
                    <p:spPr bwMode="auto">
                      <a:xfrm>
                        <a:off x="727075" y="885825"/>
                        <a:ext cx="7137400" cy="2006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452313795"/>
              </p:ext>
            </p:extLst>
          </p:nvPr>
        </p:nvGraphicFramePr>
        <p:xfrm>
          <a:off x="222250" y="2898775"/>
          <a:ext cx="8699500" cy="2555875"/>
        </p:xfrm>
        <a:graphic>
          <a:graphicData uri="http://schemas.openxmlformats.org/presentationml/2006/ole">
            <mc:AlternateContent xmlns:mc="http://schemas.openxmlformats.org/markup-compatibility/2006">
              <mc:Choice xmlns:v="urn:schemas-microsoft-com:vml" Requires="v">
                <p:oleObj name="Equation" r:id="rId5" imgW="3848040" imgH="1130040" progId="Equation.DSMT4">
                  <p:embed/>
                </p:oleObj>
              </mc:Choice>
              <mc:Fallback>
                <p:oleObj name="Equation" r:id="rId5" imgW="3848040" imgH="1130040" progId="Equation.DSMT4">
                  <p:embed/>
                  <p:pic>
                    <p:nvPicPr>
                      <p:cNvPr id="0" name=""/>
                      <p:cNvPicPr>
                        <a:picLocks noChangeAspect="1" noChangeArrowheads="1"/>
                      </p:cNvPicPr>
                      <p:nvPr/>
                    </p:nvPicPr>
                    <p:blipFill>
                      <a:blip r:embed="rId6"/>
                      <a:srcRect/>
                      <a:stretch>
                        <a:fillRect/>
                      </a:stretch>
                    </p:blipFill>
                    <p:spPr bwMode="auto">
                      <a:xfrm>
                        <a:off x="222250" y="2898775"/>
                        <a:ext cx="8699500" cy="2555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214062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16</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845207388"/>
              </p:ext>
            </p:extLst>
          </p:nvPr>
        </p:nvGraphicFramePr>
        <p:xfrm>
          <a:off x="236538" y="603250"/>
          <a:ext cx="7931150" cy="3854450"/>
        </p:xfrm>
        <a:graphic>
          <a:graphicData uri="http://schemas.openxmlformats.org/presentationml/2006/ole">
            <mc:AlternateContent xmlns:mc="http://schemas.openxmlformats.org/markup-compatibility/2006">
              <mc:Choice xmlns:v="urn:schemas-microsoft-com:vml" Requires="v">
                <p:oleObj name="Equation" r:id="rId3" imgW="3809880" imgH="1854000" progId="Equation.DSMT4">
                  <p:embed/>
                </p:oleObj>
              </mc:Choice>
              <mc:Fallback>
                <p:oleObj name="Equation" r:id="rId3" imgW="3809880" imgH="1854000" progId="Equation.DSMT4">
                  <p:embed/>
                  <p:pic>
                    <p:nvPicPr>
                      <p:cNvPr id="0" name=""/>
                      <p:cNvPicPr>
                        <a:picLocks noChangeAspect="1" noChangeArrowheads="1"/>
                      </p:cNvPicPr>
                      <p:nvPr/>
                    </p:nvPicPr>
                    <p:blipFill>
                      <a:blip r:embed="rId4"/>
                      <a:srcRect/>
                      <a:stretch>
                        <a:fillRect/>
                      </a:stretch>
                    </p:blipFill>
                    <p:spPr bwMode="auto">
                      <a:xfrm>
                        <a:off x="236538" y="603250"/>
                        <a:ext cx="7931150" cy="385445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432619780"/>
              </p:ext>
            </p:extLst>
          </p:nvPr>
        </p:nvGraphicFramePr>
        <p:xfrm>
          <a:off x="473075" y="4392612"/>
          <a:ext cx="8442325" cy="2312988"/>
        </p:xfrm>
        <a:graphic>
          <a:graphicData uri="http://schemas.openxmlformats.org/presentationml/2006/ole">
            <mc:AlternateContent xmlns:mc="http://schemas.openxmlformats.org/markup-compatibility/2006">
              <mc:Choice xmlns:v="urn:schemas-microsoft-com:vml" Requires="v">
                <p:oleObj name="Equation" r:id="rId5" imgW="3517560" imgH="965160" progId="Equation.DSMT4">
                  <p:embed/>
                </p:oleObj>
              </mc:Choice>
              <mc:Fallback>
                <p:oleObj name="Equation" r:id="rId5" imgW="3517560" imgH="965160" progId="Equation.DSMT4">
                  <p:embed/>
                  <p:pic>
                    <p:nvPicPr>
                      <p:cNvPr id="0" name=""/>
                      <p:cNvPicPr>
                        <a:picLocks noChangeAspect="1" noChangeArrowheads="1"/>
                      </p:cNvPicPr>
                      <p:nvPr/>
                    </p:nvPicPr>
                    <p:blipFill>
                      <a:blip r:embed="rId6"/>
                      <a:srcRect/>
                      <a:stretch>
                        <a:fillRect/>
                      </a:stretch>
                    </p:blipFill>
                    <p:spPr bwMode="auto">
                      <a:xfrm>
                        <a:off x="473075" y="4392612"/>
                        <a:ext cx="8442325" cy="2312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9014837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A78FAE-EA85-410C-AF79-2A92F91B015B}"/>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3D0E04DF-0D02-4489-BE7C-063A5F335A3F}"/>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2D9ED3BD-36C8-410A-BCD1-799AD1E65BA6}"/>
              </a:ext>
            </a:extLst>
          </p:cNvPr>
          <p:cNvSpPr>
            <a:spLocks noGrp="1"/>
          </p:cNvSpPr>
          <p:nvPr>
            <p:ph type="sldNum" sz="quarter" idx="12"/>
          </p:nvPr>
        </p:nvSpPr>
        <p:spPr/>
        <p:txBody>
          <a:bodyPr/>
          <a:lstStyle/>
          <a:p>
            <a:fld id="{CE368B07-CEBF-4C80-90AF-53B34FA04CF3}" type="slidenum">
              <a:rPr lang="en-US" smtClean="0"/>
              <a:t>17</a:t>
            </a:fld>
            <a:endParaRPr lang="en-US" dirty="0"/>
          </a:p>
        </p:txBody>
      </p:sp>
      <p:graphicFrame>
        <p:nvGraphicFramePr>
          <p:cNvPr id="6" name="Object 5">
            <a:extLst>
              <a:ext uri="{FF2B5EF4-FFF2-40B4-BE49-F238E27FC236}">
                <a16:creationId xmlns:a16="http://schemas.microsoft.com/office/drawing/2014/main" id="{009C7A06-939D-4F90-9678-B4E3019EC4DD}"/>
              </a:ext>
            </a:extLst>
          </p:cNvPr>
          <p:cNvGraphicFramePr>
            <a:graphicFrameLocks noChangeAspect="1"/>
          </p:cNvGraphicFramePr>
          <p:nvPr>
            <p:extLst>
              <p:ext uri="{D42A27DB-BD31-4B8C-83A1-F6EECF244321}">
                <p14:modId xmlns:p14="http://schemas.microsoft.com/office/powerpoint/2010/main" val="2080215037"/>
              </p:ext>
            </p:extLst>
          </p:nvPr>
        </p:nvGraphicFramePr>
        <p:xfrm>
          <a:off x="473075" y="690265"/>
          <a:ext cx="8442325" cy="1765300"/>
        </p:xfrm>
        <a:graphic>
          <a:graphicData uri="http://schemas.openxmlformats.org/presentationml/2006/ole">
            <mc:AlternateContent xmlns:mc="http://schemas.openxmlformats.org/markup-compatibility/2006">
              <mc:Choice xmlns:v="urn:schemas-microsoft-com:vml" Requires="v">
                <p:oleObj name="Equation" r:id="rId3" imgW="3517560" imgH="736560" progId="Equation.DSMT4">
                  <p:embed/>
                </p:oleObj>
              </mc:Choice>
              <mc:Fallback>
                <p:oleObj name="Equation" r:id="rId3" imgW="3517560" imgH="736560" progId="Equation.DSMT4">
                  <p:embed/>
                  <p:pic>
                    <p:nvPicPr>
                      <p:cNvPr id="6" name="Object 5"/>
                      <p:cNvPicPr>
                        <a:picLocks noChangeAspect="1" noChangeArrowheads="1"/>
                      </p:cNvPicPr>
                      <p:nvPr/>
                    </p:nvPicPr>
                    <p:blipFill>
                      <a:blip r:embed="rId4"/>
                      <a:srcRect/>
                      <a:stretch>
                        <a:fillRect/>
                      </a:stretch>
                    </p:blipFill>
                    <p:spPr bwMode="auto">
                      <a:xfrm>
                        <a:off x="473075" y="690265"/>
                        <a:ext cx="8442325" cy="176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7" name="TextBox 16">
            <a:extLst>
              <a:ext uri="{FF2B5EF4-FFF2-40B4-BE49-F238E27FC236}">
                <a16:creationId xmlns:a16="http://schemas.microsoft.com/office/drawing/2014/main" id="{C6780C5B-7C57-40AA-A01F-8ADF73DFE9CB}"/>
              </a:ext>
            </a:extLst>
          </p:cNvPr>
          <p:cNvSpPr txBox="1"/>
          <p:nvPr/>
        </p:nvSpPr>
        <p:spPr>
          <a:xfrm>
            <a:off x="152400" y="228600"/>
            <a:ext cx="8763000" cy="461665"/>
          </a:xfrm>
          <a:prstGeom prst="rect">
            <a:avLst/>
          </a:prstGeom>
          <a:noFill/>
        </p:spPr>
        <p:txBody>
          <a:bodyPr wrap="square" rtlCol="0">
            <a:spAutoFit/>
          </a:bodyPr>
          <a:lstStyle/>
          <a:p>
            <a:r>
              <a:rPr lang="en-US" sz="2400" dirty="0">
                <a:latin typeface="+mj-lt"/>
                <a:sym typeface="Wingdings" panose="05000000000000000000" pitchFamily="2" charset="2"/>
              </a:rPr>
              <a:t>Spectral form of radiation far from source:</a:t>
            </a:r>
            <a:endParaRPr lang="en-US" sz="2400" dirty="0">
              <a:latin typeface="+mj-lt"/>
            </a:endParaRPr>
          </a:p>
        </p:txBody>
      </p:sp>
      <p:graphicFrame>
        <p:nvGraphicFramePr>
          <p:cNvPr id="18" name="Object 17">
            <a:extLst>
              <a:ext uri="{FF2B5EF4-FFF2-40B4-BE49-F238E27FC236}">
                <a16:creationId xmlns:a16="http://schemas.microsoft.com/office/drawing/2014/main" id="{85F95FA5-DC7C-41EF-BB39-3F76AEE40D3B}"/>
              </a:ext>
            </a:extLst>
          </p:cNvPr>
          <p:cNvGraphicFramePr>
            <a:graphicFrameLocks noChangeAspect="1"/>
          </p:cNvGraphicFramePr>
          <p:nvPr>
            <p:extLst>
              <p:ext uri="{D42A27DB-BD31-4B8C-83A1-F6EECF244321}">
                <p14:modId xmlns:p14="http://schemas.microsoft.com/office/powerpoint/2010/main" val="1073637129"/>
              </p:ext>
            </p:extLst>
          </p:nvPr>
        </p:nvGraphicFramePr>
        <p:xfrm>
          <a:off x="227793" y="3085951"/>
          <a:ext cx="8898278" cy="3010198"/>
        </p:xfrm>
        <a:graphic>
          <a:graphicData uri="http://schemas.openxmlformats.org/presentationml/2006/ole">
            <mc:AlternateContent xmlns:mc="http://schemas.openxmlformats.org/markup-compatibility/2006">
              <mc:Choice xmlns:v="urn:schemas-microsoft-com:vml" Requires="v">
                <p:oleObj name="Equation" r:id="rId5" imgW="3416040" imgH="1155600" progId="Equation.DSMT4">
                  <p:embed/>
                </p:oleObj>
              </mc:Choice>
              <mc:Fallback>
                <p:oleObj name="Equation" r:id="rId5" imgW="3416040" imgH="1155600" progId="Equation.DSMT4">
                  <p:embed/>
                  <p:pic>
                    <p:nvPicPr>
                      <p:cNvPr id="0" name=""/>
                      <p:cNvPicPr/>
                      <p:nvPr/>
                    </p:nvPicPr>
                    <p:blipFill>
                      <a:blip r:embed="rId6"/>
                      <a:stretch>
                        <a:fillRect/>
                      </a:stretch>
                    </p:blipFill>
                    <p:spPr>
                      <a:xfrm>
                        <a:off x="227793" y="3085951"/>
                        <a:ext cx="8898278" cy="3010198"/>
                      </a:xfrm>
                      <a:prstGeom prst="rect">
                        <a:avLst/>
                      </a:prstGeom>
                    </p:spPr>
                  </p:pic>
                </p:oleObj>
              </mc:Fallback>
            </mc:AlternateContent>
          </a:graphicData>
        </a:graphic>
      </p:graphicFrame>
    </p:spTree>
    <p:extLst>
      <p:ext uri="{BB962C8B-B14F-4D97-AF65-F5344CB8AC3E}">
        <p14:creationId xmlns:p14="http://schemas.microsoft.com/office/powerpoint/2010/main" val="11312155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18</a:t>
            </a:fld>
            <a:endParaRPr lang="en-US" dirty="0"/>
          </a:p>
        </p:txBody>
      </p:sp>
      <p:sp>
        <p:nvSpPr>
          <p:cNvPr id="5" name="TextBox 4"/>
          <p:cNvSpPr txBox="1"/>
          <p:nvPr/>
        </p:nvSpPr>
        <p:spPr>
          <a:xfrm>
            <a:off x="228600" y="73967"/>
            <a:ext cx="8686800" cy="830997"/>
          </a:xfrm>
          <a:prstGeom prst="rect">
            <a:avLst/>
          </a:prstGeom>
          <a:noFill/>
        </p:spPr>
        <p:txBody>
          <a:bodyPr wrap="square" rtlCol="0">
            <a:spAutoFit/>
          </a:bodyPr>
          <a:lstStyle/>
          <a:p>
            <a:r>
              <a:rPr lang="en-US" sz="2400" dirty="0">
                <a:latin typeface="+mj-lt"/>
              </a:rPr>
              <a:t>Spectral composition of electromagnetic radiation – more detailed treatment  --</a:t>
            </a:r>
          </a:p>
        </p:txBody>
      </p:sp>
      <p:graphicFrame>
        <p:nvGraphicFramePr>
          <p:cNvPr id="7" name="Object 6"/>
          <p:cNvGraphicFramePr>
            <a:graphicFrameLocks noChangeAspect="1"/>
          </p:cNvGraphicFramePr>
          <p:nvPr>
            <p:extLst>
              <p:ext uri="{D42A27DB-BD31-4B8C-83A1-F6EECF244321}">
                <p14:modId xmlns:p14="http://schemas.microsoft.com/office/powerpoint/2010/main" val="4279158914"/>
              </p:ext>
            </p:extLst>
          </p:nvPr>
        </p:nvGraphicFramePr>
        <p:xfrm>
          <a:off x="122238" y="3505200"/>
          <a:ext cx="8899525" cy="2860675"/>
        </p:xfrm>
        <a:graphic>
          <a:graphicData uri="http://schemas.openxmlformats.org/presentationml/2006/ole">
            <mc:AlternateContent xmlns:mc="http://schemas.openxmlformats.org/markup-compatibility/2006">
              <mc:Choice xmlns:v="urn:schemas-microsoft-com:vml" Requires="v">
                <p:oleObj name="Equation" r:id="rId3" imgW="3708360" imgH="1193760" progId="Equation.DSMT4">
                  <p:embed/>
                </p:oleObj>
              </mc:Choice>
              <mc:Fallback>
                <p:oleObj name="Equation" r:id="rId3" imgW="3708360" imgH="1193760" progId="Equation.DSMT4">
                  <p:embed/>
                  <p:pic>
                    <p:nvPicPr>
                      <p:cNvPr id="0" name=""/>
                      <p:cNvPicPr>
                        <a:picLocks noChangeAspect="1" noChangeArrowheads="1"/>
                      </p:cNvPicPr>
                      <p:nvPr/>
                    </p:nvPicPr>
                    <p:blipFill>
                      <a:blip r:embed="rId4"/>
                      <a:srcRect/>
                      <a:stretch>
                        <a:fillRect/>
                      </a:stretch>
                    </p:blipFill>
                    <p:spPr bwMode="auto">
                      <a:xfrm>
                        <a:off x="122238" y="3505200"/>
                        <a:ext cx="8899525" cy="286067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878985652"/>
              </p:ext>
            </p:extLst>
          </p:nvPr>
        </p:nvGraphicFramePr>
        <p:xfrm>
          <a:off x="325438" y="1243013"/>
          <a:ext cx="4389437" cy="2032000"/>
        </p:xfrm>
        <a:graphic>
          <a:graphicData uri="http://schemas.openxmlformats.org/presentationml/2006/ole">
            <mc:AlternateContent xmlns:mc="http://schemas.openxmlformats.org/markup-compatibility/2006">
              <mc:Choice xmlns:v="urn:schemas-microsoft-com:vml" Requires="v">
                <p:oleObj name="Equation" r:id="rId5" imgW="2108160" imgH="977760" progId="Equation.DSMT4">
                  <p:embed/>
                </p:oleObj>
              </mc:Choice>
              <mc:Fallback>
                <p:oleObj name="Equation" r:id="rId5" imgW="2108160" imgH="977760" progId="Equation.DSMT4">
                  <p:embed/>
                  <p:pic>
                    <p:nvPicPr>
                      <p:cNvPr id="0" name=""/>
                      <p:cNvPicPr>
                        <a:picLocks noChangeAspect="1" noChangeArrowheads="1"/>
                      </p:cNvPicPr>
                      <p:nvPr/>
                    </p:nvPicPr>
                    <p:blipFill>
                      <a:blip r:embed="rId6"/>
                      <a:srcRect/>
                      <a:stretch>
                        <a:fillRect/>
                      </a:stretch>
                    </p:blipFill>
                    <p:spPr bwMode="auto">
                      <a:xfrm>
                        <a:off x="325438" y="1243013"/>
                        <a:ext cx="43894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3587910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9C71584-F562-4A0B-ADDD-A979823146DE}"/>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26637913-13C3-40BF-9BD4-3078CA798881}"/>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F4329935-15E5-49B4-9116-8EFE7BE0C1EA}"/>
              </a:ext>
            </a:extLst>
          </p:cNvPr>
          <p:cNvSpPr>
            <a:spLocks noGrp="1"/>
          </p:cNvSpPr>
          <p:nvPr>
            <p:ph type="sldNum" sz="quarter" idx="12"/>
          </p:nvPr>
        </p:nvSpPr>
        <p:spPr/>
        <p:txBody>
          <a:bodyPr/>
          <a:lstStyle/>
          <a:p>
            <a:fld id="{CE368B07-CEBF-4C80-90AF-53B34FA04CF3}" type="slidenum">
              <a:rPr lang="en-US" smtClean="0"/>
              <a:t>19</a:t>
            </a:fld>
            <a:endParaRPr lang="en-US" dirty="0"/>
          </a:p>
        </p:txBody>
      </p:sp>
      <p:sp>
        <p:nvSpPr>
          <p:cNvPr id="5" name="TextBox 4">
            <a:extLst>
              <a:ext uri="{FF2B5EF4-FFF2-40B4-BE49-F238E27FC236}">
                <a16:creationId xmlns:a16="http://schemas.microsoft.com/office/drawing/2014/main" id="{69E579A0-B33D-4413-A705-2B177647D410}"/>
              </a:ext>
            </a:extLst>
          </p:cNvPr>
          <p:cNvSpPr txBox="1"/>
          <p:nvPr/>
        </p:nvSpPr>
        <p:spPr>
          <a:xfrm>
            <a:off x="147577" y="24775"/>
            <a:ext cx="8534400" cy="461665"/>
          </a:xfrm>
          <a:prstGeom prst="rect">
            <a:avLst/>
          </a:prstGeom>
          <a:noFill/>
        </p:spPr>
        <p:txBody>
          <a:bodyPr wrap="square" rtlCol="0">
            <a:spAutoFit/>
          </a:bodyPr>
          <a:lstStyle/>
          <a:p>
            <a:r>
              <a:rPr lang="en-US" sz="2400" dirty="0">
                <a:latin typeface="+mj-lt"/>
              </a:rPr>
              <a:t>Some details --</a:t>
            </a:r>
          </a:p>
        </p:txBody>
      </p:sp>
      <p:graphicFrame>
        <p:nvGraphicFramePr>
          <p:cNvPr id="6" name="Object 5">
            <a:extLst>
              <a:ext uri="{FF2B5EF4-FFF2-40B4-BE49-F238E27FC236}">
                <a16:creationId xmlns:a16="http://schemas.microsoft.com/office/drawing/2014/main" id="{8629172B-6666-4041-9AC2-B59CA456081F}"/>
              </a:ext>
            </a:extLst>
          </p:cNvPr>
          <p:cNvGraphicFramePr>
            <a:graphicFrameLocks noChangeAspect="1"/>
          </p:cNvGraphicFramePr>
          <p:nvPr>
            <p:extLst>
              <p:ext uri="{D42A27DB-BD31-4B8C-83A1-F6EECF244321}">
                <p14:modId xmlns:p14="http://schemas.microsoft.com/office/powerpoint/2010/main" val="1571915224"/>
              </p:ext>
            </p:extLst>
          </p:nvPr>
        </p:nvGraphicFramePr>
        <p:xfrm>
          <a:off x="569138" y="499995"/>
          <a:ext cx="7726363" cy="2061622"/>
        </p:xfrm>
        <a:graphic>
          <a:graphicData uri="http://schemas.openxmlformats.org/presentationml/2006/ole">
            <mc:AlternateContent xmlns:mc="http://schemas.openxmlformats.org/markup-compatibility/2006">
              <mc:Choice xmlns:v="urn:schemas-microsoft-com:vml" Requires="v">
                <p:oleObj name="Equation" r:id="rId3" imgW="3517560" imgH="939600" progId="Equation.DSMT4">
                  <p:embed/>
                </p:oleObj>
              </mc:Choice>
              <mc:Fallback>
                <p:oleObj name="Equation" r:id="rId3" imgW="3517560" imgH="939600" progId="Equation.DSMT4">
                  <p:embed/>
                  <p:pic>
                    <p:nvPicPr>
                      <p:cNvPr id="6" name="Object 5">
                        <a:extLst>
                          <a:ext uri="{FF2B5EF4-FFF2-40B4-BE49-F238E27FC236}">
                            <a16:creationId xmlns:a16="http://schemas.microsoft.com/office/drawing/2014/main" id="{8629172B-6666-4041-9AC2-B59CA456081F}"/>
                          </a:ext>
                        </a:extLst>
                      </p:cNvPr>
                      <p:cNvPicPr>
                        <a:picLocks noChangeAspect="1" noChangeArrowheads="1"/>
                      </p:cNvPicPr>
                      <p:nvPr/>
                    </p:nvPicPr>
                    <p:blipFill>
                      <a:blip r:embed="rId4"/>
                      <a:srcRect/>
                      <a:stretch>
                        <a:fillRect/>
                      </a:stretch>
                    </p:blipFill>
                    <p:spPr bwMode="auto">
                      <a:xfrm>
                        <a:off x="569138" y="499995"/>
                        <a:ext cx="7726363" cy="2061622"/>
                      </a:xfrm>
                      <a:prstGeom prst="rect">
                        <a:avLst/>
                      </a:prstGeom>
                      <a:noFill/>
                      <a:ln>
                        <a:noFill/>
                      </a:ln>
                    </p:spPr>
                  </p:pic>
                </p:oleObj>
              </mc:Fallback>
            </mc:AlternateContent>
          </a:graphicData>
        </a:graphic>
      </p:graphicFrame>
      <p:graphicFrame>
        <p:nvGraphicFramePr>
          <p:cNvPr id="7" name="Object 6">
            <a:extLst>
              <a:ext uri="{FF2B5EF4-FFF2-40B4-BE49-F238E27FC236}">
                <a16:creationId xmlns:a16="http://schemas.microsoft.com/office/drawing/2014/main" id="{C1A7BC78-EF5F-4E77-B225-F724E949A09D}"/>
              </a:ext>
            </a:extLst>
          </p:cNvPr>
          <p:cNvGraphicFramePr>
            <a:graphicFrameLocks noChangeAspect="1"/>
          </p:cNvGraphicFramePr>
          <p:nvPr>
            <p:extLst>
              <p:ext uri="{D42A27DB-BD31-4B8C-83A1-F6EECF244321}">
                <p14:modId xmlns:p14="http://schemas.microsoft.com/office/powerpoint/2010/main" val="2454976796"/>
              </p:ext>
            </p:extLst>
          </p:nvPr>
        </p:nvGraphicFramePr>
        <p:xfrm>
          <a:off x="569138" y="2457556"/>
          <a:ext cx="7503239" cy="1094956"/>
        </p:xfrm>
        <a:graphic>
          <a:graphicData uri="http://schemas.openxmlformats.org/presentationml/2006/ole">
            <mc:AlternateContent xmlns:mc="http://schemas.openxmlformats.org/markup-compatibility/2006">
              <mc:Choice xmlns:v="urn:schemas-microsoft-com:vml" Requires="v">
                <p:oleObj name="Equation" r:id="rId5" imgW="3568680" imgH="520560" progId="Equation.DSMT4">
                  <p:embed/>
                </p:oleObj>
              </mc:Choice>
              <mc:Fallback>
                <p:oleObj name="Equation" r:id="rId5" imgW="3568680" imgH="520560" progId="Equation.DSMT4">
                  <p:embed/>
                  <p:pic>
                    <p:nvPicPr>
                      <p:cNvPr id="7" name="Object 6">
                        <a:extLst>
                          <a:ext uri="{FF2B5EF4-FFF2-40B4-BE49-F238E27FC236}">
                            <a16:creationId xmlns:a16="http://schemas.microsoft.com/office/drawing/2014/main" id="{C1A7BC78-EF5F-4E77-B225-F724E949A09D}"/>
                          </a:ext>
                        </a:extLst>
                      </p:cNvPr>
                      <p:cNvPicPr/>
                      <p:nvPr/>
                    </p:nvPicPr>
                    <p:blipFill>
                      <a:blip r:embed="rId6"/>
                      <a:stretch>
                        <a:fillRect/>
                      </a:stretch>
                    </p:blipFill>
                    <p:spPr>
                      <a:xfrm>
                        <a:off x="569138" y="2457556"/>
                        <a:ext cx="7503239" cy="1094956"/>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EE485860-5141-4402-8AAB-8DEA950A408B}"/>
              </a:ext>
            </a:extLst>
          </p:cNvPr>
          <p:cNvGraphicFramePr>
            <a:graphicFrameLocks noChangeAspect="1"/>
          </p:cNvGraphicFramePr>
          <p:nvPr>
            <p:extLst>
              <p:ext uri="{D42A27DB-BD31-4B8C-83A1-F6EECF244321}">
                <p14:modId xmlns:p14="http://schemas.microsoft.com/office/powerpoint/2010/main" val="2504515559"/>
              </p:ext>
            </p:extLst>
          </p:nvPr>
        </p:nvGraphicFramePr>
        <p:xfrm>
          <a:off x="156368" y="3552512"/>
          <a:ext cx="8831263" cy="2101850"/>
        </p:xfrm>
        <a:graphic>
          <a:graphicData uri="http://schemas.openxmlformats.org/presentationml/2006/ole">
            <mc:AlternateContent xmlns:mc="http://schemas.openxmlformats.org/markup-compatibility/2006">
              <mc:Choice xmlns:v="urn:schemas-microsoft-com:vml" Requires="v">
                <p:oleObj name="Equation" r:id="rId7" imgW="5016240" imgH="1193760" progId="Equation.DSMT4">
                  <p:embed/>
                </p:oleObj>
              </mc:Choice>
              <mc:Fallback>
                <p:oleObj name="Equation" r:id="rId7" imgW="5016240" imgH="11937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8"/>
                      <a:stretch>
                        <a:fillRect/>
                      </a:stretch>
                    </p:blipFill>
                    <p:spPr>
                      <a:xfrm>
                        <a:off x="156368" y="3552512"/>
                        <a:ext cx="8831263" cy="2101850"/>
                      </a:xfrm>
                      <a:prstGeom prst="rect">
                        <a:avLst/>
                      </a:prstGeom>
                    </p:spPr>
                  </p:pic>
                </p:oleObj>
              </mc:Fallback>
            </mc:AlternateContent>
          </a:graphicData>
        </a:graphic>
      </p:graphicFrame>
      <p:sp>
        <p:nvSpPr>
          <p:cNvPr id="9" name="Arrow: Down 8">
            <a:extLst>
              <a:ext uri="{FF2B5EF4-FFF2-40B4-BE49-F238E27FC236}">
                <a16:creationId xmlns:a16="http://schemas.microsoft.com/office/drawing/2014/main" id="{1CCA1595-ED5C-4E07-9E0E-DC2D0335CF8E}"/>
              </a:ext>
            </a:extLst>
          </p:cNvPr>
          <p:cNvSpPr/>
          <p:nvPr/>
        </p:nvSpPr>
        <p:spPr>
          <a:xfrm rot="18848233">
            <a:off x="2395503" y="4468784"/>
            <a:ext cx="609600" cy="1837172"/>
          </a:xfrm>
          <a:prstGeom prst="downArrow">
            <a:avLst/>
          </a:prstGeom>
          <a:solidFill>
            <a:schemeClr val="accent1">
              <a:alpha val="3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8AE695C-A01D-4317-8E48-849FFA4FFD3C}"/>
              </a:ext>
            </a:extLst>
          </p:cNvPr>
          <p:cNvSpPr txBox="1"/>
          <p:nvPr/>
        </p:nvSpPr>
        <p:spPr>
          <a:xfrm>
            <a:off x="3379808" y="5835879"/>
            <a:ext cx="762000" cy="461665"/>
          </a:xfrm>
          <a:prstGeom prst="rect">
            <a:avLst/>
          </a:prstGeom>
          <a:noFill/>
        </p:spPr>
        <p:txBody>
          <a:bodyPr wrap="square" rtlCol="0">
            <a:spAutoFit/>
          </a:bodyPr>
          <a:lstStyle/>
          <a:p>
            <a:r>
              <a:rPr lang="en-US" sz="2400" dirty="0">
                <a:latin typeface="+mj-lt"/>
              </a:rPr>
              <a:t>0</a:t>
            </a:r>
          </a:p>
        </p:txBody>
      </p:sp>
    </p:spTree>
    <p:extLst>
      <p:ext uri="{BB962C8B-B14F-4D97-AF65-F5344CB8AC3E}">
        <p14:creationId xmlns:p14="http://schemas.microsoft.com/office/powerpoint/2010/main" val="224769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9170287-AB89-D829-A944-9AEB8E26EF47}"/>
              </a:ext>
            </a:extLst>
          </p:cNvPr>
          <p:cNvPicPr>
            <a:picLocks noChangeAspect="1"/>
          </p:cNvPicPr>
          <p:nvPr/>
        </p:nvPicPr>
        <p:blipFill>
          <a:blip r:embed="rId3"/>
          <a:stretch>
            <a:fillRect/>
          </a:stretch>
        </p:blipFill>
        <p:spPr>
          <a:xfrm>
            <a:off x="97698" y="838200"/>
            <a:ext cx="8948603" cy="4984750"/>
          </a:xfrm>
          <a:prstGeom prst="rect">
            <a:avLst/>
          </a:prstGeom>
        </p:spPr>
      </p:pic>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a:t>
            </a:fld>
            <a:endParaRPr lang="en-US" dirty="0"/>
          </a:p>
        </p:txBody>
      </p:sp>
      <p:sp>
        <p:nvSpPr>
          <p:cNvPr id="6" name="Rectangle 5"/>
          <p:cNvSpPr/>
          <p:nvPr/>
        </p:nvSpPr>
        <p:spPr>
          <a:xfrm>
            <a:off x="109889" y="2667000"/>
            <a:ext cx="8948603" cy="381000"/>
          </a:xfrm>
          <a:prstGeom prst="rect">
            <a:avLst/>
          </a:prstGeom>
          <a:solidFill>
            <a:srgbClr val="DA32AA">
              <a:alpha val="2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430410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9E46C1E-A709-2020-F07B-2EF86234F09E}"/>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93E3F1BB-AB08-B47E-BF1B-AD7BB9C1E220}"/>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CEEF8CB0-F199-54CF-1E47-3A038E94B759}"/>
              </a:ext>
            </a:extLst>
          </p:cNvPr>
          <p:cNvSpPr>
            <a:spLocks noGrp="1"/>
          </p:cNvSpPr>
          <p:nvPr>
            <p:ph type="sldNum" sz="quarter" idx="12"/>
          </p:nvPr>
        </p:nvSpPr>
        <p:spPr/>
        <p:txBody>
          <a:bodyPr/>
          <a:lstStyle/>
          <a:p>
            <a:fld id="{CE368B07-CEBF-4C80-90AF-53B34FA04CF3}" type="slidenum">
              <a:rPr lang="en-US" smtClean="0"/>
              <a:t>20</a:t>
            </a:fld>
            <a:endParaRPr lang="en-US" dirty="0"/>
          </a:p>
        </p:txBody>
      </p:sp>
      <p:sp>
        <p:nvSpPr>
          <p:cNvPr id="5" name="TextBox 4">
            <a:extLst>
              <a:ext uri="{FF2B5EF4-FFF2-40B4-BE49-F238E27FC236}">
                <a16:creationId xmlns:a16="http://schemas.microsoft.com/office/drawing/2014/main" id="{CD404F8A-3D5D-C82D-B98B-8DE20CBB0AAC}"/>
              </a:ext>
            </a:extLst>
          </p:cNvPr>
          <p:cNvSpPr txBox="1"/>
          <p:nvPr/>
        </p:nvSpPr>
        <p:spPr>
          <a:xfrm>
            <a:off x="304800" y="381000"/>
            <a:ext cx="8382000" cy="461665"/>
          </a:xfrm>
          <a:prstGeom prst="rect">
            <a:avLst/>
          </a:prstGeom>
          <a:noFill/>
        </p:spPr>
        <p:txBody>
          <a:bodyPr wrap="square" rtlCol="0">
            <a:spAutoFit/>
          </a:bodyPr>
          <a:lstStyle/>
          <a:p>
            <a:r>
              <a:rPr lang="en-US" sz="2400" dirty="0">
                <a:latin typeface="+mj-lt"/>
              </a:rPr>
              <a:t>More details</a:t>
            </a:r>
          </a:p>
        </p:txBody>
      </p:sp>
      <p:graphicFrame>
        <p:nvGraphicFramePr>
          <p:cNvPr id="6" name="Object 5">
            <a:extLst>
              <a:ext uri="{FF2B5EF4-FFF2-40B4-BE49-F238E27FC236}">
                <a16:creationId xmlns:a16="http://schemas.microsoft.com/office/drawing/2014/main" id="{03BB2A5C-018D-A64B-3D59-A77134E79BA9}"/>
              </a:ext>
            </a:extLst>
          </p:cNvPr>
          <p:cNvGraphicFramePr>
            <a:graphicFrameLocks noChangeAspect="1"/>
          </p:cNvGraphicFramePr>
          <p:nvPr>
            <p:extLst>
              <p:ext uri="{D42A27DB-BD31-4B8C-83A1-F6EECF244321}">
                <p14:modId xmlns:p14="http://schemas.microsoft.com/office/powerpoint/2010/main" val="3339613493"/>
              </p:ext>
            </p:extLst>
          </p:nvPr>
        </p:nvGraphicFramePr>
        <p:xfrm>
          <a:off x="44450" y="1295400"/>
          <a:ext cx="9055100" cy="3756025"/>
        </p:xfrm>
        <a:graphic>
          <a:graphicData uri="http://schemas.openxmlformats.org/presentationml/2006/ole">
            <mc:AlternateContent xmlns:mc="http://schemas.openxmlformats.org/markup-compatibility/2006">
              <mc:Choice xmlns:v="urn:schemas-microsoft-com:vml" Requires="v">
                <p:oleObj name="Equation" r:id="rId2" imgW="5143320" imgH="2133360" progId="Equation.DSMT4">
                  <p:embed/>
                </p:oleObj>
              </mc:Choice>
              <mc:Fallback>
                <p:oleObj name="Equation" r:id="rId2" imgW="5143320" imgH="2133360" progId="Equation.DSMT4">
                  <p:embed/>
                  <p:pic>
                    <p:nvPicPr>
                      <p:cNvPr id="8" name="Object 7">
                        <a:extLst>
                          <a:ext uri="{FF2B5EF4-FFF2-40B4-BE49-F238E27FC236}">
                            <a16:creationId xmlns:a16="http://schemas.microsoft.com/office/drawing/2014/main" id="{EE485860-5141-4402-8AAB-8DEA950A408B}"/>
                          </a:ext>
                        </a:extLst>
                      </p:cNvPr>
                      <p:cNvPicPr/>
                      <p:nvPr/>
                    </p:nvPicPr>
                    <p:blipFill>
                      <a:blip r:embed="rId3"/>
                      <a:stretch>
                        <a:fillRect/>
                      </a:stretch>
                    </p:blipFill>
                    <p:spPr>
                      <a:xfrm>
                        <a:off x="44450" y="1295400"/>
                        <a:ext cx="9055100" cy="3756025"/>
                      </a:xfrm>
                      <a:prstGeom prst="rect">
                        <a:avLst/>
                      </a:prstGeom>
                    </p:spPr>
                  </p:pic>
                </p:oleObj>
              </mc:Fallback>
            </mc:AlternateContent>
          </a:graphicData>
        </a:graphic>
      </p:graphicFrame>
    </p:spTree>
    <p:extLst>
      <p:ext uri="{BB962C8B-B14F-4D97-AF65-F5344CB8AC3E}">
        <p14:creationId xmlns:p14="http://schemas.microsoft.com/office/powerpoint/2010/main" val="18024075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21</a:t>
            </a:fld>
            <a:endParaRPr lang="en-US" dirty="0"/>
          </a:p>
        </p:txBody>
      </p:sp>
      <p:sp>
        <p:nvSpPr>
          <p:cNvPr id="5" name="TextBox 4"/>
          <p:cNvSpPr txBox="1"/>
          <p:nvPr/>
        </p:nvSpPr>
        <p:spPr>
          <a:xfrm>
            <a:off x="228600" y="73967"/>
            <a:ext cx="8686800" cy="461665"/>
          </a:xfrm>
          <a:prstGeom prst="rect">
            <a:avLst/>
          </a:prstGeom>
          <a:noFill/>
        </p:spPr>
        <p:txBody>
          <a:bodyPr wrap="square" rtlCol="0">
            <a:spAutoFit/>
          </a:bodyPr>
          <a:lstStyle/>
          <a:p>
            <a:r>
              <a:rPr lang="en-US" sz="2400" dirty="0">
                <a:latin typeface="+mj-lt"/>
              </a:rPr>
              <a:t>Spectral composition of electromagnetic radiation -- continued</a:t>
            </a:r>
          </a:p>
        </p:txBody>
      </p:sp>
      <p:graphicFrame>
        <p:nvGraphicFramePr>
          <p:cNvPr id="7" name="Object 6"/>
          <p:cNvGraphicFramePr>
            <a:graphicFrameLocks noChangeAspect="1"/>
          </p:cNvGraphicFramePr>
          <p:nvPr>
            <p:extLst>
              <p:ext uri="{D42A27DB-BD31-4B8C-83A1-F6EECF244321}">
                <p14:modId xmlns:p14="http://schemas.microsoft.com/office/powerpoint/2010/main" val="1226717690"/>
              </p:ext>
            </p:extLst>
          </p:nvPr>
        </p:nvGraphicFramePr>
        <p:xfrm>
          <a:off x="228600" y="436039"/>
          <a:ext cx="8728075" cy="2641600"/>
        </p:xfrm>
        <a:graphic>
          <a:graphicData uri="http://schemas.openxmlformats.org/presentationml/2006/ole">
            <mc:AlternateContent xmlns:mc="http://schemas.openxmlformats.org/markup-compatibility/2006">
              <mc:Choice xmlns:v="urn:schemas-microsoft-com:vml" Requires="v">
                <p:oleObj name="Equation" r:id="rId3" imgW="3225600" imgH="977760" progId="Equation.DSMT4">
                  <p:embed/>
                </p:oleObj>
              </mc:Choice>
              <mc:Fallback>
                <p:oleObj name="Equation" r:id="rId3" imgW="3225600" imgH="977760" progId="Equation.DSMT4">
                  <p:embed/>
                  <p:pic>
                    <p:nvPicPr>
                      <p:cNvPr id="7" name="Object 6"/>
                      <p:cNvPicPr>
                        <a:picLocks noChangeAspect="1" noChangeArrowheads="1"/>
                      </p:cNvPicPr>
                      <p:nvPr/>
                    </p:nvPicPr>
                    <p:blipFill>
                      <a:blip r:embed="rId4"/>
                      <a:srcRect/>
                      <a:stretch>
                        <a:fillRect/>
                      </a:stretch>
                    </p:blipFill>
                    <p:spPr bwMode="auto">
                      <a:xfrm>
                        <a:off x="228600" y="436039"/>
                        <a:ext cx="8728075" cy="2641600"/>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171160647"/>
              </p:ext>
            </p:extLst>
          </p:nvPr>
        </p:nvGraphicFramePr>
        <p:xfrm>
          <a:off x="345204" y="4196876"/>
          <a:ext cx="6674099" cy="2305050"/>
        </p:xfrm>
        <a:graphic>
          <a:graphicData uri="http://schemas.openxmlformats.org/presentationml/2006/ole">
            <mc:AlternateContent xmlns:mc="http://schemas.openxmlformats.org/markup-compatibility/2006">
              <mc:Choice xmlns:v="urn:schemas-microsoft-com:vml" Requires="v">
                <p:oleObj name="Equation" r:id="rId5" imgW="3898800" imgH="1346040" progId="Equation.DSMT4">
                  <p:embed/>
                </p:oleObj>
              </mc:Choice>
              <mc:Fallback>
                <p:oleObj name="Equation" r:id="rId5" imgW="3898800" imgH="1346040" progId="Equation.DSMT4">
                  <p:embed/>
                  <p:pic>
                    <p:nvPicPr>
                      <p:cNvPr id="6" name="Object 5"/>
                      <p:cNvPicPr/>
                      <p:nvPr/>
                    </p:nvPicPr>
                    <p:blipFill>
                      <a:blip r:embed="rId6"/>
                      <a:stretch>
                        <a:fillRect/>
                      </a:stretch>
                    </p:blipFill>
                    <p:spPr>
                      <a:xfrm>
                        <a:off x="345204" y="4196876"/>
                        <a:ext cx="6674099" cy="2305050"/>
                      </a:xfrm>
                      <a:prstGeom prst="rect">
                        <a:avLst/>
                      </a:prstGeom>
                    </p:spPr>
                  </p:pic>
                </p:oleObj>
              </mc:Fallback>
            </mc:AlternateContent>
          </a:graphicData>
        </a:graphic>
      </p:graphicFrame>
      <p:graphicFrame>
        <p:nvGraphicFramePr>
          <p:cNvPr id="8" name="Object 7">
            <a:extLst>
              <a:ext uri="{FF2B5EF4-FFF2-40B4-BE49-F238E27FC236}">
                <a16:creationId xmlns:a16="http://schemas.microsoft.com/office/drawing/2014/main" id="{36C379C2-8BC0-4027-AA57-AAC3793BB709}"/>
              </a:ext>
            </a:extLst>
          </p:cNvPr>
          <p:cNvGraphicFramePr>
            <a:graphicFrameLocks noChangeAspect="1"/>
          </p:cNvGraphicFramePr>
          <p:nvPr>
            <p:extLst>
              <p:ext uri="{D42A27DB-BD31-4B8C-83A1-F6EECF244321}">
                <p14:modId xmlns:p14="http://schemas.microsoft.com/office/powerpoint/2010/main" val="889563745"/>
              </p:ext>
            </p:extLst>
          </p:nvPr>
        </p:nvGraphicFramePr>
        <p:xfrm>
          <a:off x="385015" y="2921973"/>
          <a:ext cx="8373969" cy="1055354"/>
        </p:xfrm>
        <a:graphic>
          <a:graphicData uri="http://schemas.openxmlformats.org/presentationml/2006/ole">
            <mc:AlternateContent xmlns:mc="http://schemas.openxmlformats.org/markup-compatibility/2006">
              <mc:Choice xmlns:v="urn:schemas-microsoft-com:vml" Requires="v">
                <p:oleObj name="Equation" r:id="rId7" imgW="3632040" imgH="457200" progId="Equation.DSMT4">
                  <p:embed/>
                </p:oleObj>
              </mc:Choice>
              <mc:Fallback>
                <p:oleObj name="Equation" r:id="rId7" imgW="3632040" imgH="457200" progId="Equation.DSMT4">
                  <p:embed/>
                  <p:pic>
                    <p:nvPicPr>
                      <p:cNvPr id="18" name="Object 17">
                        <a:extLst>
                          <a:ext uri="{FF2B5EF4-FFF2-40B4-BE49-F238E27FC236}">
                            <a16:creationId xmlns:a16="http://schemas.microsoft.com/office/drawing/2014/main" id="{85F95FA5-DC7C-41EF-BB39-3F76AEE40D3B}"/>
                          </a:ext>
                        </a:extLst>
                      </p:cNvPr>
                      <p:cNvPicPr/>
                      <p:nvPr/>
                    </p:nvPicPr>
                    <p:blipFill>
                      <a:blip r:embed="rId8"/>
                      <a:stretch>
                        <a:fillRect/>
                      </a:stretch>
                    </p:blipFill>
                    <p:spPr>
                      <a:xfrm>
                        <a:off x="385015" y="2921973"/>
                        <a:ext cx="8373969" cy="1055354"/>
                      </a:xfrm>
                      <a:prstGeom prst="rect">
                        <a:avLst/>
                      </a:prstGeom>
                    </p:spPr>
                  </p:pic>
                </p:oleObj>
              </mc:Fallback>
            </mc:AlternateContent>
          </a:graphicData>
        </a:graphic>
      </p:graphicFrame>
    </p:spTree>
    <p:extLst>
      <p:ext uri="{BB962C8B-B14F-4D97-AF65-F5344CB8AC3E}">
        <p14:creationId xmlns:p14="http://schemas.microsoft.com/office/powerpoint/2010/main" val="425190531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FC88D59-3B1F-22F6-5978-7A78F2219371}"/>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A29B49FD-7687-BBA8-1BE8-5751393E6461}"/>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45634DB7-92BC-8965-9899-61A263C1FD5B}"/>
              </a:ext>
            </a:extLst>
          </p:cNvPr>
          <p:cNvSpPr>
            <a:spLocks noGrp="1"/>
          </p:cNvSpPr>
          <p:nvPr>
            <p:ph type="sldNum" sz="quarter" idx="12"/>
          </p:nvPr>
        </p:nvSpPr>
        <p:spPr/>
        <p:txBody>
          <a:bodyPr/>
          <a:lstStyle/>
          <a:p>
            <a:fld id="{CE368B07-CEBF-4C80-90AF-53B34FA04CF3}" type="slidenum">
              <a:rPr lang="en-US" smtClean="0"/>
              <a:t>22</a:t>
            </a:fld>
            <a:endParaRPr lang="en-US" dirty="0"/>
          </a:p>
        </p:txBody>
      </p:sp>
      <p:sp>
        <p:nvSpPr>
          <p:cNvPr id="5" name="TextBox 4">
            <a:extLst>
              <a:ext uri="{FF2B5EF4-FFF2-40B4-BE49-F238E27FC236}">
                <a16:creationId xmlns:a16="http://schemas.microsoft.com/office/drawing/2014/main" id="{58280EAB-A8D0-C375-8338-52C6A6AB78C8}"/>
              </a:ext>
            </a:extLst>
          </p:cNvPr>
          <p:cNvSpPr txBox="1"/>
          <p:nvPr/>
        </p:nvSpPr>
        <p:spPr>
          <a:xfrm>
            <a:off x="457200" y="1143000"/>
            <a:ext cx="7391400" cy="830997"/>
          </a:xfrm>
          <a:prstGeom prst="rect">
            <a:avLst/>
          </a:prstGeom>
          <a:noFill/>
        </p:spPr>
        <p:txBody>
          <a:bodyPr wrap="square" rtlCol="0">
            <a:spAutoFit/>
          </a:bodyPr>
          <a:lstStyle/>
          <a:p>
            <a:r>
              <a:rPr lang="en-US" sz="2400" dirty="0">
                <a:latin typeface="+mj-lt"/>
              </a:rPr>
              <a:t>Specific evaluation for particle moving in a circular path at a constant speed </a:t>
            </a:r>
            <a:r>
              <a:rPr lang="en-US" sz="2400" i="1" dirty="0">
                <a:latin typeface="+mj-lt"/>
              </a:rPr>
              <a:t>v --</a:t>
            </a:r>
          </a:p>
        </p:txBody>
      </p:sp>
    </p:spTree>
    <p:extLst>
      <p:ext uri="{BB962C8B-B14F-4D97-AF65-F5344CB8AC3E}">
        <p14:creationId xmlns:p14="http://schemas.microsoft.com/office/powerpoint/2010/main" val="18548051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23</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624253495"/>
              </p:ext>
            </p:extLst>
          </p:nvPr>
        </p:nvGraphicFramePr>
        <p:xfrm>
          <a:off x="2143125" y="176213"/>
          <a:ext cx="6554788" cy="1512887"/>
        </p:xfrm>
        <a:graphic>
          <a:graphicData uri="http://schemas.openxmlformats.org/presentationml/2006/ole">
            <mc:AlternateContent xmlns:mc="http://schemas.openxmlformats.org/markup-compatibility/2006">
              <mc:Choice xmlns:v="urn:schemas-microsoft-com:vml" Requires="v">
                <p:oleObj name="Equation" r:id="rId3" imgW="3200400" imgH="736560" progId="Equation.DSMT4">
                  <p:embed/>
                </p:oleObj>
              </mc:Choice>
              <mc:Fallback>
                <p:oleObj name="Equation" r:id="rId3" imgW="3200400" imgH="736560" progId="Equation.DSMT4">
                  <p:embed/>
                  <p:pic>
                    <p:nvPicPr>
                      <p:cNvPr id="22" name="Object 21"/>
                      <p:cNvPicPr>
                        <a:picLocks noChangeAspect="1" noChangeArrowheads="1"/>
                      </p:cNvPicPr>
                      <p:nvPr/>
                    </p:nvPicPr>
                    <p:blipFill>
                      <a:blip r:embed="rId4"/>
                      <a:srcRect/>
                      <a:stretch>
                        <a:fillRect/>
                      </a:stretch>
                    </p:blipFill>
                    <p:spPr bwMode="auto">
                      <a:xfrm>
                        <a:off x="2143125" y="176213"/>
                        <a:ext cx="6554788" cy="1512887"/>
                      </a:xfrm>
                      <a:prstGeom prst="rect">
                        <a:avLst/>
                      </a:prstGeom>
                      <a:noFill/>
                      <a:ln>
                        <a:noFill/>
                      </a:ln>
                    </p:spPr>
                  </p:pic>
                </p:oleObj>
              </mc:Fallback>
            </mc:AlternateContent>
          </a:graphicData>
        </a:graphic>
      </p:graphicFrame>
      <p:grpSp>
        <p:nvGrpSpPr>
          <p:cNvPr id="34" name="Group 33"/>
          <p:cNvGrpSpPr/>
          <p:nvPr/>
        </p:nvGrpSpPr>
        <p:grpSpPr>
          <a:xfrm>
            <a:off x="5029200" y="2514600"/>
            <a:ext cx="3657600" cy="3657600"/>
            <a:chOff x="4038600" y="2514600"/>
            <a:chExt cx="3657600" cy="3657600"/>
          </a:xfrm>
        </p:grpSpPr>
        <p:sp>
          <p:nvSpPr>
            <p:cNvPr id="23" name="Oval 22"/>
            <p:cNvSpPr/>
            <p:nvPr/>
          </p:nvSpPr>
          <p:spPr>
            <a:xfrm>
              <a:off x="4038600" y="2514600"/>
              <a:ext cx="3657600" cy="3657600"/>
            </a:xfrm>
            <a:prstGeom prst="ellipse">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Arrow Connector 24"/>
            <p:cNvCxnSpPr>
              <a:stCxn id="23" idx="2"/>
            </p:cNvCxnSpPr>
            <p:nvPr/>
          </p:nvCxnSpPr>
          <p:spPr>
            <a:xfrm>
              <a:off x="4038600" y="4343400"/>
              <a:ext cx="2590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23" idx="2"/>
            </p:cNvCxnSpPr>
            <p:nvPr/>
          </p:nvCxnSpPr>
          <p:spPr>
            <a:xfrm>
              <a:off x="4038600" y="4343400"/>
              <a:ext cx="0" cy="18288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6096000" y="4267200"/>
              <a:ext cx="457200" cy="461665"/>
            </a:xfrm>
            <a:prstGeom prst="rect">
              <a:avLst/>
            </a:prstGeom>
            <a:noFill/>
          </p:spPr>
          <p:txBody>
            <a:bodyPr wrap="square" rtlCol="0">
              <a:spAutoFit/>
            </a:bodyPr>
            <a:lstStyle/>
            <a:p>
              <a:r>
                <a:rPr lang="en-US" sz="2400" b="1" dirty="0">
                  <a:latin typeface="+mj-lt"/>
                </a:rPr>
                <a:t>y</a:t>
              </a:r>
            </a:p>
          </p:txBody>
        </p:sp>
        <p:sp>
          <p:nvSpPr>
            <p:cNvPr id="29" name="TextBox 28"/>
            <p:cNvSpPr txBox="1"/>
            <p:nvPr/>
          </p:nvSpPr>
          <p:spPr>
            <a:xfrm>
              <a:off x="4114800" y="5634335"/>
              <a:ext cx="457200" cy="461665"/>
            </a:xfrm>
            <a:prstGeom prst="rect">
              <a:avLst/>
            </a:prstGeom>
            <a:noFill/>
          </p:spPr>
          <p:txBody>
            <a:bodyPr wrap="square" rtlCol="0">
              <a:spAutoFit/>
            </a:bodyPr>
            <a:lstStyle/>
            <a:p>
              <a:r>
                <a:rPr lang="en-US" sz="2400" b="1" dirty="0">
                  <a:latin typeface="+mj-lt"/>
                </a:rPr>
                <a:t>x</a:t>
              </a:r>
            </a:p>
          </p:txBody>
        </p:sp>
        <p:cxnSp>
          <p:nvCxnSpPr>
            <p:cNvPr id="31" name="Straight Arrow Connector 30"/>
            <p:cNvCxnSpPr/>
            <p:nvPr/>
          </p:nvCxnSpPr>
          <p:spPr>
            <a:xfrm flipV="1">
              <a:off x="5867400" y="2893369"/>
              <a:ext cx="1066800" cy="1450031"/>
            </a:xfrm>
            <a:prstGeom prst="straightConnector1">
              <a:avLst/>
            </a:prstGeom>
            <a:ln w="25400">
              <a:solidFill>
                <a:schemeClr val="tx1"/>
              </a:solidFill>
              <a:prstDash val="sysDash"/>
              <a:headEnd type="oval"/>
              <a:tailEnd type="arrow"/>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5943600" y="3429000"/>
              <a:ext cx="457200" cy="461665"/>
            </a:xfrm>
            <a:prstGeom prst="rect">
              <a:avLst/>
            </a:prstGeom>
            <a:noFill/>
          </p:spPr>
          <p:txBody>
            <a:bodyPr wrap="square" rtlCol="0">
              <a:spAutoFit/>
            </a:bodyPr>
            <a:lstStyle/>
            <a:p>
              <a:r>
                <a:rPr lang="en-US" sz="2400" i="1" dirty="0">
                  <a:latin typeface="Symbol" pitchFamily="18" charset="2"/>
                </a:rPr>
                <a:t>r</a:t>
              </a:r>
            </a:p>
          </p:txBody>
        </p:sp>
      </p:grpSp>
      <p:graphicFrame>
        <p:nvGraphicFramePr>
          <p:cNvPr id="33" name="Object 32"/>
          <p:cNvGraphicFramePr>
            <a:graphicFrameLocks noChangeAspect="1"/>
          </p:cNvGraphicFramePr>
          <p:nvPr>
            <p:extLst>
              <p:ext uri="{D42A27DB-BD31-4B8C-83A1-F6EECF244321}">
                <p14:modId xmlns:p14="http://schemas.microsoft.com/office/powerpoint/2010/main" val="3291339633"/>
              </p:ext>
            </p:extLst>
          </p:nvPr>
        </p:nvGraphicFramePr>
        <p:xfrm>
          <a:off x="30705" y="3076575"/>
          <a:ext cx="4967288" cy="2533650"/>
        </p:xfrm>
        <a:graphic>
          <a:graphicData uri="http://schemas.openxmlformats.org/presentationml/2006/ole">
            <mc:AlternateContent xmlns:mc="http://schemas.openxmlformats.org/markup-compatibility/2006">
              <mc:Choice xmlns:v="urn:schemas-microsoft-com:vml" Requires="v">
                <p:oleObj name="Equation" r:id="rId5" imgW="2489040" imgH="1231560" progId="Equation.DSMT4">
                  <p:embed/>
                </p:oleObj>
              </mc:Choice>
              <mc:Fallback>
                <p:oleObj name="Equation" r:id="rId5" imgW="2489040" imgH="1231560" progId="Equation.DSMT4">
                  <p:embed/>
                  <p:pic>
                    <p:nvPicPr>
                      <p:cNvPr id="33" name="Object 32"/>
                      <p:cNvPicPr>
                        <a:picLocks noChangeAspect="1" noChangeArrowheads="1"/>
                      </p:cNvPicPr>
                      <p:nvPr/>
                    </p:nvPicPr>
                    <p:blipFill>
                      <a:blip r:embed="rId6"/>
                      <a:srcRect/>
                      <a:stretch>
                        <a:fillRect/>
                      </a:stretch>
                    </p:blipFill>
                    <p:spPr bwMode="auto">
                      <a:xfrm>
                        <a:off x="30705" y="3076575"/>
                        <a:ext cx="4967288" cy="2533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5" name="TextBox 34"/>
          <p:cNvSpPr txBox="1"/>
          <p:nvPr/>
        </p:nvSpPr>
        <p:spPr>
          <a:xfrm>
            <a:off x="5029200" y="2169469"/>
            <a:ext cx="3657600" cy="461665"/>
          </a:xfrm>
          <a:prstGeom prst="rect">
            <a:avLst/>
          </a:prstGeom>
          <a:noFill/>
        </p:spPr>
        <p:txBody>
          <a:bodyPr wrap="square" rtlCol="0">
            <a:spAutoFit/>
          </a:bodyPr>
          <a:lstStyle/>
          <a:p>
            <a:r>
              <a:rPr lang="en-US" sz="2400" dirty="0">
                <a:latin typeface="+mj-lt"/>
              </a:rPr>
              <a:t>Top view:</a:t>
            </a:r>
          </a:p>
        </p:txBody>
      </p:sp>
    </p:spTree>
    <p:extLst>
      <p:ext uri="{BB962C8B-B14F-4D97-AF65-F5344CB8AC3E}">
        <p14:creationId xmlns:p14="http://schemas.microsoft.com/office/powerpoint/2010/main" val="31219139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24</a:t>
            </a:fld>
            <a:endParaRPr lang="en-US" dirty="0"/>
          </a:p>
        </p:txBody>
      </p:sp>
      <p:grpSp>
        <p:nvGrpSpPr>
          <p:cNvPr id="5" name="Group 4"/>
          <p:cNvGrpSpPr/>
          <p:nvPr/>
        </p:nvGrpSpPr>
        <p:grpSpPr>
          <a:xfrm>
            <a:off x="381000" y="304800"/>
            <a:ext cx="3430905" cy="3011860"/>
            <a:chOff x="685800" y="688031"/>
            <a:chExt cx="3430905" cy="3011860"/>
          </a:xfrm>
        </p:grpSpPr>
        <p:sp>
          <p:nvSpPr>
            <p:cNvPr id="6" name="TextBox 5"/>
            <p:cNvSpPr txBox="1"/>
            <p:nvPr/>
          </p:nvSpPr>
          <p:spPr>
            <a:xfrm>
              <a:off x="3659505" y="2207567"/>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971800" cy="2819401"/>
              <a:chOff x="685800" y="688031"/>
              <a:chExt cx="2971800" cy="2819401"/>
            </a:xfrm>
          </p:grpSpPr>
          <p:cxnSp>
            <p:nvCxnSpPr>
              <p:cNvPr id="9" name="Straight Arrow Connector 8"/>
              <p:cNvCxnSpPr/>
              <p:nvPr/>
            </p:nvCxnSpPr>
            <p:spPr>
              <a:xfrm>
                <a:off x="1562100" y="2438400"/>
                <a:ext cx="20955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aphicFrame>
        <p:nvGraphicFramePr>
          <p:cNvPr id="22" name="Object 21"/>
          <p:cNvGraphicFramePr>
            <a:graphicFrameLocks noChangeAspect="1"/>
          </p:cNvGraphicFramePr>
          <p:nvPr>
            <p:extLst>
              <p:ext uri="{D42A27DB-BD31-4B8C-83A1-F6EECF244321}">
                <p14:modId xmlns:p14="http://schemas.microsoft.com/office/powerpoint/2010/main" val="1465621876"/>
              </p:ext>
            </p:extLst>
          </p:nvPr>
        </p:nvGraphicFramePr>
        <p:xfrm>
          <a:off x="3851275" y="403225"/>
          <a:ext cx="4964113" cy="2530475"/>
        </p:xfrm>
        <a:graphic>
          <a:graphicData uri="http://schemas.openxmlformats.org/presentationml/2006/ole">
            <mc:AlternateContent xmlns:mc="http://schemas.openxmlformats.org/markup-compatibility/2006">
              <mc:Choice xmlns:v="urn:schemas-microsoft-com:vml" Requires="v">
                <p:oleObj name="Equation" r:id="rId3" imgW="2489040" imgH="1231560" progId="Equation.DSMT4">
                  <p:embed/>
                </p:oleObj>
              </mc:Choice>
              <mc:Fallback>
                <p:oleObj name="Equation" r:id="rId3" imgW="2489040" imgH="1231560" progId="Equation.DSMT4">
                  <p:embed/>
                  <p:pic>
                    <p:nvPicPr>
                      <p:cNvPr id="22" name="Object 21"/>
                      <p:cNvPicPr>
                        <a:picLocks noChangeAspect="1" noChangeArrowheads="1"/>
                      </p:cNvPicPr>
                      <p:nvPr/>
                    </p:nvPicPr>
                    <p:blipFill>
                      <a:blip r:embed="rId4"/>
                      <a:srcRect/>
                      <a:stretch>
                        <a:fillRect/>
                      </a:stretch>
                    </p:blipFill>
                    <p:spPr bwMode="auto">
                      <a:xfrm>
                        <a:off x="3851275" y="403225"/>
                        <a:ext cx="4964113" cy="253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3" name="Object 22"/>
          <p:cNvGraphicFramePr>
            <a:graphicFrameLocks noChangeAspect="1"/>
          </p:cNvGraphicFramePr>
          <p:nvPr>
            <p:extLst>
              <p:ext uri="{D42A27DB-BD31-4B8C-83A1-F6EECF244321}">
                <p14:modId xmlns:p14="http://schemas.microsoft.com/office/powerpoint/2010/main" val="3270123102"/>
              </p:ext>
            </p:extLst>
          </p:nvPr>
        </p:nvGraphicFramePr>
        <p:xfrm>
          <a:off x="292100" y="3437868"/>
          <a:ext cx="8559800" cy="2505732"/>
        </p:xfrm>
        <a:graphic>
          <a:graphicData uri="http://schemas.openxmlformats.org/presentationml/2006/ole">
            <mc:AlternateContent xmlns:mc="http://schemas.openxmlformats.org/markup-compatibility/2006">
              <mc:Choice xmlns:v="urn:schemas-microsoft-com:vml" Requires="v">
                <p:oleObj name="Equation" r:id="rId5" imgW="5816520" imgH="1777680" progId="Equation.DSMT4">
                  <p:embed/>
                </p:oleObj>
              </mc:Choice>
              <mc:Fallback>
                <p:oleObj name="Equation" r:id="rId5" imgW="5816520" imgH="1777680" progId="Equation.DSMT4">
                  <p:embed/>
                  <p:pic>
                    <p:nvPicPr>
                      <p:cNvPr id="23" name="Object 22"/>
                      <p:cNvPicPr>
                        <a:picLocks noChangeAspect="1" noChangeArrowheads="1"/>
                      </p:cNvPicPr>
                      <p:nvPr/>
                    </p:nvPicPr>
                    <p:blipFill>
                      <a:blip r:embed="rId6"/>
                      <a:srcRect/>
                      <a:stretch>
                        <a:fillRect/>
                      </a:stretch>
                    </p:blipFill>
                    <p:spPr bwMode="auto">
                      <a:xfrm>
                        <a:off x="292100" y="3437868"/>
                        <a:ext cx="8559800" cy="250573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1315199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25</a:t>
            </a:fld>
            <a:endParaRPr lang="en-US" dirty="0"/>
          </a:p>
        </p:txBody>
      </p:sp>
      <p:graphicFrame>
        <p:nvGraphicFramePr>
          <p:cNvPr id="39" name="Object 38"/>
          <p:cNvGraphicFramePr>
            <a:graphicFrameLocks noChangeAspect="1"/>
          </p:cNvGraphicFramePr>
          <p:nvPr>
            <p:extLst>
              <p:ext uri="{D42A27DB-BD31-4B8C-83A1-F6EECF244321}">
                <p14:modId xmlns:p14="http://schemas.microsoft.com/office/powerpoint/2010/main" val="563065263"/>
              </p:ext>
            </p:extLst>
          </p:nvPr>
        </p:nvGraphicFramePr>
        <p:xfrm>
          <a:off x="3070225" y="619125"/>
          <a:ext cx="5680075" cy="1590675"/>
        </p:xfrm>
        <a:graphic>
          <a:graphicData uri="http://schemas.openxmlformats.org/presentationml/2006/ole">
            <mc:AlternateContent xmlns:mc="http://schemas.openxmlformats.org/markup-compatibility/2006">
              <mc:Choice xmlns:v="urn:schemas-microsoft-com:vml" Requires="v">
                <p:oleObj name="Equation" r:id="rId3" imgW="2577960" imgH="774360" progId="Equation.DSMT4">
                  <p:embed/>
                </p:oleObj>
              </mc:Choice>
              <mc:Fallback>
                <p:oleObj name="Equation" r:id="rId3" imgW="2577960" imgH="774360" progId="Equation.DSMT4">
                  <p:embed/>
                  <p:pic>
                    <p:nvPicPr>
                      <p:cNvPr id="39" name="Object 38"/>
                      <p:cNvPicPr>
                        <a:picLocks noChangeAspect="1" noChangeArrowheads="1"/>
                      </p:cNvPicPr>
                      <p:nvPr/>
                    </p:nvPicPr>
                    <p:blipFill>
                      <a:blip r:embed="rId4"/>
                      <a:srcRect/>
                      <a:stretch>
                        <a:fillRect/>
                      </a:stretch>
                    </p:blipFill>
                    <p:spPr bwMode="auto">
                      <a:xfrm>
                        <a:off x="3070225" y="619125"/>
                        <a:ext cx="5680075" cy="159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nvGrpSpPr>
          <p:cNvPr id="45" name="Group 44"/>
          <p:cNvGrpSpPr/>
          <p:nvPr/>
        </p:nvGrpSpPr>
        <p:grpSpPr>
          <a:xfrm>
            <a:off x="152400" y="76200"/>
            <a:ext cx="3337516" cy="3011860"/>
            <a:chOff x="381000" y="304800"/>
            <a:chExt cx="3337516" cy="3011860"/>
          </a:xfrm>
        </p:grpSpPr>
        <p:grpSp>
          <p:nvGrpSpPr>
            <p:cNvPr id="5" name="Group 4"/>
            <p:cNvGrpSpPr/>
            <p:nvPr/>
          </p:nvGrpSpPr>
          <p:grpSpPr>
            <a:xfrm>
              <a:off x="381000" y="304800"/>
              <a:ext cx="3337516" cy="3011860"/>
              <a:chOff x="685800" y="688031"/>
              <a:chExt cx="3337516" cy="3011860"/>
            </a:xfrm>
          </p:grpSpPr>
          <p:sp>
            <p:nvSpPr>
              <p:cNvPr id="6" name="TextBox 5"/>
              <p:cNvSpPr txBox="1"/>
              <p:nvPr/>
            </p:nvSpPr>
            <p:spPr>
              <a:xfrm>
                <a:off x="3048000" y="2135831"/>
                <a:ext cx="457200" cy="461665"/>
              </a:xfrm>
              <a:prstGeom prst="rect">
                <a:avLst/>
              </a:prstGeom>
              <a:noFill/>
            </p:spPr>
            <p:txBody>
              <a:bodyPr wrap="square" rtlCol="0">
                <a:spAutoFit/>
              </a:bodyPr>
              <a:lstStyle/>
              <a:p>
                <a:r>
                  <a:rPr lang="en-US" sz="2400" b="1" dirty="0">
                    <a:latin typeface="+mj-lt"/>
                  </a:rPr>
                  <a:t>y</a:t>
                </a:r>
              </a:p>
            </p:txBody>
          </p:sp>
          <p:grpSp>
            <p:nvGrpSpPr>
              <p:cNvPr id="7" name="Group 6"/>
              <p:cNvGrpSpPr/>
              <p:nvPr/>
            </p:nvGrpSpPr>
            <p:grpSpPr>
              <a:xfrm>
                <a:off x="685800" y="688031"/>
                <a:ext cx="2362200" cy="2819401"/>
                <a:chOff x="685800" y="688031"/>
                <a:chExt cx="2362200" cy="2819401"/>
              </a:xfrm>
            </p:grpSpPr>
            <p:cxnSp>
              <p:nvCxnSpPr>
                <p:cNvPr id="9" name="Straight Arrow Connector 8"/>
                <p:cNvCxnSpPr/>
                <p:nvPr/>
              </p:nvCxnSpPr>
              <p:spPr>
                <a:xfrm flipV="1">
                  <a:off x="1562100" y="2419350"/>
                  <a:ext cx="1485900" cy="1905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1562100" y="766465"/>
                  <a:ext cx="0" cy="167193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685800" y="2438400"/>
                  <a:ext cx="8763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Right Arrow 11"/>
                <p:cNvSpPr/>
                <p:nvPr/>
              </p:nvSpPr>
              <p:spPr>
                <a:xfrm rot="18605538" flipH="1">
                  <a:off x="1054422" y="2529840"/>
                  <a:ext cx="575310" cy="190500"/>
                </a:xfrm>
                <a:prstGeom prst="rightArrow">
                  <a:avLst/>
                </a:prstGeom>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Arrow 12"/>
                <p:cNvSpPr/>
                <p:nvPr/>
              </p:nvSpPr>
              <p:spPr>
                <a:xfrm>
                  <a:off x="1558290" y="2286000"/>
                  <a:ext cx="361950" cy="266700"/>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1600200" y="688031"/>
                  <a:ext cx="457200" cy="461665"/>
                </a:xfrm>
                <a:prstGeom prst="rect">
                  <a:avLst/>
                </a:prstGeom>
                <a:noFill/>
              </p:spPr>
              <p:txBody>
                <a:bodyPr wrap="square" rtlCol="0">
                  <a:spAutoFit/>
                </a:bodyPr>
                <a:lstStyle/>
                <a:p>
                  <a:r>
                    <a:rPr lang="en-US" sz="2400" b="1" dirty="0">
                      <a:latin typeface="+mj-lt"/>
                    </a:rPr>
                    <a:t>z</a:t>
                  </a:r>
                </a:p>
              </p:txBody>
            </p:sp>
            <p:sp>
              <p:nvSpPr>
                <p:cNvPr id="15" name="TextBox 14"/>
                <p:cNvSpPr txBox="1"/>
                <p:nvPr/>
              </p:nvSpPr>
              <p:spPr>
                <a:xfrm>
                  <a:off x="895350" y="3045767"/>
                  <a:ext cx="457200" cy="461665"/>
                </a:xfrm>
                <a:prstGeom prst="rect">
                  <a:avLst/>
                </a:prstGeom>
                <a:noFill/>
              </p:spPr>
              <p:txBody>
                <a:bodyPr wrap="square" rtlCol="0">
                  <a:spAutoFit/>
                </a:bodyPr>
                <a:lstStyle/>
                <a:p>
                  <a:r>
                    <a:rPr lang="en-US" sz="2400" b="1" dirty="0">
                      <a:latin typeface="+mj-lt"/>
                    </a:rPr>
                    <a:t>x</a:t>
                  </a:r>
                </a:p>
              </p:txBody>
            </p:sp>
            <p:sp>
              <p:nvSpPr>
                <p:cNvPr id="16" name="TextBox 15"/>
                <p:cNvSpPr txBox="1"/>
                <p:nvPr/>
              </p:nvSpPr>
              <p:spPr>
                <a:xfrm>
                  <a:off x="1752600" y="1976735"/>
                  <a:ext cx="457200" cy="461665"/>
                </a:xfrm>
                <a:prstGeom prst="rect">
                  <a:avLst/>
                </a:prstGeom>
                <a:noFill/>
              </p:spPr>
              <p:txBody>
                <a:bodyPr wrap="square" rtlCol="0">
                  <a:spAutoFit/>
                </a:bodyPr>
                <a:lstStyle/>
                <a:p>
                  <a:r>
                    <a:rPr lang="en-US" sz="2400" b="1" dirty="0">
                      <a:solidFill>
                        <a:srgbClr val="FF0000"/>
                      </a:solidFill>
                      <a:latin typeface="Symbol" pitchFamily="18" charset="2"/>
                    </a:rPr>
                    <a:t>b</a:t>
                  </a:r>
                </a:p>
              </p:txBody>
            </p:sp>
            <p:sp>
              <p:nvSpPr>
                <p:cNvPr id="17" name="TextBox 16"/>
                <p:cNvSpPr txBox="1"/>
                <p:nvPr/>
              </p:nvSpPr>
              <p:spPr>
                <a:xfrm>
                  <a:off x="914400" y="2433935"/>
                  <a:ext cx="457200" cy="461665"/>
                </a:xfrm>
                <a:prstGeom prst="rect">
                  <a:avLst/>
                </a:prstGeom>
                <a:noFill/>
              </p:spPr>
              <p:txBody>
                <a:bodyPr wrap="square" rtlCol="0">
                  <a:spAutoFit/>
                </a:bodyPr>
                <a:lstStyle/>
                <a:p>
                  <a:r>
                    <a:rPr lang="en-US" sz="2400" b="1" dirty="0">
                      <a:solidFill>
                        <a:srgbClr val="0070C0"/>
                      </a:solidFill>
                      <a:latin typeface="Symbol" pitchFamily="18" charset="2"/>
                    </a:rPr>
                    <a:t>b</a:t>
                  </a:r>
                </a:p>
              </p:txBody>
            </p:sp>
            <p:sp>
              <p:nvSpPr>
                <p:cNvPr id="18" name="TextBox 17"/>
                <p:cNvSpPr txBox="1"/>
                <p:nvPr/>
              </p:nvSpPr>
              <p:spPr>
                <a:xfrm>
                  <a:off x="1813560" y="1676400"/>
                  <a:ext cx="457200" cy="461665"/>
                </a:xfrm>
                <a:prstGeom prst="rect">
                  <a:avLst/>
                </a:prstGeom>
                <a:noFill/>
              </p:spPr>
              <p:txBody>
                <a:bodyPr wrap="square" rtlCol="0">
                  <a:spAutoFit/>
                </a:bodyPr>
                <a:lstStyle/>
                <a:p>
                  <a:r>
                    <a:rPr lang="en-US" sz="2400" b="1" dirty="0">
                      <a:solidFill>
                        <a:srgbClr val="FF0000"/>
                      </a:solidFill>
                      <a:latin typeface="Symbol" pitchFamily="18" charset="2"/>
                    </a:rPr>
                    <a:t>.</a:t>
                  </a:r>
                </a:p>
              </p:txBody>
            </p:sp>
            <p:cxnSp>
              <p:nvCxnSpPr>
                <p:cNvPr id="19" name="Straight Arrow Connector 18"/>
                <p:cNvCxnSpPr>
                  <a:stCxn id="13" idx="1"/>
                </p:cNvCxnSpPr>
                <p:nvPr/>
              </p:nvCxnSpPr>
              <p:spPr>
                <a:xfrm flipH="1" flipV="1">
                  <a:off x="895350" y="1602432"/>
                  <a:ext cx="662940" cy="81691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986790" y="1293167"/>
                  <a:ext cx="457200" cy="461665"/>
                </a:xfrm>
                <a:prstGeom prst="rect">
                  <a:avLst/>
                </a:prstGeom>
                <a:noFill/>
              </p:spPr>
              <p:txBody>
                <a:bodyPr wrap="square" rtlCol="0">
                  <a:spAutoFit/>
                </a:bodyPr>
                <a:lstStyle/>
                <a:p>
                  <a:r>
                    <a:rPr lang="en-US" sz="2400" b="1" dirty="0">
                      <a:latin typeface="+mj-lt"/>
                    </a:rPr>
                    <a:t>r</a:t>
                  </a:r>
                </a:p>
              </p:txBody>
            </p:sp>
            <p:sp>
              <p:nvSpPr>
                <p:cNvPr id="21" name="TextBox 20"/>
                <p:cNvSpPr txBox="1"/>
                <p:nvPr/>
              </p:nvSpPr>
              <p:spPr>
                <a:xfrm>
                  <a:off x="986790" y="2055167"/>
                  <a:ext cx="457200" cy="461665"/>
                </a:xfrm>
                <a:prstGeom prst="rect">
                  <a:avLst/>
                </a:prstGeom>
                <a:noFill/>
              </p:spPr>
              <p:txBody>
                <a:bodyPr wrap="square" rtlCol="0">
                  <a:spAutoFit/>
                </a:bodyPr>
                <a:lstStyle/>
                <a:p>
                  <a:r>
                    <a:rPr lang="en-US" sz="2400" b="1" dirty="0">
                      <a:latin typeface="Symbol" pitchFamily="18" charset="2"/>
                    </a:rPr>
                    <a:t>q</a:t>
                  </a:r>
                </a:p>
              </p:txBody>
            </p:sp>
          </p:grpSp>
          <p:sp>
            <p:nvSpPr>
              <p:cNvPr id="8" name="Arc 7"/>
              <p:cNvSpPr/>
              <p:nvPr/>
            </p:nvSpPr>
            <p:spPr>
              <a:xfrm rot="14266887">
                <a:off x="1616197" y="1292773"/>
                <a:ext cx="2305963" cy="2508274"/>
              </a:xfrm>
              <a:prstGeom prst="arc">
                <a:avLst/>
              </a:prstGeom>
              <a:ln w="508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40" name="Right Arrow 39"/>
            <p:cNvSpPr/>
            <p:nvPr/>
          </p:nvSpPr>
          <p:spPr>
            <a:xfrm>
              <a:off x="1257300" y="1913930"/>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ight Arrow 40"/>
            <p:cNvSpPr/>
            <p:nvPr/>
          </p:nvSpPr>
          <p:spPr>
            <a:xfrm rot="17700326">
              <a:off x="939797" y="1416065"/>
              <a:ext cx="1047750" cy="295870"/>
            </a:xfrm>
            <a:prstGeom prst="rightArrow">
              <a:avLst/>
            </a:prstGeom>
            <a:solidFill>
              <a:srgbClr val="FFC000">
                <a:alpha val="45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42" name="Object 41"/>
            <p:cNvGraphicFramePr>
              <a:graphicFrameLocks noChangeAspect="1"/>
            </p:cNvGraphicFramePr>
            <p:nvPr>
              <p:extLst>
                <p:ext uri="{D42A27DB-BD31-4B8C-83A1-F6EECF244321}">
                  <p14:modId xmlns:p14="http://schemas.microsoft.com/office/powerpoint/2010/main" val="39179635"/>
                </p:ext>
              </p:extLst>
            </p:nvPr>
          </p:nvGraphicFramePr>
          <p:xfrm>
            <a:off x="2209800" y="1562100"/>
            <a:ext cx="307975" cy="495300"/>
          </p:xfrm>
          <a:graphic>
            <a:graphicData uri="http://schemas.openxmlformats.org/presentationml/2006/ole">
              <mc:AlternateContent xmlns:mc="http://schemas.openxmlformats.org/markup-compatibility/2006">
                <mc:Choice xmlns:v="urn:schemas-microsoft-com:vml" Requires="v">
                  <p:oleObj name="Equation" r:id="rId5" imgW="139680" imgH="241200" progId="Equation.DSMT4">
                    <p:embed/>
                  </p:oleObj>
                </mc:Choice>
                <mc:Fallback>
                  <p:oleObj name="Equation" r:id="rId5" imgW="139680" imgH="241200" progId="Equation.DSMT4">
                    <p:embed/>
                    <p:pic>
                      <p:nvPicPr>
                        <p:cNvPr id="42" name="Object 41"/>
                        <p:cNvPicPr>
                          <a:picLocks noChangeAspect="1" noChangeArrowheads="1"/>
                        </p:cNvPicPr>
                        <p:nvPr/>
                      </p:nvPicPr>
                      <p:blipFill>
                        <a:blip r:embed="rId6"/>
                        <a:srcRect/>
                        <a:stretch>
                          <a:fillRect/>
                        </a:stretch>
                      </p:blipFill>
                      <p:spPr bwMode="auto">
                        <a:xfrm>
                          <a:off x="2209800" y="1562100"/>
                          <a:ext cx="307975"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43" name="Object 42"/>
            <p:cNvGraphicFramePr>
              <a:graphicFrameLocks noChangeAspect="1"/>
            </p:cNvGraphicFramePr>
            <p:nvPr>
              <p:extLst>
                <p:ext uri="{D42A27DB-BD31-4B8C-83A1-F6EECF244321}">
                  <p14:modId xmlns:p14="http://schemas.microsoft.com/office/powerpoint/2010/main" val="1893251450"/>
                </p:ext>
              </p:extLst>
            </p:nvPr>
          </p:nvGraphicFramePr>
          <p:xfrm>
            <a:off x="1589088" y="674688"/>
            <a:ext cx="392112" cy="468312"/>
          </p:xfrm>
          <a:graphic>
            <a:graphicData uri="http://schemas.openxmlformats.org/presentationml/2006/ole">
              <mc:AlternateContent xmlns:mc="http://schemas.openxmlformats.org/markup-compatibility/2006">
                <mc:Choice xmlns:v="urn:schemas-microsoft-com:vml" Requires="v">
                  <p:oleObj name="Equation" r:id="rId7" imgW="177480" imgH="228600" progId="Equation.DSMT4">
                    <p:embed/>
                  </p:oleObj>
                </mc:Choice>
                <mc:Fallback>
                  <p:oleObj name="Equation" r:id="rId7" imgW="177480" imgH="228600" progId="Equation.DSMT4">
                    <p:embed/>
                    <p:pic>
                      <p:nvPicPr>
                        <p:cNvPr id="43" name="Object 42"/>
                        <p:cNvPicPr>
                          <a:picLocks noChangeAspect="1" noChangeArrowheads="1"/>
                        </p:cNvPicPr>
                        <p:nvPr/>
                      </p:nvPicPr>
                      <p:blipFill>
                        <a:blip r:embed="rId8"/>
                        <a:srcRect/>
                        <a:stretch>
                          <a:fillRect/>
                        </a:stretch>
                      </p:blipFill>
                      <p:spPr bwMode="auto">
                        <a:xfrm>
                          <a:off x="1589088" y="674688"/>
                          <a:ext cx="392112"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pSp>
      <p:graphicFrame>
        <p:nvGraphicFramePr>
          <p:cNvPr id="44" name="Object 43"/>
          <p:cNvGraphicFramePr>
            <a:graphicFrameLocks noChangeAspect="1"/>
          </p:cNvGraphicFramePr>
          <p:nvPr>
            <p:extLst>
              <p:ext uri="{D42A27DB-BD31-4B8C-83A1-F6EECF244321}">
                <p14:modId xmlns:p14="http://schemas.microsoft.com/office/powerpoint/2010/main" val="3174615183"/>
              </p:ext>
            </p:extLst>
          </p:nvPr>
        </p:nvGraphicFramePr>
        <p:xfrm>
          <a:off x="1783682" y="2417894"/>
          <a:ext cx="6127750" cy="3390900"/>
        </p:xfrm>
        <a:graphic>
          <a:graphicData uri="http://schemas.openxmlformats.org/presentationml/2006/ole">
            <mc:AlternateContent xmlns:mc="http://schemas.openxmlformats.org/markup-compatibility/2006">
              <mc:Choice xmlns:v="urn:schemas-microsoft-com:vml" Requires="v">
                <p:oleObj name="Equation" r:id="rId9" imgW="2781000" imgH="1650960" progId="Equation.DSMT4">
                  <p:embed/>
                </p:oleObj>
              </mc:Choice>
              <mc:Fallback>
                <p:oleObj name="Equation" r:id="rId9" imgW="2781000" imgH="1650960" progId="Equation.DSMT4">
                  <p:embed/>
                  <p:pic>
                    <p:nvPicPr>
                      <p:cNvPr id="44" name="Object 43"/>
                      <p:cNvPicPr>
                        <a:picLocks noChangeAspect="1" noChangeArrowheads="1"/>
                      </p:cNvPicPr>
                      <p:nvPr/>
                    </p:nvPicPr>
                    <p:blipFill>
                      <a:blip r:embed="rId10"/>
                      <a:srcRect/>
                      <a:stretch>
                        <a:fillRect/>
                      </a:stretch>
                    </p:blipFill>
                    <p:spPr bwMode="auto">
                      <a:xfrm>
                        <a:off x="1783682" y="2417894"/>
                        <a:ext cx="6127750" cy="339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6938745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26</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462637286"/>
              </p:ext>
            </p:extLst>
          </p:nvPr>
        </p:nvGraphicFramePr>
        <p:xfrm>
          <a:off x="381000" y="392113"/>
          <a:ext cx="8343900" cy="3781425"/>
        </p:xfrm>
        <a:graphic>
          <a:graphicData uri="http://schemas.openxmlformats.org/presentationml/2006/ole">
            <mc:AlternateContent xmlns:mc="http://schemas.openxmlformats.org/markup-compatibility/2006">
              <mc:Choice xmlns:v="urn:schemas-microsoft-com:vml" Requires="v">
                <p:oleObj name="Equation" r:id="rId3" imgW="4597200" imgH="2234880" progId="Equation.DSMT4">
                  <p:embed/>
                </p:oleObj>
              </mc:Choice>
              <mc:Fallback>
                <p:oleObj name="Equation" r:id="rId3" imgW="4597200" imgH="2234880" progId="Equation.DSMT4">
                  <p:embed/>
                  <p:pic>
                    <p:nvPicPr>
                      <p:cNvPr id="5" name="Object 4"/>
                      <p:cNvPicPr>
                        <a:picLocks noChangeAspect="1" noChangeArrowheads="1"/>
                      </p:cNvPicPr>
                      <p:nvPr/>
                    </p:nvPicPr>
                    <p:blipFill>
                      <a:blip r:embed="rId4"/>
                      <a:srcRect/>
                      <a:stretch>
                        <a:fillRect/>
                      </a:stretch>
                    </p:blipFill>
                    <p:spPr bwMode="auto">
                      <a:xfrm>
                        <a:off x="381000" y="392113"/>
                        <a:ext cx="8343900" cy="3781425"/>
                      </a:xfrm>
                      <a:prstGeom prst="rect">
                        <a:avLst/>
                      </a:prstGeom>
                      <a:noFill/>
                      <a:ln>
                        <a:noFill/>
                      </a:ln>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231604748"/>
              </p:ext>
            </p:extLst>
          </p:nvPr>
        </p:nvGraphicFramePr>
        <p:xfrm>
          <a:off x="555625" y="3919538"/>
          <a:ext cx="6707188" cy="2019300"/>
        </p:xfrm>
        <a:graphic>
          <a:graphicData uri="http://schemas.openxmlformats.org/presentationml/2006/ole">
            <mc:AlternateContent xmlns:mc="http://schemas.openxmlformats.org/markup-compatibility/2006">
              <mc:Choice xmlns:v="urn:schemas-microsoft-com:vml" Requires="v">
                <p:oleObj name="Equation" r:id="rId5" imgW="3695400" imgH="1193760" progId="Equation.DSMT4">
                  <p:embed/>
                </p:oleObj>
              </mc:Choice>
              <mc:Fallback>
                <p:oleObj name="Equation" r:id="rId5" imgW="3695400" imgH="1193760" progId="Equation.DSMT4">
                  <p:embed/>
                  <p:pic>
                    <p:nvPicPr>
                      <p:cNvPr id="6" name="Object 5"/>
                      <p:cNvPicPr>
                        <a:picLocks noChangeAspect="1" noChangeArrowheads="1"/>
                      </p:cNvPicPr>
                      <p:nvPr/>
                    </p:nvPicPr>
                    <p:blipFill>
                      <a:blip r:embed="rId6"/>
                      <a:srcRect/>
                      <a:stretch>
                        <a:fillRect/>
                      </a:stretch>
                    </p:blipFill>
                    <p:spPr bwMode="auto">
                      <a:xfrm>
                        <a:off x="555625" y="3919538"/>
                        <a:ext cx="6707188"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806626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27</a:t>
            </a:fld>
            <a:endParaRPr lang="en-US" dirty="0"/>
          </a:p>
        </p:txBody>
      </p:sp>
      <p:sp>
        <p:nvSpPr>
          <p:cNvPr id="5" name="TextBox 4"/>
          <p:cNvSpPr txBox="1"/>
          <p:nvPr/>
        </p:nvSpPr>
        <p:spPr>
          <a:xfrm>
            <a:off x="457200" y="609600"/>
            <a:ext cx="7010400" cy="461665"/>
          </a:xfrm>
          <a:prstGeom prst="rect">
            <a:avLst/>
          </a:prstGeom>
          <a:noFill/>
        </p:spPr>
        <p:txBody>
          <a:bodyPr wrap="square" rtlCol="0">
            <a:spAutoFit/>
          </a:bodyPr>
          <a:lstStyle/>
          <a:p>
            <a:r>
              <a:rPr lang="en-US" sz="2400" dirty="0">
                <a:latin typeface="+mj-lt"/>
              </a:rPr>
              <a:t>Modified Bessel functions</a:t>
            </a:r>
          </a:p>
        </p:txBody>
      </p:sp>
      <p:graphicFrame>
        <p:nvGraphicFramePr>
          <p:cNvPr id="6" name="Object 5"/>
          <p:cNvGraphicFramePr>
            <a:graphicFrameLocks noChangeAspect="1"/>
          </p:cNvGraphicFramePr>
          <p:nvPr>
            <p:extLst>
              <p:ext uri="{D42A27DB-BD31-4B8C-83A1-F6EECF244321}">
                <p14:modId xmlns:p14="http://schemas.microsoft.com/office/powerpoint/2010/main" val="423063081"/>
              </p:ext>
            </p:extLst>
          </p:nvPr>
        </p:nvGraphicFramePr>
        <p:xfrm>
          <a:off x="228600" y="1006642"/>
          <a:ext cx="8689975" cy="990600"/>
        </p:xfrm>
        <a:graphic>
          <a:graphicData uri="http://schemas.openxmlformats.org/presentationml/2006/ole">
            <mc:AlternateContent xmlns:mc="http://schemas.openxmlformats.org/markup-compatibility/2006">
              <mc:Choice xmlns:v="urn:schemas-microsoft-com:vml" Requires="v">
                <p:oleObj name="数式" r:id="rId3" imgW="4356000" imgH="482400" progId="Equation.3">
                  <p:embed/>
                </p:oleObj>
              </mc:Choice>
              <mc:Fallback>
                <p:oleObj name="数式" r:id="rId3" imgW="4356000" imgH="482400" progId="Equation.3">
                  <p:embed/>
                  <p:pic>
                    <p:nvPicPr>
                      <p:cNvPr id="6" name="Object 5"/>
                      <p:cNvPicPr>
                        <a:picLocks noChangeAspect="1" noChangeArrowheads="1"/>
                      </p:cNvPicPr>
                      <p:nvPr/>
                    </p:nvPicPr>
                    <p:blipFill>
                      <a:blip r:embed="rId4"/>
                      <a:srcRect/>
                      <a:stretch>
                        <a:fillRect/>
                      </a:stretch>
                    </p:blipFill>
                    <p:spPr bwMode="auto">
                      <a:xfrm>
                        <a:off x="228600" y="1006642"/>
                        <a:ext cx="8689975"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238685898"/>
              </p:ext>
            </p:extLst>
          </p:nvPr>
        </p:nvGraphicFramePr>
        <p:xfrm>
          <a:off x="685800" y="2394284"/>
          <a:ext cx="7936295" cy="4087813"/>
        </p:xfrm>
        <a:graphic>
          <a:graphicData uri="http://schemas.openxmlformats.org/presentationml/2006/ole">
            <mc:AlternateContent xmlns:mc="http://schemas.openxmlformats.org/markup-compatibility/2006">
              <mc:Choice xmlns:v="urn:schemas-microsoft-com:vml" Requires="v">
                <p:oleObj name="Equation" r:id="rId5" imgW="5600520" imgH="2806560" progId="Equation.DSMT4">
                  <p:embed/>
                </p:oleObj>
              </mc:Choice>
              <mc:Fallback>
                <p:oleObj name="Equation" r:id="rId5" imgW="5600520" imgH="2806560" progId="Equation.DSMT4">
                  <p:embed/>
                  <p:pic>
                    <p:nvPicPr>
                      <p:cNvPr id="7" name="Object 6"/>
                      <p:cNvPicPr>
                        <a:picLocks noChangeAspect="1" noChangeArrowheads="1"/>
                      </p:cNvPicPr>
                      <p:nvPr/>
                    </p:nvPicPr>
                    <p:blipFill>
                      <a:blip r:embed="rId6"/>
                      <a:srcRect/>
                      <a:stretch>
                        <a:fillRect/>
                      </a:stretch>
                    </p:blipFill>
                    <p:spPr bwMode="auto">
                      <a:xfrm>
                        <a:off x="685800" y="2394284"/>
                        <a:ext cx="7936295" cy="4087813"/>
                      </a:xfrm>
                      <a:prstGeom prst="rect">
                        <a:avLst/>
                      </a:prstGeom>
                      <a:noFill/>
                      <a:ln>
                        <a:noFill/>
                      </a:ln>
                    </p:spPr>
                  </p:pic>
                </p:oleObj>
              </mc:Fallback>
            </mc:AlternateContent>
          </a:graphicData>
        </a:graphic>
      </p:graphicFrame>
      <p:sp>
        <p:nvSpPr>
          <p:cNvPr id="8" name="TextBox 7"/>
          <p:cNvSpPr txBox="1"/>
          <p:nvPr/>
        </p:nvSpPr>
        <p:spPr>
          <a:xfrm>
            <a:off x="457200" y="1981200"/>
            <a:ext cx="4648200" cy="461665"/>
          </a:xfrm>
          <a:prstGeom prst="rect">
            <a:avLst/>
          </a:prstGeom>
          <a:noFill/>
        </p:spPr>
        <p:txBody>
          <a:bodyPr wrap="square" rtlCol="0">
            <a:spAutoFit/>
          </a:bodyPr>
          <a:lstStyle/>
          <a:p>
            <a:r>
              <a:rPr lang="en-US" sz="2400" dirty="0">
                <a:latin typeface="+mj-lt"/>
              </a:rPr>
              <a:t>Exponential factor</a:t>
            </a:r>
          </a:p>
        </p:txBody>
      </p:sp>
      <p:sp>
        <p:nvSpPr>
          <p:cNvPr id="9" name="TextBox 8"/>
          <p:cNvSpPr txBox="1"/>
          <p:nvPr/>
        </p:nvSpPr>
        <p:spPr>
          <a:xfrm>
            <a:off x="304800" y="71735"/>
            <a:ext cx="7010400" cy="461665"/>
          </a:xfrm>
          <a:prstGeom prst="rect">
            <a:avLst/>
          </a:prstGeom>
          <a:noFill/>
        </p:spPr>
        <p:txBody>
          <a:bodyPr wrap="square" rtlCol="0">
            <a:spAutoFit/>
          </a:bodyPr>
          <a:lstStyle/>
          <a:p>
            <a:r>
              <a:rPr lang="en-US" sz="2400" dirty="0">
                <a:latin typeface="+mj-lt"/>
              </a:rPr>
              <a:t>Some details:</a:t>
            </a:r>
          </a:p>
        </p:txBody>
      </p:sp>
    </p:spTree>
    <p:extLst>
      <p:ext uri="{BB962C8B-B14F-4D97-AF65-F5344CB8AC3E}">
        <p14:creationId xmlns:p14="http://schemas.microsoft.com/office/powerpoint/2010/main" val="166552203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3796550283"/>
              </p:ext>
            </p:extLst>
          </p:nvPr>
        </p:nvGraphicFramePr>
        <p:xfrm>
          <a:off x="533400" y="2133600"/>
          <a:ext cx="6584950" cy="1136650"/>
        </p:xfrm>
        <a:graphic>
          <a:graphicData uri="http://schemas.openxmlformats.org/presentationml/2006/ole">
            <mc:AlternateContent xmlns:mc="http://schemas.openxmlformats.org/markup-compatibility/2006">
              <mc:Choice xmlns:v="urn:schemas-microsoft-com:vml" Requires="v">
                <p:oleObj name="Equation" r:id="rId3" imgW="3619440" imgH="672840" progId="Equation.DSMT4">
                  <p:embed/>
                </p:oleObj>
              </mc:Choice>
              <mc:Fallback>
                <p:oleObj name="Equation" r:id="rId3" imgW="3619440" imgH="672840" progId="Equation.DSMT4">
                  <p:embed/>
                  <p:pic>
                    <p:nvPicPr>
                      <p:cNvPr id="5" name="Object 4"/>
                      <p:cNvPicPr>
                        <a:picLocks noChangeAspect="1" noChangeArrowheads="1"/>
                      </p:cNvPicPr>
                      <p:nvPr/>
                    </p:nvPicPr>
                    <p:blipFill>
                      <a:blip r:embed="rId4"/>
                      <a:srcRect/>
                      <a:stretch>
                        <a:fillRect/>
                      </a:stretch>
                    </p:blipFill>
                    <p:spPr bwMode="auto">
                      <a:xfrm>
                        <a:off x="533400" y="2133600"/>
                        <a:ext cx="6584950" cy="1136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2160798500"/>
              </p:ext>
            </p:extLst>
          </p:nvPr>
        </p:nvGraphicFramePr>
        <p:xfrm>
          <a:off x="188645" y="4038600"/>
          <a:ext cx="852488" cy="709612"/>
        </p:xfrm>
        <a:graphic>
          <a:graphicData uri="http://schemas.openxmlformats.org/presentationml/2006/ole">
            <mc:AlternateContent xmlns:mc="http://schemas.openxmlformats.org/markup-compatibility/2006">
              <mc:Choice xmlns:v="urn:schemas-microsoft-com:vml" Requires="v">
                <p:oleObj name="Equation" r:id="rId5" imgW="469800" imgH="419040" progId="Equation.DSMT4">
                  <p:embed/>
                </p:oleObj>
              </mc:Choice>
              <mc:Fallback>
                <p:oleObj name="Equation" r:id="rId5" imgW="469800" imgH="419040" progId="Equation.DSMT4">
                  <p:embed/>
                  <p:pic>
                    <p:nvPicPr>
                      <p:cNvPr id="6" name="Object 5"/>
                      <p:cNvPicPr>
                        <a:picLocks noChangeAspect="1" noChangeArrowheads="1"/>
                      </p:cNvPicPr>
                      <p:nvPr/>
                    </p:nvPicPr>
                    <p:blipFill>
                      <a:blip r:embed="rId6"/>
                      <a:srcRect/>
                      <a:stretch>
                        <a:fillRect/>
                      </a:stretch>
                    </p:blipFill>
                    <p:spPr bwMode="auto">
                      <a:xfrm>
                        <a:off x="188645" y="4038600"/>
                        <a:ext cx="852488" cy="70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297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21080" y="3421380"/>
            <a:ext cx="7437120" cy="28270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Object 6"/>
          <p:cNvGraphicFramePr>
            <a:graphicFrameLocks noChangeAspect="1"/>
          </p:cNvGraphicFramePr>
          <p:nvPr>
            <p:extLst>
              <p:ext uri="{D42A27DB-BD31-4B8C-83A1-F6EECF244321}">
                <p14:modId xmlns:p14="http://schemas.microsoft.com/office/powerpoint/2010/main" val="3462963137"/>
              </p:ext>
            </p:extLst>
          </p:nvPr>
        </p:nvGraphicFramePr>
        <p:xfrm>
          <a:off x="4572000" y="5937250"/>
          <a:ext cx="808037" cy="387350"/>
        </p:xfrm>
        <a:graphic>
          <a:graphicData uri="http://schemas.openxmlformats.org/presentationml/2006/ole">
            <mc:AlternateContent xmlns:mc="http://schemas.openxmlformats.org/markup-compatibility/2006">
              <mc:Choice xmlns:v="urn:schemas-microsoft-com:vml" Requires="v">
                <p:oleObj name="Equation" r:id="rId8" imgW="444240" imgH="228600" progId="Equation.DSMT4">
                  <p:embed/>
                </p:oleObj>
              </mc:Choice>
              <mc:Fallback>
                <p:oleObj name="Equation" r:id="rId8" imgW="444240" imgH="228600" progId="Equation.DSMT4">
                  <p:embed/>
                  <p:pic>
                    <p:nvPicPr>
                      <p:cNvPr id="7" name="Object 6"/>
                      <p:cNvPicPr>
                        <a:picLocks noChangeAspect="1" noChangeArrowheads="1"/>
                      </p:cNvPicPr>
                      <p:nvPr/>
                    </p:nvPicPr>
                    <p:blipFill>
                      <a:blip r:embed="rId9"/>
                      <a:srcRect/>
                      <a:stretch>
                        <a:fillRect/>
                      </a:stretch>
                    </p:blipFill>
                    <p:spPr bwMode="auto">
                      <a:xfrm>
                        <a:off x="4572000" y="5937250"/>
                        <a:ext cx="808037" cy="387350"/>
                      </a:xfrm>
                      <a:prstGeom prst="rect">
                        <a:avLst/>
                      </a:prstGeom>
                      <a:solidFill>
                        <a:schemeClr val="bg1"/>
                      </a:solidFill>
                      <a:ln>
                        <a:noFill/>
                      </a:ln>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154701679"/>
              </p:ext>
            </p:extLst>
          </p:nvPr>
        </p:nvGraphicFramePr>
        <p:xfrm>
          <a:off x="304800" y="109538"/>
          <a:ext cx="6753225" cy="2019300"/>
        </p:xfrm>
        <a:graphic>
          <a:graphicData uri="http://schemas.openxmlformats.org/presentationml/2006/ole">
            <mc:AlternateContent xmlns:mc="http://schemas.openxmlformats.org/markup-compatibility/2006">
              <mc:Choice xmlns:v="urn:schemas-microsoft-com:vml" Requires="v">
                <p:oleObj name="Equation" r:id="rId10" imgW="3720960" imgH="1193760" progId="Equation.DSMT4">
                  <p:embed/>
                </p:oleObj>
              </mc:Choice>
              <mc:Fallback>
                <p:oleObj name="Equation" r:id="rId10" imgW="3720960" imgH="1193760" progId="Equation.DSMT4">
                  <p:embed/>
                  <p:pic>
                    <p:nvPicPr>
                      <p:cNvPr id="8" name="Object 7"/>
                      <p:cNvPicPr>
                        <a:picLocks noChangeAspect="1" noChangeArrowheads="1"/>
                      </p:cNvPicPr>
                      <p:nvPr/>
                    </p:nvPicPr>
                    <p:blipFill>
                      <a:blip r:embed="rId11"/>
                      <a:srcRect/>
                      <a:stretch>
                        <a:fillRect/>
                      </a:stretch>
                    </p:blipFill>
                    <p:spPr bwMode="auto">
                      <a:xfrm>
                        <a:off x="304800" y="109538"/>
                        <a:ext cx="6753225"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3130222125"/>
              </p:ext>
            </p:extLst>
          </p:nvPr>
        </p:nvGraphicFramePr>
        <p:xfrm>
          <a:off x="3619500" y="3657600"/>
          <a:ext cx="715963" cy="342900"/>
        </p:xfrm>
        <a:graphic>
          <a:graphicData uri="http://schemas.openxmlformats.org/presentationml/2006/ole">
            <mc:AlternateContent xmlns:mc="http://schemas.openxmlformats.org/markup-compatibility/2006">
              <mc:Choice xmlns:v="urn:schemas-microsoft-com:vml" Requires="v">
                <p:oleObj name="Equation" r:id="rId12" imgW="393480" imgH="203040" progId="Equation.DSMT4">
                  <p:embed/>
                </p:oleObj>
              </mc:Choice>
              <mc:Fallback>
                <p:oleObj name="Equation" r:id="rId12" imgW="393480" imgH="203040" progId="Equation.DSMT4">
                  <p:embed/>
                  <p:pic>
                    <p:nvPicPr>
                      <p:cNvPr id="9" name="Object 8"/>
                      <p:cNvPicPr>
                        <a:picLocks noChangeAspect="1" noChangeArrowheads="1"/>
                      </p:cNvPicPr>
                      <p:nvPr/>
                    </p:nvPicPr>
                    <p:blipFill>
                      <a:blip r:embed="rId13"/>
                      <a:srcRect/>
                      <a:stretch>
                        <a:fillRect/>
                      </a:stretch>
                    </p:blipFill>
                    <p:spPr bwMode="auto">
                      <a:xfrm>
                        <a:off x="3619500" y="3657600"/>
                        <a:ext cx="715963"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350216131"/>
              </p:ext>
            </p:extLst>
          </p:nvPr>
        </p:nvGraphicFramePr>
        <p:xfrm>
          <a:off x="3325813" y="4533900"/>
          <a:ext cx="923925" cy="342900"/>
        </p:xfrm>
        <a:graphic>
          <a:graphicData uri="http://schemas.openxmlformats.org/presentationml/2006/ole">
            <mc:AlternateContent xmlns:mc="http://schemas.openxmlformats.org/markup-compatibility/2006">
              <mc:Choice xmlns:v="urn:schemas-microsoft-com:vml" Requires="v">
                <p:oleObj name="Equation" r:id="rId14" imgW="507960" imgH="203040" progId="Equation.DSMT4">
                  <p:embed/>
                </p:oleObj>
              </mc:Choice>
              <mc:Fallback>
                <p:oleObj name="Equation" r:id="rId14" imgW="507960" imgH="203040" progId="Equation.DSMT4">
                  <p:embed/>
                  <p:pic>
                    <p:nvPicPr>
                      <p:cNvPr id="10" name="Object 9"/>
                      <p:cNvPicPr>
                        <a:picLocks noChangeAspect="1" noChangeArrowheads="1"/>
                      </p:cNvPicPr>
                      <p:nvPr/>
                    </p:nvPicPr>
                    <p:blipFill>
                      <a:blip r:embed="rId15"/>
                      <a:srcRect/>
                      <a:stretch>
                        <a:fillRect/>
                      </a:stretch>
                    </p:blipFill>
                    <p:spPr bwMode="auto">
                      <a:xfrm>
                        <a:off x="3325813" y="4533900"/>
                        <a:ext cx="9239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498239303"/>
              </p:ext>
            </p:extLst>
          </p:nvPr>
        </p:nvGraphicFramePr>
        <p:xfrm>
          <a:off x="2922588" y="5029200"/>
          <a:ext cx="715962" cy="342900"/>
        </p:xfrm>
        <a:graphic>
          <a:graphicData uri="http://schemas.openxmlformats.org/presentationml/2006/ole">
            <mc:AlternateContent xmlns:mc="http://schemas.openxmlformats.org/markup-compatibility/2006">
              <mc:Choice xmlns:v="urn:schemas-microsoft-com:vml" Requires="v">
                <p:oleObj name="Equation" r:id="rId16" imgW="393480" imgH="203040" progId="Equation.DSMT4">
                  <p:embed/>
                </p:oleObj>
              </mc:Choice>
              <mc:Fallback>
                <p:oleObj name="Equation" r:id="rId16" imgW="393480" imgH="203040" progId="Equation.DSMT4">
                  <p:embed/>
                  <p:pic>
                    <p:nvPicPr>
                      <p:cNvPr id="11" name="Object 10"/>
                      <p:cNvPicPr>
                        <a:picLocks noChangeAspect="1" noChangeArrowheads="1"/>
                      </p:cNvPicPr>
                      <p:nvPr/>
                    </p:nvPicPr>
                    <p:blipFill>
                      <a:blip r:embed="rId17"/>
                      <a:srcRect/>
                      <a:stretch>
                        <a:fillRect/>
                      </a:stretch>
                    </p:blipFill>
                    <p:spPr bwMode="auto">
                      <a:xfrm>
                        <a:off x="2922588" y="5029200"/>
                        <a:ext cx="715962"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8380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29</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984866013"/>
              </p:ext>
            </p:extLst>
          </p:nvPr>
        </p:nvGraphicFramePr>
        <p:xfrm>
          <a:off x="836454" y="683546"/>
          <a:ext cx="7491412" cy="2578100"/>
        </p:xfrm>
        <a:graphic>
          <a:graphicData uri="http://schemas.openxmlformats.org/presentationml/2006/ole">
            <mc:AlternateContent xmlns:mc="http://schemas.openxmlformats.org/markup-compatibility/2006">
              <mc:Choice xmlns:v="urn:schemas-microsoft-com:vml" Requires="v">
                <p:oleObj name="Equation" r:id="rId3" imgW="4127400" imgH="1523880" progId="Equation.DSMT4">
                  <p:embed/>
                </p:oleObj>
              </mc:Choice>
              <mc:Fallback>
                <p:oleObj name="Equation" r:id="rId3" imgW="4127400" imgH="1523880" progId="Equation.DSMT4">
                  <p:embed/>
                  <p:pic>
                    <p:nvPicPr>
                      <p:cNvPr id="5" name="Object 4"/>
                      <p:cNvPicPr>
                        <a:picLocks noChangeAspect="1" noChangeArrowheads="1"/>
                      </p:cNvPicPr>
                      <p:nvPr/>
                    </p:nvPicPr>
                    <p:blipFill>
                      <a:blip r:embed="rId4"/>
                      <a:srcRect/>
                      <a:stretch>
                        <a:fillRect/>
                      </a:stretch>
                    </p:blipFill>
                    <p:spPr bwMode="auto">
                      <a:xfrm>
                        <a:off x="836454" y="683546"/>
                        <a:ext cx="7491412"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6" name="TextBox 5"/>
          <p:cNvSpPr txBox="1"/>
          <p:nvPr/>
        </p:nvSpPr>
        <p:spPr>
          <a:xfrm>
            <a:off x="228600" y="304800"/>
            <a:ext cx="7467600" cy="461665"/>
          </a:xfrm>
          <a:prstGeom prst="rect">
            <a:avLst/>
          </a:prstGeom>
          <a:noFill/>
        </p:spPr>
        <p:txBody>
          <a:bodyPr wrap="square" rtlCol="0">
            <a:spAutoFit/>
          </a:bodyPr>
          <a:lstStyle/>
          <a:p>
            <a:r>
              <a:rPr lang="en-US" sz="2400" dirty="0">
                <a:latin typeface="+mj-lt"/>
              </a:rPr>
              <a:t>More details</a:t>
            </a:r>
          </a:p>
        </p:txBody>
      </p:sp>
      <p:pic>
        <p:nvPicPr>
          <p:cNvPr id="7" name="Picture 6"/>
          <p:cNvPicPr>
            <a:picLocks noChangeAspect="1"/>
          </p:cNvPicPr>
          <p:nvPr/>
        </p:nvPicPr>
        <p:blipFill>
          <a:blip r:embed="rId5"/>
          <a:stretch>
            <a:fillRect/>
          </a:stretch>
        </p:blipFill>
        <p:spPr>
          <a:xfrm>
            <a:off x="10160" y="3524097"/>
            <a:ext cx="9144000" cy="2713353"/>
          </a:xfrm>
          <a:prstGeom prst="rect">
            <a:avLst/>
          </a:prstGeom>
        </p:spPr>
      </p:pic>
      <p:graphicFrame>
        <p:nvGraphicFramePr>
          <p:cNvPr id="8" name="Object 7"/>
          <p:cNvGraphicFramePr>
            <a:graphicFrameLocks noChangeAspect="1"/>
          </p:cNvGraphicFramePr>
          <p:nvPr>
            <p:extLst>
              <p:ext uri="{D42A27DB-BD31-4B8C-83A1-F6EECF244321}">
                <p14:modId xmlns:p14="http://schemas.microsoft.com/office/powerpoint/2010/main" val="2792203082"/>
              </p:ext>
            </p:extLst>
          </p:nvPr>
        </p:nvGraphicFramePr>
        <p:xfrm>
          <a:off x="4582160" y="6004799"/>
          <a:ext cx="751840" cy="393007"/>
        </p:xfrm>
        <a:graphic>
          <a:graphicData uri="http://schemas.openxmlformats.org/presentationml/2006/ole">
            <mc:AlternateContent xmlns:mc="http://schemas.openxmlformats.org/markup-compatibility/2006">
              <mc:Choice xmlns:v="urn:schemas-microsoft-com:vml" Requires="v">
                <p:oleObj name="Equation" r:id="rId6" imgW="558720" imgH="291960" progId="Equation.DSMT4">
                  <p:embed/>
                </p:oleObj>
              </mc:Choice>
              <mc:Fallback>
                <p:oleObj name="Equation" r:id="rId6" imgW="558720" imgH="291960" progId="Equation.DSMT4">
                  <p:embed/>
                  <p:pic>
                    <p:nvPicPr>
                      <p:cNvPr id="8" name="Object 7"/>
                      <p:cNvPicPr/>
                      <p:nvPr/>
                    </p:nvPicPr>
                    <p:blipFill>
                      <a:blip r:embed="rId7"/>
                      <a:stretch>
                        <a:fillRect/>
                      </a:stretch>
                    </p:blipFill>
                    <p:spPr>
                      <a:xfrm>
                        <a:off x="4582160" y="6004799"/>
                        <a:ext cx="751840" cy="393007"/>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540168615"/>
              </p:ext>
            </p:extLst>
          </p:nvPr>
        </p:nvGraphicFramePr>
        <p:xfrm>
          <a:off x="4267200" y="3830998"/>
          <a:ext cx="1625600" cy="622300"/>
        </p:xfrm>
        <a:graphic>
          <a:graphicData uri="http://schemas.openxmlformats.org/presentationml/2006/ole">
            <mc:AlternateContent xmlns:mc="http://schemas.openxmlformats.org/markup-compatibility/2006">
              <mc:Choice xmlns:v="urn:schemas-microsoft-com:vml" Requires="v">
                <p:oleObj name="Equation" r:id="rId8" imgW="1625400" imgH="622080" progId="Equation.DSMT4">
                  <p:embed/>
                </p:oleObj>
              </mc:Choice>
              <mc:Fallback>
                <p:oleObj name="Equation" r:id="rId8" imgW="1625400" imgH="622080" progId="Equation.DSMT4">
                  <p:embed/>
                  <p:pic>
                    <p:nvPicPr>
                      <p:cNvPr id="9" name="Object 8"/>
                      <p:cNvPicPr/>
                      <p:nvPr/>
                    </p:nvPicPr>
                    <p:blipFill>
                      <a:blip r:embed="rId9"/>
                      <a:stretch>
                        <a:fillRect/>
                      </a:stretch>
                    </p:blipFill>
                    <p:spPr>
                      <a:xfrm>
                        <a:off x="4267200" y="3830998"/>
                        <a:ext cx="1625600" cy="6223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3838467466"/>
              </p:ext>
            </p:extLst>
          </p:nvPr>
        </p:nvGraphicFramePr>
        <p:xfrm>
          <a:off x="1294130" y="4258473"/>
          <a:ext cx="1587500" cy="622300"/>
        </p:xfrm>
        <a:graphic>
          <a:graphicData uri="http://schemas.openxmlformats.org/presentationml/2006/ole">
            <mc:AlternateContent xmlns:mc="http://schemas.openxmlformats.org/markup-compatibility/2006">
              <mc:Choice xmlns:v="urn:schemas-microsoft-com:vml" Requires="v">
                <p:oleObj name="Equation" r:id="rId10" imgW="1587240" imgH="622080" progId="Equation.DSMT4">
                  <p:embed/>
                </p:oleObj>
              </mc:Choice>
              <mc:Fallback>
                <p:oleObj name="Equation" r:id="rId10" imgW="1587240" imgH="622080" progId="Equation.DSMT4">
                  <p:embed/>
                  <p:pic>
                    <p:nvPicPr>
                      <p:cNvPr id="10" name="Object 9"/>
                      <p:cNvPicPr/>
                      <p:nvPr/>
                    </p:nvPicPr>
                    <p:blipFill>
                      <a:blip r:embed="rId11"/>
                      <a:stretch>
                        <a:fillRect/>
                      </a:stretch>
                    </p:blipFill>
                    <p:spPr>
                      <a:xfrm>
                        <a:off x="1294130" y="4258473"/>
                        <a:ext cx="1587500" cy="622300"/>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210378491"/>
              </p:ext>
            </p:extLst>
          </p:nvPr>
        </p:nvGraphicFramePr>
        <p:xfrm>
          <a:off x="2679700" y="4813300"/>
          <a:ext cx="1587500" cy="596900"/>
        </p:xfrm>
        <a:graphic>
          <a:graphicData uri="http://schemas.openxmlformats.org/presentationml/2006/ole">
            <mc:AlternateContent xmlns:mc="http://schemas.openxmlformats.org/markup-compatibility/2006">
              <mc:Choice xmlns:v="urn:schemas-microsoft-com:vml" Requires="v">
                <p:oleObj name="Equation" r:id="rId12" imgW="1587240" imgH="596880" progId="Equation.DSMT4">
                  <p:embed/>
                </p:oleObj>
              </mc:Choice>
              <mc:Fallback>
                <p:oleObj name="Equation" r:id="rId12" imgW="1587240" imgH="596880" progId="Equation.DSMT4">
                  <p:embed/>
                  <p:pic>
                    <p:nvPicPr>
                      <p:cNvPr id="11" name="Object 10"/>
                      <p:cNvPicPr/>
                      <p:nvPr/>
                    </p:nvPicPr>
                    <p:blipFill>
                      <a:blip r:embed="rId13"/>
                      <a:stretch>
                        <a:fillRect/>
                      </a:stretch>
                    </p:blipFill>
                    <p:spPr>
                      <a:xfrm>
                        <a:off x="2679700" y="4813300"/>
                        <a:ext cx="1587500" cy="596900"/>
                      </a:xfrm>
                      <a:prstGeom prst="rect">
                        <a:avLst/>
                      </a:prstGeom>
                    </p:spPr>
                  </p:pic>
                </p:oleObj>
              </mc:Fallback>
            </mc:AlternateContent>
          </a:graphicData>
        </a:graphic>
      </p:graphicFrame>
      <p:cxnSp>
        <p:nvCxnSpPr>
          <p:cNvPr id="13" name="Straight Arrow Connector 12"/>
          <p:cNvCxnSpPr/>
          <p:nvPr/>
        </p:nvCxnSpPr>
        <p:spPr>
          <a:xfrm flipH="1">
            <a:off x="1371600" y="5187674"/>
            <a:ext cx="1219200" cy="222526"/>
          </a:xfrm>
          <a:prstGeom prst="straightConnector1">
            <a:avLst/>
          </a:prstGeom>
          <a:ln w="25400">
            <a:solidFill>
              <a:srgbClr val="0000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51851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A49A2C3-7550-2173-AE48-50FD4DCCA1A3}"/>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E79BEE0D-330C-930B-9E38-96C5FBF37E7D}"/>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4420A148-4030-1F62-F67D-D9E3FCA4A38B}"/>
              </a:ext>
            </a:extLst>
          </p:cNvPr>
          <p:cNvSpPr>
            <a:spLocks noGrp="1"/>
          </p:cNvSpPr>
          <p:nvPr>
            <p:ph type="sldNum" sz="quarter" idx="12"/>
          </p:nvPr>
        </p:nvSpPr>
        <p:spPr/>
        <p:txBody>
          <a:bodyPr/>
          <a:lstStyle/>
          <a:p>
            <a:fld id="{CE368B07-CEBF-4C80-90AF-53B34FA04CF3}" type="slidenum">
              <a:rPr lang="en-US" smtClean="0"/>
              <a:t>3</a:t>
            </a:fld>
            <a:endParaRPr lang="en-US" dirty="0"/>
          </a:p>
        </p:txBody>
      </p:sp>
      <p:pic>
        <p:nvPicPr>
          <p:cNvPr id="5" name="Picture 4">
            <a:extLst>
              <a:ext uri="{FF2B5EF4-FFF2-40B4-BE49-F238E27FC236}">
                <a16:creationId xmlns:a16="http://schemas.microsoft.com/office/drawing/2014/main" id="{81261513-BB3C-5DB5-58BE-F5195665D170}"/>
              </a:ext>
            </a:extLst>
          </p:cNvPr>
          <p:cNvPicPr>
            <a:picLocks noChangeAspect="1"/>
          </p:cNvPicPr>
          <p:nvPr/>
        </p:nvPicPr>
        <p:blipFill>
          <a:blip r:embed="rId2"/>
          <a:stretch>
            <a:fillRect/>
          </a:stretch>
        </p:blipFill>
        <p:spPr>
          <a:xfrm>
            <a:off x="168048" y="1219200"/>
            <a:ext cx="8807903" cy="3918030"/>
          </a:xfrm>
          <a:prstGeom prst="rect">
            <a:avLst/>
          </a:prstGeom>
        </p:spPr>
      </p:pic>
    </p:spTree>
    <p:extLst>
      <p:ext uri="{BB962C8B-B14F-4D97-AF65-F5344CB8AC3E}">
        <p14:creationId xmlns:p14="http://schemas.microsoft.com/office/powerpoint/2010/main" val="10937440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A86E6-41FF-7A12-5171-B8BDF6294FDA}"/>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57BC9728-58BC-0FAD-4EFC-D274A6BE8772}"/>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71B4A7A8-78B8-F7C6-44D3-A06CCA0231B1}"/>
              </a:ext>
            </a:extLst>
          </p:cNvPr>
          <p:cNvSpPr>
            <a:spLocks noGrp="1"/>
          </p:cNvSpPr>
          <p:nvPr>
            <p:ph type="sldNum" sz="quarter" idx="12"/>
          </p:nvPr>
        </p:nvSpPr>
        <p:spPr/>
        <p:txBody>
          <a:bodyPr/>
          <a:lstStyle/>
          <a:p>
            <a:fld id="{CE368B07-CEBF-4C80-90AF-53B34FA04CF3}" type="slidenum">
              <a:rPr lang="en-US" smtClean="0"/>
              <a:t>30</a:t>
            </a:fld>
            <a:endParaRPr lang="en-US" dirty="0"/>
          </a:p>
        </p:txBody>
      </p:sp>
      <p:sp>
        <p:nvSpPr>
          <p:cNvPr id="5" name="TextBox 4">
            <a:extLst>
              <a:ext uri="{FF2B5EF4-FFF2-40B4-BE49-F238E27FC236}">
                <a16:creationId xmlns:a16="http://schemas.microsoft.com/office/drawing/2014/main" id="{0FD11EDE-A0C6-6508-835C-C05972CB0FAD}"/>
              </a:ext>
            </a:extLst>
          </p:cNvPr>
          <p:cNvSpPr txBox="1"/>
          <p:nvPr/>
        </p:nvSpPr>
        <p:spPr>
          <a:xfrm>
            <a:off x="609600" y="914400"/>
            <a:ext cx="7162800" cy="830997"/>
          </a:xfrm>
          <a:prstGeom prst="rect">
            <a:avLst/>
          </a:prstGeom>
          <a:noFill/>
        </p:spPr>
        <p:txBody>
          <a:bodyPr wrap="square" rtlCol="0">
            <a:spAutoFit/>
          </a:bodyPr>
          <a:lstStyle/>
          <a:p>
            <a:r>
              <a:rPr lang="en-US" sz="2400" dirty="0">
                <a:latin typeface="+mj-lt"/>
              </a:rPr>
              <a:t>Why assume</a:t>
            </a:r>
          </a:p>
          <a:p>
            <a:endParaRPr lang="en-US" sz="2400" dirty="0">
              <a:latin typeface="+mj-lt"/>
            </a:endParaRPr>
          </a:p>
        </p:txBody>
      </p:sp>
      <p:graphicFrame>
        <p:nvGraphicFramePr>
          <p:cNvPr id="6" name="Object 5">
            <a:extLst>
              <a:ext uri="{FF2B5EF4-FFF2-40B4-BE49-F238E27FC236}">
                <a16:creationId xmlns:a16="http://schemas.microsoft.com/office/drawing/2014/main" id="{4800DEAE-815A-043E-2CEE-13DC94E9FBE2}"/>
              </a:ext>
            </a:extLst>
          </p:cNvPr>
          <p:cNvGraphicFramePr>
            <a:graphicFrameLocks noChangeAspect="1"/>
          </p:cNvGraphicFramePr>
          <p:nvPr>
            <p:extLst>
              <p:ext uri="{D42A27DB-BD31-4B8C-83A1-F6EECF244321}">
                <p14:modId xmlns:p14="http://schemas.microsoft.com/office/powerpoint/2010/main" val="2688298569"/>
              </p:ext>
            </p:extLst>
          </p:nvPr>
        </p:nvGraphicFramePr>
        <p:xfrm>
          <a:off x="767032" y="1219200"/>
          <a:ext cx="7609936" cy="1504950"/>
        </p:xfrm>
        <a:graphic>
          <a:graphicData uri="http://schemas.openxmlformats.org/presentationml/2006/ole">
            <mc:AlternateContent xmlns:mc="http://schemas.openxmlformats.org/markup-compatibility/2006">
              <mc:Choice xmlns:v="urn:schemas-microsoft-com:vml" Requires="v">
                <p:oleObj name="Equation" r:id="rId2" imgW="3403440" imgH="672840" progId="Equation.DSMT4">
                  <p:embed/>
                </p:oleObj>
              </mc:Choice>
              <mc:Fallback>
                <p:oleObj name="Equation" r:id="rId2" imgW="3403440" imgH="672840" progId="Equation.DSMT4">
                  <p:embed/>
                  <p:pic>
                    <p:nvPicPr>
                      <p:cNvPr id="0" name=""/>
                      <p:cNvPicPr/>
                      <p:nvPr/>
                    </p:nvPicPr>
                    <p:blipFill>
                      <a:blip r:embed="rId3"/>
                      <a:stretch>
                        <a:fillRect/>
                      </a:stretch>
                    </p:blipFill>
                    <p:spPr>
                      <a:xfrm>
                        <a:off x="767032" y="1219200"/>
                        <a:ext cx="7609936" cy="1504950"/>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A551F082-640C-B5AD-6D9B-B087BB99E1B6}"/>
              </a:ext>
            </a:extLst>
          </p:cNvPr>
          <p:cNvSpPr txBox="1"/>
          <p:nvPr/>
        </p:nvSpPr>
        <p:spPr>
          <a:xfrm>
            <a:off x="475673" y="3164355"/>
            <a:ext cx="8376968" cy="1938992"/>
          </a:xfrm>
          <a:prstGeom prst="rect">
            <a:avLst/>
          </a:prstGeom>
          <a:noFill/>
        </p:spPr>
        <p:txBody>
          <a:bodyPr wrap="square">
            <a:spAutoFit/>
          </a:bodyPr>
          <a:lstStyle/>
          <a:p>
            <a:r>
              <a:rPr lang="en-US" sz="2400" dirty="0"/>
              <a:t>The above analysis applies to a class of man-made facilities dedicated to producing intense radiation in the continuous spectrum.   For more specific information on man-made synchrotron sources, the following web page is useful: </a:t>
            </a:r>
            <a:r>
              <a:rPr lang="en-US" sz="2400" dirty="0">
                <a:hlinkClick r:id="rId4"/>
              </a:rPr>
              <a:t>http://www.als.lbl.gov/als/synchrotron_sources.html</a:t>
            </a:r>
            <a:r>
              <a:rPr lang="en-US" sz="2400" dirty="0"/>
              <a:t>.</a:t>
            </a:r>
            <a:endParaRPr lang="en-US" sz="2400" dirty="0">
              <a:latin typeface="+mj-lt"/>
            </a:endParaRPr>
          </a:p>
        </p:txBody>
      </p:sp>
    </p:spTree>
    <p:extLst>
      <p:ext uri="{BB962C8B-B14F-4D97-AF65-F5344CB8AC3E}">
        <p14:creationId xmlns:p14="http://schemas.microsoft.com/office/powerpoint/2010/main" val="29933564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31</a:t>
            </a:fld>
            <a:endParaRPr lang="en-US" dirty="0"/>
          </a:p>
        </p:txBody>
      </p:sp>
      <p:sp>
        <p:nvSpPr>
          <p:cNvPr id="5" name="TextBox 4"/>
          <p:cNvSpPr txBox="1"/>
          <p:nvPr/>
        </p:nvSpPr>
        <p:spPr>
          <a:xfrm>
            <a:off x="685800" y="381000"/>
            <a:ext cx="7467600" cy="461665"/>
          </a:xfrm>
          <a:prstGeom prst="rect">
            <a:avLst/>
          </a:prstGeom>
          <a:noFill/>
        </p:spPr>
        <p:txBody>
          <a:bodyPr wrap="square" rtlCol="0">
            <a:spAutoFit/>
          </a:bodyPr>
          <a:lstStyle/>
          <a:p>
            <a:r>
              <a:rPr lang="en-US" sz="2400" dirty="0">
                <a:latin typeface="+mj-lt"/>
              </a:rPr>
              <a:t>Synchrotron radiation light source installations</a:t>
            </a:r>
          </a:p>
        </p:txBody>
      </p:sp>
      <p:sp>
        <p:nvSpPr>
          <p:cNvPr id="6" name="TextBox 5"/>
          <p:cNvSpPr txBox="1"/>
          <p:nvPr/>
        </p:nvSpPr>
        <p:spPr>
          <a:xfrm>
            <a:off x="1524000" y="992976"/>
            <a:ext cx="7620000" cy="461665"/>
          </a:xfrm>
          <a:prstGeom prst="rect">
            <a:avLst/>
          </a:prstGeom>
          <a:noFill/>
        </p:spPr>
        <p:txBody>
          <a:bodyPr wrap="square" rtlCol="0">
            <a:spAutoFit/>
          </a:bodyPr>
          <a:lstStyle/>
          <a:p>
            <a:r>
              <a:rPr lang="en-US" sz="2400" dirty="0">
                <a:latin typeface="+mj-lt"/>
              </a:rPr>
              <a:t>Synchrotron at Brookhaven National Lab, NY</a:t>
            </a:r>
          </a:p>
        </p:txBody>
      </p:sp>
      <p:sp>
        <p:nvSpPr>
          <p:cNvPr id="7" name="TextBox 6"/>
          <p:cNvSpPr txBox="1"/>
          <p:nvPr/>
        </p:nvSpPr>
        <p:spPr>
          <a:xfrm>
            <a:off x="990600" y="4514390"/>
            <a:ext cx="7315200" cy="461665"/>
          </a:xfrm>
          <a:prstGeom prst="rect">
            <a:avLst/>
          </a:prstGeom>
          <a:noFill/>
        </p:spPr>
        <p:txBody>
          <a:bodyPr wrap="square" rtlCol="0">
            <a:spAutoFit/>
          </a:bodyPr>
          <a:lstStyle/>
          <a:p>
            <a:r>
              <a:rPr lang="en-US" sz="2400" dirty="0" err="1">
                <a:latin typeface="+mj-lt"/>
              </a:rPr>
              <a:t>E</a:t>
            </a:r>
            <a:r>
              <a:rPr lang="en-US" sz="2400" baseline="-25000" dirty="0" err="1">
                <a:latin typeface="+mj-lt"/>
              </a:rPr>
              <a:t>c</a:t>
            </a:r>
            <a:r>
              <a:rPr lang="en-US" sz="2400" dirty="0">
                <a:latin typeface="+mj-lt"/>
              </a:rPr>
              <a:t>= 3 GeV     X-ray radiation</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604952"/>
            <a:ext cx="8686800" cy="2612827"/>
          </a:xfrm>
          <a:prstGeom prst="rect">
            <a:avLst/>
          </a:prstGeom>
        </p:spPr>
      </p:pic>
      <p:sp>
        <p:nvSpPr>
          <p:cNvPr id="10" name="TextBox 9"/>
          <p:cNvSpPr txBox="1"/>
          <p:nvPr/>
        </p:nvSpPr>
        <p:spPr>
          <a:xfrm>
            <a:off x="762000" y="5091117"/>
            <a:ext cx="6629400" cy="461665"/>
          </a:xfrm>
          <a:prstGeom prst="rect">
            <a:avLst/>
          </a:prstGeom>
          <a:noFill/>
        </p:spPr>
        <p:txBody>
          <a:bodyPr wrap="square" rtlCol="0">
            <a:spAutoFit/>
          </a:bodyPr>
          <a:lstStyle/>
          <a:p>
            <a:r>
              <a:rPr lang="en-US" sz="2400" dirty="0">
                <a:latin typeface="+mj-lt"/>
                <a:hlinkClick r:id="rId4"/>
              </a:rPr>
              <a:t>https://www.bnl.gov/ps/</a:t>
            </a:r>
            <a:endParaRPr lang="en-US" sz="2400" dirty="0">
              <a:latin typeface="+mj-lt"/>
            </a:endParaRPr>
          </a:p>
        </p:txBody>
      </p:sp>
    </p:spTree>
    <p:extLst>
      <p:ext uri="{BB962C8B-B14F-4D97-AF65-F5344CB8AC3E}">
        <p14:creationId xmlns:p14="http://schemas.microsoft.com/office/powerpoint/2010/main" val="251304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976312" y="-19050"/>
            <a:ext cx="7191375" cy="6896100"/>
          </a:xfrm>
          <a:prstGeom prst="rect">
            <a:avLst/>
          </a:prstGeom>
        </p:spPr>
      </p:pic>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32</a:t>
            </a:fld>
            <a:endParaRPr lang="en-US" dirty="0"/>
          </a:p>
        </p:txBody>
      </p:sp>
      <p:sp>
        <p:nvSpPr>
          <p:cNvPr id="6" name="Right Arrow 5"/>
          <p:cNvSpPr/>
          <p:nvPr/>
        </p:nvSpPr>
        <p:spPr>
          <a:xfrm>
            <a:off x="6876298" y="762000"/>
            <a:ext cx="228600" cy="304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7010400" y="464403"/>
            <a:ext cx="2133600" cy="830997"/>
          </a:xfrm>
          <a:prstGeom prst="rect">
            <a:avLst/>
          </a:prstGeom>
          <a:noFill/>
        </p:spPr>
        <p:txBody>
          <a:bodyPr wrap="square" rtlCol="0">
            <a:spAutoFit/>
          </a:bodyPr>
          <a:lstStyle/>
          <a:p>
            <a:r>
              <a:rPr lang="en-US" sz="2400" dirty="0">
                <a:latin typeface="+mj-lt"/>
              </a:rPr>
              <a:t>Spectrometer and sample</a:t>
            </a:r>
          </a:p>
        </p:txBody>
      </p:sp>
    </p:spTree>
    <p:extLst>
      <p:ext uri="{BB962C8B-B14F-4D97-AF65-F5344CB8AC3E}">
        <p14:creationId xmlns:p14="http://schemas.microsoft.com/office/powerpoint/2010/main" val="220948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99937" y="76200"/>
            <a:ext cx="7162800" cy="6404178"/>
          </a:xfrm>
          <a:prstGeom prst="rect">
            <a:avLst/>
          </a:prstGeom>
        </p:spPr>
      </p:pic>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33</a:t>
            </a:fld>
            <a:endParaRPr lang="en-US" dirty="0"/>
          </a:p>
        </p:txBody>
      </p:sp>
      <p:sp>
        <p:nvSpPr>
          <p:cNvPr id="6" name="TextBox 5"/>
          <p:cNvSpPr txBox="1"/>
          <p:nvPr/>
        </p:nvSpPr>
        <p:spPr>
          <a:xfrm>
            <a:off x="152400" y="304800"/>
            <a:ext cx="3962400" cy="830997"/>
          </a:xfrm>
          <a:prstGeom prst="rect">
            <a:avLst/>
          </a:prstGeom>
          <a:noFill/>
        </p:spPr>
        <p:txBody>
          <a:bodyPr wrap="square" rtlCol="0">
            <a:spAutoFit/>
          </a:bodyPr>
          <a:lstStyle/>
          <a:p>
            <a:r>
              <a:rPr lang="en-US" sz="2400" dirty="0">
                <a:latin typeface="+mj-lt"/>
              </a:rPr>
              <a:t>Overview of developed beamlines.</a:t>
            </a:r>
          </a:p>
        </p:txBody>
      </p:sp>
    </p:spTree>
    <p:extLst>
      <p:ext uri="{BB962C8B-B14F-4D97-AF65-F5344CB8AC3E}">
        <p14:creationId xmlns:p14="http://schemas.microsoft.com/office/powerpoint/2010/main" val="197583673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34</a:t>
            </a:fld>
            <a:endParaRPr lang="en-US" dirty="0"/>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6032" y="638128"/>
            <a:ext cx="6324600" cy="5186172"/>
          </a:xfrm>
          <a:prstGeom prst="rect">
            <a:avLst/>
          </a:prstGeom>
        </p:spPr>
      </p:pic>
      <p:sp>
        <p:nvSpPr>
          <p:cNvPr id="10" name="TextBox 9"/>
          <p:cNvSpPr txBox="1"/>
          <p:nvPr/>
        </p:nvSpPr>
        <p:spPr>
          <a:xfrm>
            <a:off x="228600" y="152400"/>
            <a:ext cx="8458200" cy="461665"/>
          </a:xfrm>
          <a:prstGeom prst="rect">
            <a:avLst/>
          </a:prstGeom>
          <a:noFill/>
        </p:spPr>
        <p:txBody>
          <a:bodyPr wrap="square" rtlCol="0">
            <a:spAutoFit/>
          </a:bodyPr>
          <a:lstStyle/>
          <a:p>
            <a:r>
              <a:rPr lang="en-US" sz="2400" dirty="0">
                <a:latin typeface="+mj-lt"/>
              </a:rPr>
              <a:t>Advanced photon source, Argonne National Laboratory</a:t>
            </a:r>
          </a:p>
        </p:txBody>
      </p:sp>
      <p:sp>
        <p:nvSpPr>
          <p:cNvPr id="11" name="TextBox 10"/>
          <p:cNvSpPr txBox="1"/>
          <p:nvPr/>
        </p:nvSpPr>
        <p:spPr>
          <a:xfrm>
            <a:off x="2743200" y="5856384"/>
            <a:ext cx="6553200" cy="461665"/>
          </a:xfrm>
          <a:prstGeom prst="rect">
            <a:avLst/>
          </a:prstGeom>
          <a:noFill/>
        </p:spPr>
        <p:txBody>
          <a:bodyPr wrap="square" rtlCol="0">
            <a:spAutoFit/>
          </a:bodyPr>
          <a:lstStyle/>
          <a:p>
            <a:r>
              <a:rPr lang="en-US" sz="2400" dirty="0">
                <a:latin typeface="+mj-lt"/>
              </a:rPr>
              <a:t>https://www.aps.anl.gov/</a:t>
            </a:r>
          </a:p>
        </p:txBody>
      </p:sp>
    </p:spTree>
    <p:extLst>
      <p:ext uri="{BB962C8B-B14F-4D97-AF65-F5344CB8AC3E}">
        <p14:creationId xmlns:p14="http://schemas.microsoft.com/office/powerpoint/2010/main" val="3575063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E18D2EF-52A1-54C1-55A0-9AB9D8E28EC8}"/>
              </a:ext>
            </a:extLst>
          </p:cNvPr>
          <p:cNvSpPr>
            <a:spLocks noGrp="1"/>
          </p:cNvSpPr>
          <p:nvPr>
            <p:ph type="dt" sz="half" idx="10"/>
          </p:nvPr>
        </p:nvSpPr>
        <p:spPr/>
        <p:txBody>
          <a:bodyPr/>
          <a:lstStyle/>
          <a:p>
            <a:r>
              <a:rPr lang="en-US"/>
              <a:t>04/08/2020</a:t>
            </a:r>
            <a:endParaRPr lang="en-US" dirty="0"/>
          </a:p>
        </p:txBody>
      </p:sp>
      <p:sp>
        <p:nvSpPr>
          <p:cNvPr id="3" name="Footer Placeholder 2">
            <a:extLst>
              <a:ext uri="{FF2B5EF4-FFF2-40B4-BE49-F238E27FC236}">
                <a16:creationId xmlns:a16="http://schemas.microsoft.com/office/drawing/2014/main" id="{32FB7908-36A0-CEFE-531B-F029ACAEA389}"/>
              </a:ext>
            </a:extLst>
          </p:cNvPr>
          <p:cNvSpPr>
            <a:spLocks noGrp="1"/>
          </p:cNvSpPr>
          <p:nvPr>
            <p:ph type="ftr" sz="quarter" idx="11"/>
          </p:nvPr>
        </p:nvSpPr>
        <p:spPr/>
        <p:txBody>
          <a:bodyPr/>
          <a:lstStyle/>
          <a:p>
            <a:r>
              <a:rPr lang="en-US"/>
              <a:t>PHY 712  Spring 2020 -- Lecture 28</a:t>
            </a:r>
            <a:endParaRPr lang="en-US" dirty="0"/>
          </a:p>
        </p:txBody>
      </p:sp>
      <p:sp>
        <p:nvSpPr>
          <p:cNvPr id="4" name="Slide Number Placeholder 3">
            <a:extLst>
              <a:ext uri="{FF2B5EF4-FFF2-40B4-BE49-F238E27FC236}">
                <a16:creationId xmlns:a16="http://schemas.microsoft.com/office/drawing/2014/main" id="{2B7EDEFB-C204-3BE3-A08F-725799CAFE14}"/>
              </a:ext>
            </a:extLst>
          </p:cNvPr>
          <p:cNvSpPr>
            <a:spLocks noGrp="1"/>
          </p:cNvSpPr>
          <p:nvPr>
            <p:ph type="sldNum" sz="quarter" idx="12"/>
          </p:nvPr>
        </p:nvSpPr>
        <p:spPr/>
        <p:txBody>
          <a:bodyPr/>
          <a:lstStyle/>
          <a:p>
            <a:fld id="{CE368B07-CEBF-4C80-90AF-53B34FA04CF3}" type="slidenum">
              <a:rPr lang="en-US" smtClean="0"/>
              <a:t>35</a:t>
            </a:fld>
            <a:endParaRPr lang="en-US" dirty="0"/>
          </a:p>
        </p:txBody>
      </p:sp>
      <p:sp>
        <p:nvSpPr>
          <p:cNvPr id="5" name="TextBox 4">
            <a:extLst>
              <a:ext uri="{FF2B5EF4-FFF2-40B4-BE49-F238E27FC236}">
                <a16:creationId xmlns:a16="http://schemas.microsoft.com/office/drawing/2014/main" id="{2215F82C-290B-7688-2B8F-40F7D5DFD019}"/>
              </a:ext>
            </a:extLst>
          </p:cNvPr>
          <p:cNvSpPr txBox="1"/>
          <p:nvPr/>
        </p:nvSpPr>
        <p:spPr>
          <a:xfrm>
            <a:off x="457200" y="381000"/>
            <a:ext cx="8229600" cy="461665"/>
          </a:xfrm>
          <a:prstGeom prst="rect">
            <a:avLst/>
          </a:prstGeom>
          <a:noFill/>
        </p:spPr>
        <p:txBody>
          <a:bodyPr wrap="square" rtlCol="0">
            <a:spAutoFit/>
          </a:bodyPr>
          <a:lstStyle/>
          <a:p>
            <a:r>
              <a:rPr lang="en-US" sz="2400" dirty="0">
                <a:latin typeface="+mj-lt"/>
                <a:hlinkClick r:id="rId2"/>
              </a:rPr>
              <a:t>https://lightsources.org/lightsources-of-the-world/</a:t>
            </a:r>
            <a:endParaRPr lang="en-US" sz="2400" dirty="0">
              <a:latin typeface="+mj-lt"/>
            </a:endParaRPr>
          </a:p>
        </p:txBody>
      </p:sp>
      <p:pic>
        <p:nvPicPr>
          <p:cNvPr id="6" name="Picture 5">
            <a:extLst>
              <a:ext uri="{FF2B5EF4-FFF2-40B4-BE49-F238E27FC236}">
                <a16:creationId xmlns:a16="http://schemas.microsoft.com/office/drawing/2014/main" id="{A550EF6E-C7C1-B36D-EFF8-D35B59889D53}"/>
              </a:ext>
            </a:extLst>
          </p:cNvPr>
          <p:cNvPicPr>
            <a:picLocks noChangeAspect="1"/>
          </p:cNvPicPr>
          <p:nvPr/>
        </p:nvPicPr>
        <p:blipFill>
          <a:blip r:embed="rId3"/>
          <a:stretch>
            <a:fillRect/>
          </a:stretch>
        </p:blipFill>
        <p:spPr>
          <a:xfrm>
            <a:off x="0" y="1779607"/>
            <a:ext cx="9144000" cy="3298785"/>
          </a:xfrm>
          <a:prstGeom prst="rect">
            <a:avLst/>
          </a:prstGeom>
        </p:spPr>
      </p:pic>
    </p:spTree>
    <p:extLst>
      <p:ext uri="{BB962C8B-B14F-4D97-AF65-F5344CB8AC3E}">
        <p14:creationId xmlns:p14="http://schemas.microsoft.com/office/powerpoint/2010/main" val="27130825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36</a:t>
            </a:fld>
            <a:endParaRPr lang="en-US" dirty="0"/>
          </a:p>
        </p:txBody>
      </p:sp>
      <p:sp>
        <p:nvSpPr>
          <p:cNvPr id="5" name="TextBox 4"/>
          <p:cNvSpPr txBox="1"/>
          <p:nvPr/>
        </p:nvSpPr>
        <p:spPr>
          <a:xfrm>
            <a:off x="304800" y="228600"/>
            <a:ext cx="8534400" cy="3046988"/>
          </a:xfrm>
          <a:prstGeom prst="rect">
            <a:avLst/>
          </a:prstGeom>
          <a:noFill/>
        </p:spPr>
        <p:txBody>
          <a:bodyPr wrap="square" rtlCol="0">
            <a:spAutoFit/>
          </a:bodyPr>
          <a:lstStyle/>
          <a:p>
            <a:r>
              <a:rPr lang="en-US" sz="2400" dirty="0"/>
              <a:t>The second example of synchrotron radiation comes from a distant charged particle moving in a circular trajectory such that the spectrum represents a superposition of light  generated over many complete circles.   In this case, there is an interference effect which results in the spectrum consisting</a:t>
            </a:r>
          </a:p>
          <a:p>
            <a:r>
              <a:rPr lang="en-US" sz="2400" dirty="0"/>
              <a:t>of discrete multiples of </a:t>
            </a:r>
            <a:r>
              <a:rPr lang="en-US" sz="2400" i="1" dirty="0"/>
              <a:t>v</a:t>
            </a:r>
            <a:r>
              <a:rPr lang="en-US" sz="2400" i="1" dirty="0">
                <a:latin typeface="Symbol" pitchFamily="18" charset="2"/>
              </a:rPr>
              <a:t>/r</a:t>
            </a:r>
            <a:r>
              <a:rPr lang="en-US" sz="2400" dirty="0">
                <a:latin typeface="Symbol" pitchFamily="18" charset="2"/>
              </a:rPr>
              <a:t>.</a:t>
            </a:r>
            <a:r>
              <a:rPr lang="en-US" sz="2400" dirty="0"/>
              <a:t> For this case we need to reconsider the analysis. There is a very convenient Bessel function identity of the form:</a:t>
            </a:r>
          </a:p>
        </p:txBody>
      </p:sp>
      <p:graphicFrame>
        <p:nvGraphicFramePr>
          <p:cNvPr id="6" name="Object 5"/>
          <p:cNvGraphicFramePr>
            <a:graphicFrameLocks noChangeAspect="1"/>
          </p:cNvGraphicFramePr>
          <p:nvPr/>
        </p:nvGraphicFramePr>
        <p:xfrm>
          <a:off x="398463" y="3251200"/>
          <a:ext cx="8386762" cy="1460500"/>
        </p:xfrm>
        <a:graphic>
          <a:graphicData uri="http://schemas.openxmlformats.org/presentationml/2006/ole">
            <mc:AlternateContent xmlns:mc="http://schemas.openxmlformats.org/markup-compatibility/2006">
              <mc:Choice xmlns:v="urn:schemas-microsoft-com:vml" Requires="v">
                <p:oleObj name="Equation" r:id="rId3" imgW="4622760" imgH="863280" progId="Equation.DSMT4">
                  <p:embed/>
                </p:oleObj>
              </mc:Choice>
              <mc:Fallback>
                <p:oleObj name="Equation" r:id="rId3" imgW="4622760" imgH="863280" progId="Equation.DSMT4">
                  <p:embed/>
                  <p:pic>
                    <p:nvPicPr>
                      <p:cNvPr id="6" name="Object 5"/>
                      <p:cNvPicPr>
                        <a:picLocks noChangeAspect="1" noChangeArrowheads="1"/>
                      </p:cNvPicPr>
                      <p:nvPr/>
                    </p:nvPicPr>
                    <p:blipFill>
                      <a:blip r:embed="rId4"/>
                      <a:srcRect/>
                      <a:stretch>
                        <a:fillRect/>
                      </a:stretch>
                    </p:blipFill>
                    <p:spPr bwMode="auto">
                      <a:xfrm>
                        <a:off x="398463" y="3251200"/>
                        <a:ext cx="8386762"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0" y="4800600"/>
          <a:ext cx="9083675" cy="1676400"/>
        </p:xfrm>
        <a:graphic>
          <a:graphicData uri="http://schemas.openxmlformats.org/presentationml/2006/ole">
            <mc:AlternateContent xmlns:mc="http://schemas.openxmlformats.org/markup-compatibility/2006">
              <mc:Choice xmlns:v="urn:schemas-microsoft-com:vml" Requires="v">
                <p:oleObj name="Equation" r:id="rId5" imgW="4622760" imgH="914400" progId="Equation.DSMT4">
                  <p:embed/>
                </p:oleObj>
              </mc:Choice>
              <mc:Fallback>
                <p:oleObj name="Equation" r:id="rId5" imgW="4622760" imgH="914400" progId="Equation.DSMT4">
                  <p:embed/>
                  <p:pic>
                    <p:nvPicPr>
                      <p:cNvPr id="7" name="Object 6"/>
                      <p:cNvPicPr>
                        <a:picLocks noChangeAspect="1" noChangeArrowheads="1"/>
                      </p:cNvPicPr>
                      <p:nvPr/>
                    </p:nvPicPr>
                    <p:blipFill>
                      <a:blip r:embed="rId6"/>
                      <a:srcRect/>
                      <a:stretch>
                        <a:fillRect/>
                      </a:stretch>
                    </p:blipFill>
                    <p:spPr bwMode="auto">
                      <a:xfrm>
                        <a:off x="0" y="4800600"/>
                        <a:ext cx="9083675" cy="167640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992231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37</a:t>
            </a:fld>
            <a:endParaRPr lang="en-US" dirty="0"/>
          </a:p>
        </p:txBody>
      </p:sp>
      <p:sp>
        <p:nvSpPr>
          <p:cNvPr id="5" name="TextBox 4"/>
          <p:cNvSpPr txBox="1"/>
          <p:nvPr/>
        </p:nvSpPr>
        <p:spPr>
          <a:xfrm>
            <a:off x="304800" y="152400"/>
            <a:ext cx="7391400" cy="461665"/>
          </a:xfrm>
          <a:prstGeom prst="rect">
            <a:avLst/>
          </a:prstGeom>
          <a:noFill/>
        </p:spPr>
        <p:txBody>
          <a:bodyPr wrap="square" rtlCol="0">
            <a:spAutoFit/>
          </a:bodyPr>
          <a:lstStyle/>
          <a:p>
            <a:r>
              <a:rPr lang="en-US" sz="2400" dirty="0">
                <a:latin typeface="+mj-lt"/>
              </a:rPr>
              <a:t>Astronomical synchrotron radiation -- continued:</a:t>
            </a:r>
          </a:p>
        </p:txBody>
      </p:sp>
      <p:graphicFrame>
        <p:nvGraphicFramePr>
          <p:cNvPr id="6" name="Object 5"/>
          <p:cNvGraphicFramePr>
            <a:graphicFrameLocks noChangeAspect="1"/>
          </p:cNvGraphicFramePr>
          <p:nvPr/>
        </p:nvGraphicFramePr>
        <p:xfrm>
          <a:off x="914400" y="3886200"/>
          <a:ext cx="6546850" cy="2166938"/>
        </p:xfrm>
        <a:graphic>
          <a:graphicData uri="http://schemas.openxmlformats.org/presentationml/2006/ole">
            <mc:AlternateContent xmlns:mc="http://schemas.openxmlformats.org/markup-compatibility/2006">
              <mc:Choice xmlns:v="urn:schemas-microsoft-com:vml" Requires="v">
                <p:oleObj name="Equation" r:id="rId3" imgW="2971800" imgH="1054080" progId="Equation.DSMT4">
                  <p:embed/>
                </p:oleObj>
              </mc:Choice>
              <mc:Fallback>
                <p:oleObj name="Equation" r:id="rId3" imgW="2971800" imgH="1054080" progId="Equation.DSMT4">
                  <p:embed/>
                  <p:pic>
                    <p:nvPicPr>
                      <p:cNvPr id="6" name="Object 5"/>
                      <p:cNvPicPr>
                        <a:picLocks noChangeAspect="1" noChangeArrowheads="1"/>
                      </p:cNvPicPr>
                      <p:nvPr/>
                    </p:nvPicPr>
                    <p:blipFill>
                      <a:blip r:embed="rId4"/>
                      <a:srcRect/>
                      <a:stretch>
                        <a:fillRect/>
                      </a:stretch>
                    </p:blipFill>
                    <p:spPr bwMode="auto">
                      <a:xfrm>
                        <a:off x="914400" y="3886200"/>
                        <a:ext cx="6546850"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776288" y="701675"/>
          <a:ext cx="6237287" cy="3184525"/>
        </p:xfrm>
        <a:graphic>
          <a:graphicData uri="http://schemas.openxmlformats.org/presentationml/2006/ole">
            <mc:AlternateContent xmlns:mc="http://schemas.openxmlformats.org/markup-compatibility/2006">
              <mc:Choice xmlns:v="urn:schemas-microsoft-com:vml" Requires="v">
                <p:oleObj name="Equation" r:id="rId5" imgW="2831760" imgH="1549080" progId="Equation.DSMT4">
                  <p:embed/>
                </p:oleObj>
              </mc:Choice>
              <mc:Fallback>
                <p:oleObj name="Equation" r:id="rId5" imgW="2831760" imgH="1549080" progId="Equation.DSMT4">
                  <p:embed/>
                  <p:pic>
                    <p:nvPicPr>
                      <p:cNvPr id="7" name="Object 6"/>
                      <p:cNvPicPr>
                        <a:picLocks noChangeAspect="1" noChangeArrowheads="1"/>
                      </p:cNvPicPr>
                      <p:nvPr/>
                    </p:nvPicPr>
                    <p:blipFill>
                      <a:blip r:embed="rId6"/>
                      <a:srcRect/>
                      <a:stretch>
                        <a:fillRect/>
                      </a:stretch>
                    </p:blipFill>
                    <p:spPr bwMode="auto">
                      <a:xfrm>
                        <a:off x="776288" y="701675"/>
                        <a:ext cx="6237287" cy="318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19179461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38</a:t>
            </a:fld>
            <a:endParaRPr lang="en-US" dirty="0"/>
          </a:p>
        </p:txBody>
      </p:sp>
      <p:sp>
        <p:nvSpPr>
          <p:cNvPr id="5" name="TextBox 4"/>
          <p:cNvSpPr txBox="1"/>
          <p:nvPr/>
        </p:nvSpPr>
        <p:spPr>
          <a:xfrm>
            <a:off x="304800" y="152400"/>
            <a:ext cx="8458200" cy="2677656"/>
          </a:xfrm>
          <a:prstGeom prst="rect">
            <a:avLst/>
          </a:prstGeom>
          <a:noFill/>
        </p:spPr>
        <p:txBody>
          <a:bodyPr wrap="square" rtlCol="0">
            <a:spAutoFit/>
          </a:bodyPr>
          <a:lstStyle/>
          <a:p>
            <a:r>
              <a:rPr lang="en-US" sz="2400" dirty="0">
                <a:latin typeface="+mj-lt"/>
              </a:rPr>
              <a:t>Astronomical synchrotron radiation -- continued:</a:t>
            </a:r>
          </a:p>
          <a:p>
            <a:pPr lvl="1"/>
            <a:r>
              <a:rPr lang="en-US" sz="2400" dirty="0"/>
              <a:t>In both of the expressions, the sum over </a:t>
            </a:r>
            <a:r>
              <a:rPr lang="en-US" sz="2400" i="1" dirty="0"/>
              <a:t>m </a:t>
            </a:r>
            <a:r>
              <a:rPr lang="en-US" sz="2400" dirty="0"/>
              <a:t>includes both negative and positive values. However, only the positive values of </a:t>
            </a:r>
            <a:r>
              <a:rPr lang="en-US" sz="2400" dirty="0">
                <a:latin typeface="Symbol" pitchFamily="18" charset="2"/>
              </a:rPr>
              <a:t>w </a:t>
            </a:r>
            <a:r>
              <a:rPr lang="en-US" sz="2400" dirty="0"/>
              <a:t>and therefore positive values of </a:t>
            </a:r>
            <a:r>
              <a:rPr lang="en-US" sz="2400" i="1" dirty="0"/>
              <a:t>m</a:t>
            </a:r>
            <a:r>
              <a:rPr lang="en-US" sz="2400" dirty="0"/>
              <a:t> are of interest. Using the identity:                                      the</a:t>
            </a:r>
          </a:p>
          <a:p>
            <a:pPr lvl="1"/>
            <a:r>
              <a:rPr lang="en-US" sz="2400" dirty="0"/>
              <a:t>result becomes:</a:t>
            </a:r>
          </a:p>
          <a:p>
            <a:pPr lvl="1"/>
            <a:endParaRPr lang="en-US" sz="2400" dirty="0">
              <a:latin typeface="+mj-lt"/>
            </a:endParaRPr>
          </a:p>
        </p:txBody>
      </p:sp>
      <p:graphicFrame>
        <p:nvGraphicFramePr>
          <p:cNvPr id="6" name="Object 5"/>
          <p:cNvGraphicFramePr>
            <a:graphicFrameLocks noChangeAspect="1"/>
          </p:cNvGraphicFramePr>
          <p:nvPr/>
        </p:nvGraphicFramePr>
        <p:xfrm>
          <a:off x="4433888" y="1752600"/>
          <a:ext cx="2936875" cy="496888"/>
        </p:xfrm>
        <a:graphic>
          <a:graphicData uri="http://schemas.openxmlformats.org/presentationml/2006/ole">
            <mc:AlternateContent xmlns:mc="http://schemas.openxmlformats.org/markup-compatibility/2006">
              <mc:Choice xmlns:v="urn:schemas-microsoft-com:vml" Requires="v">
                <p:oleObj name="Equation" r:id="rId2" imgW="1333440" imgH="241200" progId="Equation.DSMT4">
                  <p:embed/>
                </p:oleObj>
              </mc:Choice>
              <mc:Fallback>
                <p:oleObj name="Equation" r:id="rId2" imgW="1333440" imgH="241200" progId="Equation.DSMT4">
                  <p:embed/>
                  <p:pic>
                    <p:nvPicPr>
                      <p:cNvPr id="6" name="Object 5"/>
                      <p:cNvPicPr>
                        <a:picLocks noChangeAspect="1" noChangeArrowheads="1"/>
                      </p:cNvPicPr>
                      <p:nvPr/>
                    </p:nvPicPr>
                    <p:blipFill>
                      <a:blip r:embed="rId3"/>
                      <a:srcRect/>
                      <a:stretch>
                        <a:fillRect/>
                      </a:stretch>
                    </p:blipFill>
                    <p:spPr bwMode="auto">
                      <a:xfrm>
                        <a:off x="4433888" y="1752600"/>
                        <a:ext cx="2936875" cy="496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nvGraphicFramePr>
        <p:xfrm>
          <a:off x="304800" y="2435551"/>
          <a:ext cx="8710613" cy="1797291"/>
        </p:xfrm>
        <a:graphic>
          <a:graphicData uri="http://schemas.openxmlformats.org/presentationml/2006/ole">
            <mc:AlternateContent xmlns:mc="http://schemas.openxmlformats.org/markup-compatibility/2006">
              <mc:Choice xmlns:v="urn:schemas-microsoft-com:vml" Requires="v">
                <p:oleObj name="Equation" r:id="rId4" imgW="4368600" imgH="965160" progId="Equation.DSMT4">
                  <p:embed/>
                </p:oleObj>
              </mc:Choice>
              <mc:Fallback>
                <p:oleObj name="Equation" r:id="rId4" imgW="4368600" imgH="965160" progId="Equation.DSMT4">
                  <p:embed/>
                  <p:pic>
                    <p:nvPicPr>
                      <p:cNvPr id="7" name="Object 6"/>
                      <p:cNvPicPr>
                        <a:picLocks noChangeAspect="1" noChangeArrowheads="1"/>
                      </p:cNvPicPr>
                      <p:nvPr/>
                    </p:nvPicPr>
                    <p:blipFill>
                      <a:blip r:embed="rId5"/>
                      <a:srcRect/>
                      <a:stretch>
                        <a:fillRect/>
                      </a:stretch>
                    </p:blipFill>
                    <p:spPr bwMode="auto">
                      <a:xfrm>
                        <a:off x="304800" y="2435551"/>
                        <a:ext cx="8710613" cy="1797291"/>
                      </a:xfrm>
                      <a:prstGeom prst="rect">
                        <a:avLst/>
                      </a:prstGeom>
                      <a:noFill/>
                      <a:ln>
                        <a:noFill/>
                      </a:ln>
                    </p:spPr>
                  </p:pic>
                </p:oleObj>
              </mc:Fallback>
            </mc:AlternateContent>
          </a:graphicData>
        </a:graphic>
      </p:graphicFrame>
      <p:sp>
        <p:nvSpPr>
          <p:cNvPr id="9" name="TextBox 8"/>
          <p:cNvSpPr txBox="1"/>
          <p:nvPr/>
        </p:nvSpPr>
        <p:spPr>
          <a:xfrm>
            <a:off x="228600" y="4232842"/>
            <a:ext cx="8458200" cy="1200329"/>
          </a:xfrm>
          <a:prstGeom prst="rect">
            <a:avLst/>
          </a:prstGeom>
          <a:noFill/>
        </p:spPr>
        <p:txBody>
          <a:bodyPr wrap="square" rtlCol="0">
            <a:spAutoFit/>
          </a:bodyPr>
          <a:lstStyle/>
          <a:p>
            <a:r>
              <a:rPr lang="en-US" sz="2400" dirty="0"/>
              <a:t>These results were derived by Julian Schwinger (Phys. Rev. </a:t>
            </a:r>
            <a:r>
              <a:rPr lang="en-US" sz="2400" b="1" dirty="0"/>
              <a:t>75</a:t>
            </a:r>
            <a:r>
              <a:rPr lang="en-US" sz="2400" dirty="0"/>
              <a:t>, 1912-1925 (1949)). The discrete case is similar to the result quoted in Problem 14.15 in Jackson's text. </a:t>
            </a:r>
            <a:endParaRPr lang="en-US" sz="2400" dirty="0">
              <a:latin typeface="+mj-lt"/>
            </a:endParaRPr>
          </a:p>
        </p:txBody>
      </p:sp>
    </p:spTree>
    <p:extLst>
      <p:ext uri="{BB962C8B-B14F-4D97-AF65-F5344CB8AC3E}">
        <p14:creationId xmlns:p14="http://schemas.microsoft.com/office/powerpoint/2010/main" val="13338669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04/08/2020</a:t>
            </a:r>
            <a:endParaRPr lang="en-US" dirty="0"/>
          </a:p>
        </p:txBody>
      </p:sp>
      <p:sp>
        <p:nvSpPr>
          <p:cNvPr id="3" name="Footer Placeholder 2"/>
          <p:cNvSpPr>
            <a:spLocks noGrp="1"/>
          </p:cNvSpPr>
          <p:nvPr>
            <p:ph type="ftr" sz="quarter" idx="11"/>
          </p:nvPr>
        </p:nvSpPr>
        <p:spPr/>
        <p:txBody>
          <a:bodyPr/>
          <a:lstStyle/>
          <a:p>
            <a:r>
              <a:rPr lang="en-US"/>
              <a:t>PHY 712  Spring 2020 -- Lecture 28</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4</a:t>
            </a:fld>
            <a:endParaRPr lang="en-US" dirty="0"/>
          </a:p>
        </p:txBody>
      </p:sp>
      <p:pic>
        <p:nvPicPr>
          <p:cNvPr id="5" name="Picture 4"/>
          <p:cNvPicPr>
            <a:picLocks noChangeAspect="1"/>
          </p:cNvPicPr>
          <p:nvPr/>
        </p:nvPicPr>
        <p:blipFill>
          <a:blip r:embed="rId3"/>
          <a:stretch>
            <a:fillRect/>
          </a:stretch>
        </p:blipFill>
        <p:spPr>
          <a:xfrm>
            <a:off x="228600" y="990600"/>
            <a:ext cx="7953746" cy="5436374"/>
          </a:xfrm>
          <a:prstGeom prst="rect">
            <a:avLst/>
          </a:prstGeom>
        </p:spPr>
      </p:pic>
      <p:sp>
        <p:nvSpPr>
          <p:cNvPr id="6" name="TextBox 5">
            <a:extLst>
              <a:ext uri="{FF2B5EF4-FFF2-40B4-BE49-F238E27FC236}">
                <a16:creationId xmlns:a16="http://schemas.microsoft.com/office/drawing/2014/main" id="{681E12B5-0EE3-F3BE-D0FE-84ABE32C45AD}"/>
              </a:ext>
            </a:extLst>
          </p:cNvPr>
          <p:cNvSpPr txBox="1"/>
          <p:nvPr/>
        </p:nvSpPr>
        <p:spPr>
          <a:xfrm>
            <a:off x="76200" y="304800"/>
            <a:ext cx="8839200" cy="830997"/>
          </a:xfrm>
          <a:prstGeom prst="rect">
            <a:avLst/>
          </a:prstGeom>
          <a:noFill/>
        </p:spPr>
        <p:txBody>
          <a:bodyPr wrap="square" rtlCol="0">
            <a:spAutoFit/>
          </a:bodyPr>
          <a:lstStyle/>
          <a:p>
            <a:r>
              <a:rPr lang="en-US" sz="2400" dirty="0">
                <a:latin typeface="+mj-lt"/>
              </a:rPr>
              <a:t>The results discussed in today’s lecture come from the following 1949 paper of Julian Schwinger --</a:t>
            </a:r>
          </a:p>
        </p:txBody>
      </p:sp>
    </p:spTree>
    <p:extLst>
      <p:ext uri="{BB962C8B-B14F-4D97-AF65-F5344CB8AC3E}">
        <p14:creationId xmlns:p14="http://schemas.microsoft.com/office/powerpoint/2010/main" val="1448061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5</a:t>
            </a:fld>
            <a:endParaRPr lang="en-US" dirty="0"/>
          </a:p>
        </p:txBody>
      </p:sp>
      <p:sp>
        <p:nvSpPr>
          <p:cNvPr id="5" name="TextBox 4"/>
          <p:cNvSpPr txBox="1"/>
          <p:nvPr/>
        </p:nvSpPr>
        <p:spPr>
          <a:xfrm>
            <a:off x="0" y="73967"/>
            <a:ext cx="8382000" cy="830997"/>
          </a:xfrm>
          <a:prstGeom prst="rect">
            <a:avLst/>
          </a:prstGeom>
          <a:noFill/>
        </p:spPr>
        <p:txBody>
          <a:bodyPr wrap="square" rtlCol="0">
            <a:spAutoFit/>
          </a:bodyPr>
          <a:lstStyle/>
          <a:p>
            <a:r>
              <a:rPr lang="en-US" sz="2400" dirty="0">
                <a:latin typeface="+mj-lt"/>
              </a:rPr>
              <a:t>Radiation from a moving charged particle analyzed by </a:t>
            </a:r>
            <a:r>
              <a:rPr lang="en-US" sz="2400" dirty="0" err="1">
                <a:latin typeface="+mj-lt"/>
              </a:rPr>
              <a:t>Li</a:t>
            </a:r>
            <a:r>
              <a:rPr lang="en-US" sz="2400" dirty="0" err="1"/>
              <a:t>é</a:t>
            </a:r>
            <a:r>
              <a:rPr lang="en-US" sz="2400" dirty="0" err="1">
                <a:latin typeface="+mj-lt"/>
              </a:rPr>
              <a:t>nard-Wiechard</a:t>
            </a:r>
            <a:r>
              <a:rPr lang="en-US" sz="2400" dirty="0">
                <a:latin typeface="+mj-lt"/>
              </a:rPr>
              <a:t> --</a:t>
            </a:r>
          </a:p>
        </p:txBody>
      </p:sp>
      <p:cxnSp>
        <p:nvCxnSpPr>
          <p:cNvPr id="7" name="Straight Arrow Connector 6"/>
          <p:cNvCxnSpPr/>
          <p:nvPr/>
        </p:nvCxnSpPr>
        <p:spPr>
          <a:xfrm flipV="1">
            <a:off x="1371600" y="1824335"/>
            <a:ext cx="76200" cy="36576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371600" y="5481935"/>
            <a:ext cx="449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H="1">
            <a:off x="0" y="5481935"/>
            <a:ext cx="1371600" cy="8382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Freeform 11"/>
          <p:cNvSpPr/>
          <p:nvPr/>
        </p:nvSpPr>
        <p:spPr>
          <a:xfrm>
            <a:off x="1386840" y="3287375"/>
            <a:ext cx="1341120" cy="2209800"/>
          </a:xfrm>
          <a:custGeom>
            <a:avLst/>
            <a:gdLst>
              <a:gd name="connsiteX0" fmla="*/ 0 w 1341120"/>
              <a:gd name="connsiteY0" fmla="*/ 2209800 h 2209800"/>
              <a:gd name="connsiteX1" fmla="*/ 76200 w 1341120"/>
              <a:gd name="connsiteY1" fmla="*/ 2179320 h 2209800"/>
              <a:gd name="connsiteX2" fmla="*/ 121920 w 1341120"/>
              <a:gd name="connsiteY2" fmla="*/ 2164080 h 2209800"/>
              <a:gd name="connsiteX3" fmla="*/ 167640 w 1341120"/>
              <a:gd name="connsiteY3" fmla="*/ 2133600 h 2209800"/>
              <a:gd name="connsiteX4" fmla="*/ 228600 w 1341120"/>
              <a:gd name="connsiteY4" fmla="*/ 2057400 h 2209800"/>
              <a:gd name="connsiteX5" fmla="*/ 259080 w 1341120"/>
              <a:gd name="connsiteY5" fmla="*/ 2011680 h 2209800"/>
              <a:gd name="connsiteX6" fmla="*/ 304800 w 1341120"/>
              <a:gd name="connsiteY6" fmla="*/ 1965960 h 2209800"/>
              <a:gd name="connsiteX7" fmla="*/ 350520 w 1341120"/>
              <a:gd name="connsiteY7" fmla="*/ 1905000 h 2209800"/>
              <a:gd name="connsiteX8" fmla="*/ 365760 w 1341120"/>
              <a:gd name="connsiteY8" fmla="*/ 1859280 h 2209800"/>
              <a:gd name="connsiteX9" fmla="*/ 426720 w 1341120"/>
              <a:gd name="connsiteY9" fmla="*/ 1737360 h 2209800"/>
              <a:gd name="connsiteX10" fmla="*/ 457200 w 1341120"/>
              <a:gd name="connsiteY10" fmla="*/ 1645920 h 2209800"/>
              <a:gd name="connsiteX11" fmla="*/ 472440 w 1341120"/>
              <a:gd name="connsiteY11" fmla="*/ 1600200 h 2209800"/>
              <a:gd name="connsiteX12" fmla="*/ 487680 w 1341120"/>
              <a:gd name="connsiteY12" fmla="*/ 1508760 h 2209800"/>
              <a:gd name="connsiteX13" fmla="*/ 502920 w 1341120"/>
              <a:gd name="connsiteY13" fmla="*/ 1432560 h 2209800"/>
              <a:gd name="connsiteX14" fmla="*/ 533400 w 1341120"/>
              <a:gd name="connsiteY14" fmla="*/ 1219200 h 2209800"/>
              <a:gd name="connsiteX15" fmla="*/ 502920 w 1341120"/>
              <a:gd name="connsiteY15" fmla="*/ 960120 h 2209800"/>
              <a:gd name="connsiteX16" fmla="*/ 487680 w 1341120"/>
              <a:gd name="connsiteY16" fmla="*/ 899160 h 2209800"/>
              <a:gd name="connsiteX17" fmla="*/ 457200 w 1341120"/>
              <a:gd name="connsiteY17" fmla="*/ 853440 h 2209800"/>
              <a:gd name="connsiteX18" fmla="*/ 441960 w 1341120"/>
              <a:gd name="connsiteY18" fmla="*/ 792480 h 2209800"/>
              <a:gd name="connsiteX19" fmla="*/ 411480 w 1341120"/>
              <a:gd name="connsiteY19" fmla="*/ 746760 h 2209800"/>
              <a:gd name="connsiteX20" fmla="*/ 381000 w 1341120"/>
              <a:gd name="connsiteY20" fmla="*/ 685800 h 2209800"/>
              <a:gd name="connsiteX21" fmla="*/ 320040 w 1341120"/>
              <a:gd name="connsiteY21" fmla="*/ 548640 h 2209800"/>
              <a:gd name="connsiteX22" fmla="*/ 304800 w 1341120"/>
              <a:gd name="connsiteY22" fmla="*/ 487680 h 2209800"/>
              <a:gd name="connsiteX23" fmla="*/ 289560 w 1341120"/>
              <a:gd name="connsiteY23" fmla="*/ 441960 h 2209800"/>
              <a:gd name="connsiteX24" fmla="*/ 335280 w 1341120"/>
              <a:gd name="connsiteY24" fmla="*/ 228600 h 2209800"/>
              <a:gd name="connsiteX25" fmla="*/ 365760 w 1341120"/>
              <a:gd name="connsiteY25" fmla="*/ 167640 h 2209800"/>
              <a:gd name="connsiteX26" fmla="*/ 411480 w 1341120"/>
              <a:gd name="connsiteY26" fmla="*/ 106680 h 2209800"/>
              <a:gd name="connsiteX27" fmla="*/ 441960 w 1341120"/>
              <a:gd name="connsiteY27" fmla="*/ 60960 h 2209800"/>
              <a:gd name="connsiteX28" fmla="*/ 533400 w 1341120"/>
              <a:gd name="connsiteY28" fmla="*/ 76200 h 2209800"/>
              <a:gd name="connsiteX29" fmla="*/ 655320 w 1341120"/>
              <a:gd name="connsiteY29" fmla="*/ 106680 h 2209800"/>
              <a:gd name="connsiteX30" fmla="*/ 731520 w 1341120"/>
              <a:gd name="connsiteY30" fmla="*/ 152400 h 2209800"/>
              <a:gd name="connsiteX31" fmla="*/ 838200 w 1341120"/>
              <a:gd name="connsiteY31" fmla="*/ 182880 h 2209800"/>
              <a:gd name="connsiteX32" fmla="*/ 883920 w 1341120"/>
              <a:gd name="connsiteY32" fmla="*/ 213360 h 2209800"/>
              <a:gd name="connsiteX33" fmla="*/ 975360 w 1341120"/>
              <a:gd name="connsiteY33" fmla="*/ 243840 h 2209800"/>
              <a:gd name="connsiteX34" fmla="*/ 1097280 w 1341120"/>
              <a:gd name="connsiteY34" fmla="*/ 228600 h 2209800"/>
              <a:gd name="connsiteX35" fmla="*/ 1143000 w 1341120"/>
              <a:gd name="connsiteY35" fmla="*/ 213360 h 2209800"/>
              <a:gd name="connsiteX36" fmla="*/ 1188720 w 1341120"/>
              <a:gd name="connsiteY36" fmla="*/ 152400 h 2209800"/>
              <a:gd name="connsiteX37" fmla="*/ 1234440 w 1341120"/>
              <a:gd name="connsiteY37" fmla="*/ 121920 h 2209800"/>
              <a:gd name="connsiteX38" fmla="*/ 1280160 w 1341120"/>
              <a:gd name="connsiteY38" fmla="*/ 76200 h 2209800"/>
              <a:gd name="connsiteX39" fmla="*/ 1295400 w 1341120"/>
              <a:gd name="connsiteY39" fmla="*/ 30480 h 2209800"/>
              <a:gd name="connsiteX40" fmla="*/ 1341120 w 1341120"/>
              <a:gd name="connsiteY40" fmla="*/ 0 h 220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341120" h="2209800">
                <a:moveTo>
                  <a:pt x="0" y="2209800"/>
                </a:moveTo>
                <a:cubicBezTo>
                  <a:pt x="25400" y="2199640"/>
                  <a:pt x="50585" y="2188926"/>
                  <a:pt x="76200" y="2179320"/>
                </a:cubicBezTo>
                <a:cubicBezTo>
                  <a:pt x="91242" y="2173679"/>
                  <a:pt x="107552" y="2171264"/>
                  <a:pt x="121920" y="2164080"/>
                </a:cubicBezTo>
                <a:cubicBezTo>
                  <a:pt x="138303" y="2155889"/>
                  <a:pt x="152400" y="2143760"/>
                  <a:pt x="167640" y="2133600"/>
                </a:cubicBezTo>
                <a:cubicBezTo>
                  <a:pt x="197309" y="2044593"/>
                  <a:pt x="159666" y="2126334"/>
                  <a:pt x="228600" y="2057400"/>
                </a:cubicBezTo>
                <a:cubicBezTo>
                  <a:pt x="241552" y="2044448"/>
                  <a:pt x="247354" y="2025751"/>
                  <a:pt x="259080" y="2011680"/>
                </a:cubicBezTo>
                <a:cubicBezTo>
                  <a:pt x="272878" y="1995123"/>
                  <a:pt x="290774" y="1982324"/>
                  <a:pt x="304800" y="1965960"/>
                </a:cubicBezTo>
                <a:cubicBezTo>
                  <a:pt x="321330" y="1946675"/>
                  <a:pt x="335280" y="1925320"/>
                  <a:pt x="350520" y="1905000"/>
                </a:cubicBezTo>
                <a:cubicBezTo>
                  <a:pt x="355600" y="1889760"/>
                  <a:pt x="359113" y="1873904"/>
                  <a:pt x="365760" y="1859280"/>
                </a:cubicBezTo>
                <a:cubicBezTo>
                  <a:pt x="384562" y="1817916"/>
                  <a:pt x="412352" y="1780465"/>
                  <a:pt x="426720" y="1737360"/>
                </a:cubicBezTo>
                <a:lnTo>
                  <a:pt x="457200" y="1645920"/>
                </a:lnTo>
                <a:cubicBezTo>
                  <a:pt x="462280" y="1630680"/>
                  <a:pt x="469799" y="1616046"/>
                  <a:pt x="472440" y="1600200"/>
                </a:cubicBezTo>
                <a:cubicBezTo>
                  <a:pt x="477520" y="1569720"/>
                  <a:pt x="482152" y="1539162"/>
                  <a:pt x="487680" y="1508760"/>
                </a:cubicBezTo>
                <a:cubicBezTo>
                  <a:pt x="492314" y="1483275"/>
                  <a:pt x="499257" y="1458203"/>
                  <a:pt x="502920" y="1432560"/>
                </a:cubicBezTo>
                <a:cubicBezTo>
                  <a:pt x="539121" y="1179153"/>
                  <a:pt x="498946" y="1391469"/>
                  <a:pt x="533400" y="1219200"/>
                </a:cubicBezTo>
                <a:cubicBezTo>
                  <a:pt x="509029" y="878004"/>
                  <a:pt x="542507" y="1098674"/>
                  <a:pt x="502920" y="960120"/>
                </a:cubicBezTo>
                <a:cubicBezTo>
                  <a:pt x="497166" y="939981"/>
                  <a:pt x="495931" y="918412"/>
                  <a:pt x="487680" y="899160"/>
                </a:cubicBezTo>
                <a:cubicBezTo>
                  <a:pt x="480465" y="882325"/>
                  <a:pt x="467360" y="868680"/>
                  <a:pt x="457200" y="853440"/>
                </a:cubicBezTo>
                <a:cubicBezTo>
                  <a:pt x="452120" y="833120"/>
                  <a:pt x="450211" y="811732"/>
                  <a:pt x="441960" y="792480"/>
                </a:cubicBezTo>
                <a:cubicBezTo>
                  <a:pt x="434745" y="775645"/>
                  <a:pt x="420567" y="762663"/>
                  <a:pt x="411480" y="746760"/>
                </a:cubicBezTo>
                <a:cubicBezTo>
                  <a:pt x="400208" y="727035"/>
                  <a:pt x="388977" y="707072"/>
                  <a:pt x="381000" y="685800"/>
                </a:cubicBezTo>
                <a:cubicBezTo>
                  <a:pt x="328677" y="546272"/>
                  <a:pt x="418820" y="713273"/>
                  <a:pt x="320040" y="548640"/>
                </a:cubicBezTo>
                <a:cubicBezTo>
                  <a:pt x="314960" y="528320"/>
                  <a:pt x="310554" y="507819"/>
                  <a:pt x="304800" y="487680"/>
                </a:cubicBezTo>
                <a:cubicBezTo>
                  <a:pt x="300387" y="472234"/>
                  <a:pt x="289560" y="458024"/>
                  <a:pt x="289560" y="441960"/>
                </a:cubicBezTo>
                <a:cubicBezTo>
                  <a:pt x="289560" y="381974"/>
                  <a:pt x="306930" y="285300"/>
                  <a:pt x="335280" y="228600"/>
                </a:cubicBezTo>
                <a:cubicBezTo>
                  <a:pt x="345440" y="208280"/>
                  <a:pt x="353719" y="186905"/>
                  <a:pt x="365760" y="167640"/>
                </a:cubicBezTo>
                <a:cubicBezTo>
                  <a:pt x="379222" y="146101"/>
                  <a:pt x="396717" y="127349"/>
                  <a:pt x="411480" y="106680"/>
                </a:cubicBezTo>
                <a:cubicBezTo>
                  <a:pt x="422126" y="91775"/>
                  <a:pt x="431800" y="76200"/>
                  <a:pt x="441960" y="60960"/>
                </a:cubicBezTo>
                <a:cubicBezTo>
                  <a:pt x="472440" y="66040"/>
                  <a:pt x="503185" y="69725"/>
                  <a:pt x="533400" y="76200"/>
                </a:cubicBezTo>
                <a:cubicBezTo>
                  <a:pt x="574361" y="84977"/>
                  <a:pt x="655320" y="106680"/>
                  <a:pt x="655320" y="106680"/>
                </a:cubicBezTo>
                <a:cubicBezTo>
                  <a:pt x="680720" y="121920"/>
                  <a:pt x="704452" y="140370"/>
                  <a:pt x="731520" y="152400"/>
                </a:cubicBezTo>
                <a:cubicBezTo>
                  <a:pt x="819413" y="191463"/>
                  <a:pt x="763906" y="145733"/>
                  <a:pt x="838200" y="182880"/>
                </a:cubicBezTo>
                <a:cubicBezTo>
                  <a:pt x="854583" y="191071"/>
                  <a:pt x="867182" y="205921"/>
                  <a:pt x="883920" y="213360"/>
                </a:cubicBezTo>
                <a:cubicBezTo>
                  <a:pt x="913280" y="226409"/>
                  <a:pt x="975360" y="243840"/>
                  <a:pt x="975360" y="243840"/>
                </a:cubicBezTo>
                <a:cubicBezTo>
                  <a:pt x="1016000" y="238760"/>
                  <a:pt x="1056984" y="235926"/>
                  <a:pt x="1097280" y="228600"/>
                </a:cubicBezTo>
                <a:cubicBezTo>
                  <a:pt x="1113085" y="225726"/>
                  <a:pt x="1130659" y="223644"/>
                  <a:pt x="1143000" y="213360"/>
                </a:cubicBezTo>
                <a:cubicBezTo>
                  <a:pt x="1162513" y="197099"/>
                  <a:pt x="1170759" y="170361"/>
                  <a:pt x="1188720" y="152400"/>
                </a:cubicBezTo>
                <a:cubicBezTo>
                  <a:pt x="1201672" y="139448"/>
                  <a:pt x="1220369" y="133646"/>
                  <a:pt x="1234440" y="121920"/>
                </a:cubicBezTo>
                <a:cubicBezTo>
                  <a:pt x="1250997" y="108122"/>
                  <a:pt x="1264920" y="91440"/>
                  <a:pt x="1280160" y="76200"/>
                </a:cubicBezTo>
                <a:cubicBezTo>
                  <a:pt x="1285240" y="60960"/>
                  <a:pt x="1285365" y="43024"/>
                  <a:pt x="1295400" y="30480"/>
                </a:cubicBezTo>
                <a:cubicBezTo>
                  <a:pt x="1306842" y="16177"/>
                  <a:pt x="1341120" y="0"/>
                  <a:pt x="1341120" y="0"/>
                </a:cubicBezTo>
              </a:path>
            </a:pathLst>
          </a:cu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p:cNvSpPr txBox="1"/>
          <p:nvPr/>
        </p:nvSpPr>
        <p:spPr>
          <a:xfrm>
            <a:off x="228600" y="6320135"/>
            <a:ext cx="685800" cy="461665"/>
          </a:xfrm>
          <a:prstGeom prst="rect">
            <a:avLst/>
          </a:prstGeom>
          <a:noFill/>
        </p:spPr>
        <p:txBody>
          <a:bodyPr wrap="square" rtlCol="0">
            <a:spAutoFit/>
          </a:bodyPr>
          <a:lstStyle/>
          <a:p>
            <a:r>
              <a:rPr lang="en-US" sz="2400" b="1" dirty="0">
                <a:latin typeface="+mj-lt"/>
              </a:rPr>
              <a:t>x</a:t>
            </a:r>
          </a:p>
        </p:txBody>
      </p:sp>
      <p:sp>
        <p:nvSpPr>
          <p:cNvPr id="14" name="TextBox 13"/>
          <p:cNvSpPr txBox="1"/>
          <p:nvPr/>
        </p:nvSpPr>
        <p:spPr>
          <a:xfrm>
            <a:off x="5486400" y="5558135"/>
            <a:ext cx="685800" cy="461665"/>
          </a:xfrm>
          <a:prstGeom prst="rect">
            <a:avLst/>
          </a:prstGeom>
          <a:noFill/>
        </p:spPr>
        <p:txBody>
          <a:bodyPr wrap="square" rtlCol="0">
            <a:spAutoFit/>
          </a:bodyPr>
          <a:lstStyle/>
          <a:p>
            <a:r>
              <a:rPr lang="en-US" sz="2400" b="1" dirty="0">
                <a:latin typeface="+mj-lt"/>
              </a:rPr>
              <a:t>y</a:t>
            </a:r>
          </a:p>
        </p:txBody>
      </p:sp>
      <p:sp>
        <p:nvSpPr>
          <p:cNvPr id="15" name="TextBox 14"/>
          <p:cNvSpPr txBox="1"/>
          <p:nvPr/>
        </p:nvSpPr>
        <p:spPr>
          <a:xfrm>
            <a:off x="1524000" y="1595735"/>
            <a:ext cx="685800" cy="461665"/>
          </a:xfrm>
          <a:prstGeom prst="rect">
            <a:avLst/>
          </a:prstGeom>
          <a:noFill/>
        </p:spPr>
        <p:txBody>
          <a:bodyPr wrap="square" rtlCol="0">
            <a:spAutoFit/>
          </a:bodyPr>
          <a:lstStyle/>
          <a:p>
            <a:r>
              <a:rPr lang="en-US" sz="2400" b="1" dirty="0">
                <a:latin typeface="+mj-lt"/>
              </a:rPr>
              <a:t>z</a:t>
            </a:r>
          </a:p>
        </p:txBody>
      </p:sp>
      <p:sp>
        <p:nvSpPr>
          <p:cNvPr id="16" name="Oval 15"/>
          <p:cNvSpPr/>
          <p:nvPr/>
        </p:nvSpPr>
        <p:spPr>
          <a:xfrm>
            <a:off x="2590800" y="3195935"/>
            <a:ext cx="228600" cy="2286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651760" y="3310235"/>
            <a:ext cx="1310640" cy="461665"/>
          </a:xfrm>
          <a:prstGeom prst="rect">
            <a:avLst/>
          </a:prstGeom>
          <a:noFill/>
        </p:spPr>
        <p:txBody>
          <a:bodyPr wrap="square" rtlCol="0">
            <a:spAutoFit/>
          </a:bodyPr>
          <a:lstStyle/>
          <a:p>
            <a:r>
              <a:rPr lang="en-US" sz="2400" b="1" dirty="0" err="1">
                <a:solidFill>
                  <a:srgbClr val="FF0000"/>
                </a:solidFill>
                <a:latin typeface="+mj-lt"/>
              </a:rPr>
              <a:t>R</a:t>
            </a:r>
            <a:r>
              <a:rPr lang="en-US" sz="2400" b="1" baseline="-25000" dirty="0" err="1">
                <a:solidFill>
                  <a:srgbClr val="FF0000"/>
                </a:solidFill>
                <a:latin typeface="+mj-lt"/>
              </a:rPr>
              <a:t>q</a:t>
            </a:r>
            <a:r>
              <a:rPr lang="en-US" sz="2400" b="1" dirty="0">
                <a:solidFill>
                  <a:srgbClr val="FF0000"/>
                </a:solidFill>
                <a:latin typeface="+mj-lt"/>
              </a:rPr>
              <a:t>(</a:t>
            </a:r>
            <a:r>
              <a:rPr lang="en-US" sz="2400" i="1" dirty="0">
                <a:solidFill>
                  <a:srgbClr val="FF0000"/>
                </a:solidFill>
                <a:latin typeface="+mj-lt"/>
              </a:rPr>
              <a:t>t</a:t>
            </a:r>
            <a:r>
              <a:rPr lang="en-US" sz="2400" b="1" dirty="0">
                <a:solidFill>
                  <a:srgbClr val="FF0000"/>
                </a:solidFill>
                <a:latin typeface="+mj-lt"/>
              </a:rPr>
              <a:t>)</a:t>
            </a:r>
          </a:p>
        </p:txBody>
      </p:sp>
      <p:cxnSp>
        <p:nvCxnSpPr>
          <p:cNvPr id="19" name="Straight Arrow Connector 18"/>
          <p:cNvCxnSpPr>
            <a:stCxn id="12" idx="0"/>
          </p:cNvCxnSpPr>
          <p:nvPr/>
        </p:nvCxnSpPr>
        <p:spPr>
          <a:xfrm flipV="1">
            <a:off x="1386840" y="2891135"/>
            <a:ext cx="6537960" cy="2606040"/>
          </a:xfrm>
          <a:prstGeom prst="straightConnector1">
            <a:avLst/>
          </a:prstGeom>
          <a:ln w="25400">
            <a:solidFill>
              <a:srgbClr val="DA32AA"/>
            </a:solidFill>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696200" y="2967335"/>
            <a:ext cx="685800" cy="461665"/>
          </a:xfrm>
          <a:prstGeom prst="rect">
            <a:avLst/>
          </a:prstGeom>
          <a:noFill/>
        </p:spPr>
        <p:txBody>
          <a:bodyPr wrap="square" rtlCol="0">
            <a:spAutoFit/>
          </a:bodyPr>
          <a:lstStyle/>
          <a:p>
            <a:r>
              <a:rPr lang="en-US" sz="2400" b="1" dirty="0">
                <a:solidFill>
                  <a:srgbClr val="DA32AA"/>
                </a:solidFill>
                <a:latin typeface="+mj-lt"/>
              </a:rPr>
              <a:t>r</a:t>
            </a:r>
          </a:p>
        </p:txBody>
      </p:sp>
      <p:cxnSp>
        <p:nvCxnSpPr>
          <p:cNvPr id="22" name="Straight Arrow Connector 21"/>
          <p:cNvCxnSpPr/>
          <p:nvPr/>
        </p:nvCxnSpPr>
        <p:spPr>
          <a:xfrm flipV="1">
            <a:off x="2705100" y="2891135"/>
            <a:ext cx="5219700" cy="4191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4328160" y="2662535"/>
            <a:ext cx="1310640" cy="461665"/>
          </a:xfrm>
          <a:prstGeom prst="rect">
            <a:avLst/>
          </a:prstGeom>
          <a:noFill/>
        </p:spPr>
        <p:txBody>
          <a:bodyPr wrap="square" rtlCol="0">
            <a:spAutoFit/>
          </a:bodyPr>
          <a:lstStyle/>
          <a:p>
            <a:r>
              <a:rPr lang="en-US" sz="2400" b="1" i="1" dirty="0">
                <a:latin typeface="+mj-lt"/>
              </a:rPr>
              <a:t>r-</a:t>
            </a:r>
            <a:r>
              <a:rPr lang="en-US" sz="2400" b="1" dirty="0" err="1">
                <a:latin typeface="+mj-lt"/>
              </a:rPr>
              <a:t>R</a:t>
            </a:r>
            <a:r>
              <a:rPr lang="en-US" sz="2400" b="1" baseline="-25000" dirty="0" err="1">
                <a:latin typeface="+mj-lt"/>
              </a:rPr>
              <a:t>q</a:t>
            </a:r>
            <a:r>
              <a:rPr lang="en-US" sz="2400" b="1" dirty="0">
                <a:latin typeface="+mj-lt"/>
              </a:rPr>
              <a:t>(</a:t>
            </a:r>
            <a:r>
              <a:rPr lang="en-US" sz="2400" i="1" dirty="0">
                <a:latin typeface="+mj-lt"/>
              </a:rPr>
              <a:t>t</a:t>
            </a:r>
            <a:r>
              <a:rPr lang="en-US" sz="2400" b="1" dirty="0">
                <a:latin typeface="+mj-lt"/>
              </a:rPr>
              <a:t>)</a:t>
            </a:r>
          </a:p>
        </p:txBody>
      </p:sp>
      <p:sp>
        <p:nvSpPr>
          <p:cNvPr id="21" name="TextBox 20"/>
          <p:cNvSpPr txBox="1"/>
          <p:nvPr/>
        </p:nvSpPr>
        <p:spPr>
          <a:xfrm>
            <a:off x="2514600" y="2810470"/>
            <a:ext cx="685800" cy="461665"/>
          </a:xfrm>
          <a:prstGeom prst="rect">
            <a:avLst/>
          </a:prstGeom>
          <a:noFill/>
        </p:spPr>
        <p:txBody>
          <a:bodyPr wrap="square" rtlCol="0">
            <a:spAutoFit/>
          </a:bodyPr>
          <a:lstStyle/>
          <a:p>
            <a:r>
              <a:rPr lang="en-US" sz="2400" b="1" i="1" dirty="0">
                <a:latin typeface="+mj-lt"/>
              </a:rPr>
              <a:t>q</a:t>
            </a:r>
          </a:p>
        </p:txBody>
      </p:sp>
      <p:graphicFrame>
        <p:nvGraphicFramePr>
          <p:cNvPr id="10" name="Object 9"/>
          <p:cNvGraphicFramePr>
            <a:graphicFrameLocks noChangeAspect="1"/>
          </p:cNvGraphicFramePr>
          <p:nvPr>
            <p:extLst>
              <p:ext uri="{D42A27DB-BD31-4B8C-83A1-F6EECF244321}">
                <p14:modId xmlns:p14="http://schemas.microsoft.com/office/powerpoint/2010/main" val="3943474278"/>
              </p:ext>
            </p:extLst>
          </p:nvPr>
        </p:nvGraphicFramePr>
        <p:xfrm>
          <a:off x="2886075" y="655935"/>
          <a:ext cx="5962650" cy="2336800"/>
        </p:xfrm>
        <a:graphic>
          <a:graphicData uri="http://schemas.openxmlformats.org/presentationml/2006/ole">
            <mc:AlternateContent xmlns:mc="http://schemas.openxmlformats.org/markup-compatibility/2006">
              <mc:Choice xmlns:v="urn:schemas-microsoft-com:vml" Requires="v">
                <p:oleObj name="Equation" r:id="rId3" imgW="3009600" imgH="1180800" progId="Equation.DSMT4">
                  <p:embed/>
                </p:oleObj>
              </mc:Choice>
              <mc:Fallback>
                <p:oleObj name="Equation" r:id="rId3" imgW="3009600" imgH="1180800" progId="Equation.DSMT4">
                  <p:embed/>
                  <p:pic>
                    <p:nvPicPr>
                      <p:cNvPr id="0" name=""/>
                      <p:cNvPicPr/>
                      <p:nvPr/>
                    </p:nvPicPr>
                    <p:blipFill>
                      <a:blip r:embed="rId4"/>
                      <a:stretch>
                        <a:fillRect/>
                      </a:stretch>
                    </p:blipFill>
                    <p:spPr>
                      <a:xfrm>
                        <a:off x="2886075" y="655935"/>
                        <a:ext cx="5962650" cy="2336800"/>
                      </a:xfrm>
                      <a:prstGeom prst="rect">
                        <a:avLst/>
                      </a:prstGeom>
                    </p:spPr>
                  </p:pic>
                </p:oleObj>
              </mc:Fallback>
            </mc:AlternateContent>
          </a:graphicData>
        </a:graphic>
      </p:graphicFrame>
    </p:spTree>
    <p:extLst>
      <p:ext uri="{BB962C8B-B14F-4D97-AF65-F5344CB8AC3E}">
        <p14:creationId xmlns:p14="http://schemas.microsoft.com/office/powerpoint/2010/main" val="3115845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CC76CD-4612-0A39-1D1F-3EAE2C16F08C}"/>
              </a:ext>
            </a:extLst>
          </p:cNvPr>
          <p:cNvSpPr>
            <a:spLocks noGrp="1"/>
          </p:cNvSpPr>
          <p:nvPr>
            <p:ph type="dt" sz="half" idx="10"/>
          </p:nvPr>
        </p:nvSpPr>
        <p:spPr/>
        <p:txBody>
          <a:bodyPr/>
          <a:lstStyle/>
          <a:p>
            <a:r>
              <a:rPr lang="en-US"/>
              <a:t>04/07/2025</a:t>
            </a:r>
            <a:endParaRPr lang="en-US" dirty="0"/>
          </a:p>
        </p:txBody>
      </p:sp>
      <p:sp>
        <p:nvSpPr>
          <p:cNvPr id="3" name="Footer Placeholder 2">
            <a:extLst>
              <a:ext uri="{FF2B5EF4-FFF2-40B4-BE49-F238E27FC236}">
                <a16:creationId xmlns:a16="http://schemas.microsoft.com/office/drawing/2014/main" id="{E0FC908A-E567-CF3D-C35C-25C5297F6AA4}"/>
              </a:ext>
            </a:extLst>
          </p:cNvPr>
          <p:cNvSpPr>
            <a:spLocks noGrp="1"/>
          </p:cNvSpPr>
          <p:nvPr>
            <p:ph type="ftr" sz="quarter" idx="11"/>
          </p:nvPr>
        </p:nvSpPr>
        <p:spPr/>
        <p:txBody>
          <a:bodyPr/>
          <a:lstStyle/>
          <a:p>
            <a:r>
              <a:rPr lang="en-US"/>
              <a:t>PHY 712  Spring 2025 -- Lecture 30</a:t>
            </a:r>
            <a:endParaRPr lang="en-US" dirty="0"/>
          </a:p>
        </p:txBody>
      </p:sp>
      <p:sp>
        <p:nvSpPr>
          <p:cNvPr id="4" name="Slide Number Placeholder 3">
            <a:extLst>
              <a:ext uri="{FF2B5EF4-FFF2-40B4-BE49-F238E27FC236}">
                <a16:creationId xmlns:a16="http://schemas.microsoft.com/office/drawing/2014/main" id="{9382EF6A-8251-5608-8DD0-9083C711BB98}"/>
              </a:ext>
            </a:extLst>
          </p:cNvPr>
          <p:cNvSpPr>
            <a:spLocks noGrp="1"/>
          </p:cNvSpPr>
          <p:nvPr>
            <p:ph type="sldNum" sz="quarter" idx="12"/>
          </p:nvPr>
        </p:nvSpPr>
        <p:spPr/>
        <p:txBody>
          <a:bodyPr/>
          <a:lstStyle/>
          <a:p>
            <a:fld id="{CE368B07-CEBF-4C80-90AF-53B34FA04CF3}" type="slidenum">
              <a:rPr lang="en-US" smtClean="0"/>
              <a:t>6</a:t>
            </a:fld>
            <a:endParaRPr lang="en-US" dirty="0"/>
          </a:p>
        </p:txBody>
      </p:sp>
      <p:pic>
        <p:nvPicPr>
          <p:cNvPr id="5" name="Picture 4">
            <a:extLst>
              <a:ext uri="{FF2B5EF4-FFF2-40B4-BE49-F238E27FC236}">
                <a16:creationId xmlns:a16="http://schemas.microsoft.com/office/drawing/2014/main" id="{1E79C682-6314-61EA-ECF4-484190BE3B66}"/>
              </a:ext>
            </a:extLst>
          </p:cNvPr>
          <p:cNvPicPr>
            <a:picLocks noChangeAspect="1"/>
          </p:cNvPicPr>
          <p:nvPr/>
        </p:nvPicPr>
        <p:blipFill>
          <a:blip r:embed="rId2"/>
          <a:stretch>
            <a:fillRect/>
          </a:stretch>
        </p:blipFill>
        <p:spPr>
          <a:xfrm>
            <a:off x="5105400" y="762000"/>
            <a:ext cx="2330570" cy="4997707"/>
          </a:xfrm>
          <a:prstGeom prst="rect">
            <a:avLst/>
          </a:prstGeom>
        </p:spPr>
      </p:pic>
      <p:pic>
        <p:nvPicPr>
          <p:cNvPr id="6" name="Picture 5">
            <a:extLst>
              <a:ext uri="{FF2B5EF4-FFF2-40B4-BE49-F238E27FC236}">
                <a16:creationId xmlns:a16="http://schemas.microsoft.com/office/drawing/2014/main" id="{832F6D0C-CFD5-B35C-EF76-0182C7AB479C}"/>
              </a:ext>
            </a:extLst>
          </p:cNvPr>
          <p:cNvPicPr>
            <a:picLocks noChangeAspect="1"/>
          </p:cNvPicPr>
          <p:nvPr/>
        </p:nvPicPr>
        <p:blipFill>
          <a:blip r:embed="rId3"/>
          <a:stretch>
            <a:fillRect/>
          </a:stretch>
        </p:blipFill>
        <p:spPr>
          <a:xfrm>
            <a:off x="990600" y="3468396"/>
            <a:ext cx="2330570" cy="2254366"/>
          </a:xfrm>
          <a:prstGeom prst="rect">
            <a:avLst/>
          </a:prstGeom>
        </p:spPr>
      </p:pic>
      <p:pic>
        <p:nvPicPr>
          <p:cNvPr id="8" name="Picture 7" descr="A person with a beard and mustache&#10;&#10;AI-generated content may be incorrect.">
            <a:extLst>
              <a:ext uri="{FF2B5EF4-FFF2-40B4-BE49-F238E27FC236}">
                <a16:creationId xmlns:a16="http://schemas.microsoft.com/office/drawing/2014/main" id="{4BED141D-E1C1-3284-9BC5-C09BC36B370F}"/>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48000"/>
                    </a14:imgEffect>
                  </a14:imgLayer>
                </a14:imgProps>
              </a:ext>
              <a:ext uri="{28A0092B-C50C-407E-A947-70E740481C1C}">
                <a14:useLocalDpi xmlns:a14="http://schemas.microsoft.com/office/drawing/2010/main" val="0"/>
              </a:ext>
            </a:extLst>
          </a:blip>
          <a:stretch>
            <a:fillRect/>
          </a:stretch>
        </p:blipFill>
        <p:spPr>
          <a:xfrm>
            <a:off x="999836" y="859687"/>
            <a:ext cx="2047875" cy="2428875"/>
          </a:xfrm>
          <a:prstGeom prst="rect">
            <a:avLst/>
          </a:prstGeom>
        </p:spPr>
      </p:pic>
    </p:spTree>
    <p:extLst>
      <p:ext uri="{BB962C8B-B14F-4D97-AF65-F5344CB8AC3E}">
        <p14:creationId xmlns:p14="http://schemas.microsoft.com/office/powerpoint/2010/main" val="36675551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7</a:t>
            </a:fld>
            <a:endParaRPr lang="en-US" dirty="0"/>
          </a:p>
        </p:txBody>
      </p:sp>
      <p:sp>
        <p:nvSpPr>
          <p:cNvPr id="5" name="TextBox 4"/>
          <p:cNvSpPr txBox="1"/>
          <p:nvPr/>
        </p:nvSpPr>
        <p:spPr>
          <a:xfrm>
            <a:off x="685800" y="381000"/>
            <a:ext cx="8153400" cy="830997"/>
          </a:xfrm>
          <a:prstGeom prst="rect">
            <a:avLst/>
          </a:prstGeom>
          <a:noFill/>
        </p:spPr>
        <p:txBody>
          <a:bodyPr wrap="square" rtlCol="0">
            <a:spAutoFit/>
          </a:bodyPr>
          <a:lstStyle/>
          <a:p>
            <a:r>
              <a:rPr lang="en-US" sz="2400" dirty="0">
                <a:latin typeface="+mj-lt"/>
              </a:rPr>
              <a:t>From </a:t>
            </a:r>
            <a:r>
              <a:rPr lang="en-US" sz="2400" dirty="0" err="1">
                <a:latin typeface="+mj-lt"/>
              </a:rPr>
              <a:t>Li</a:t>
            </a:r>
            <a:r>
              <a:rPr lang="en-US" sz="2400" dirty="0" err="1"/>
              <a:t>é</a:t>
            </a:r>
            <a:r>
              <a:rPr lang="en-US" sz="2400" dirty="0" err="1">
                <a:latin typeface="+mj-lt"/>
              </a:rPr>
              <a:t>nard-Wiechard</a:t>
            </a:r>
            <a:r>
              <a:rPr lang="en-US" sz="2400" dirty="0">
                <a:latin typeface="+mj-lt"/>
              </a:rPr>
              <a:t> analysis, the electric and magnetic fields far from source are given by --</a:t>
            </a:r>
          </a:p>
        </p:txBody>
      </p:sp>
      <p:graphicFrame>
        <p:nvGraphicFramePr>
          <p:cNvPr id="6" name="Object 5"/>
          <p:cNvGraphicFramePr>
            <a:graphicFrameLocks noChangeAspect="1"/>
          </p:cNvGraphicFramePr>
          <p:nvPr>
            <p:extLst>
              <p:ext uri="{D42A27DB-BD31-4B8C-83A1-F6EECF244321}">
                <p14:modId xmlns:p14="http://schemas.microsoft.com/office/powerpoint/2010/main" val="447254017"/>
              </p:ext>
            </p:extLst>
          </p:nvPr>
        </p:nvGraphicFramePr>
        <p:xfrm>
          <a:off x="441036" y="1158240"/>
          <a:ext cx="6199188" cy="2465387"/>
        </p:xfrm>
        <a:graphic>
          <a:graphicData uri="http://schemas.openxmlformats.org/presentationml/2006/ole">
            <mc:AlternateContent xmlns:mc="http://schemas.openxmlformats.org/markup-compatibility/2006">
              <mc:Choice xmlns:v="urn:schemas-microsoft-com:vml" Requires="v">
                <p:oleObj name="数式" r:id="rId3" imgW="2743200" imgH="1091880" progId="Equation.3">
                  <p:embed/>
                </p:oleObj>
              </mc:Choice>
              <mc:Fallback>
                <p:oleObj name="数式" r:id="rId3" imgW="2743200" imgH="1091880" progId="Equation.3">
                  <p:embed/>
                  <p:pic>
                    <p:nvPicPr>
                      <p:cNvPr id="0" name="Object 5"/>
                      <p:cNvPicPr>
                        <a:picLocks noChangeAspect="1" noChangeArrowheads="1"/>
                      </p:cNvPicPr>
                      <p:nvPr/>
                    </p:nvPicPr>
                    <p:blipFill>
                      <a:blip r:embed="rId4"/>
                      <a:srcRect/>
                      <a:stretch>
                        <a:fillRect/>
                      </a:stretch>
                    </p:blipFill>
                    <p:spPr bwMode="auto">
                      <a:xfrm>
                        <a:off x="441036" y="1158240"/>
                        <a:ext cx="6199188" cy="2465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2962191708"/>
              </p:ext>
            </p:extLst>
          </p:nvPr>
        </p:nvGraphicFramePr>
        <p:xfrm>
          <a:off x="16164" y="4600575"/>
          <a:ext cx="8894763" cy="2120900"/>
        </p:xfrm>
        <a:graphic>
          <a:graphicData uri="http://schemas.openxmlformats.org/presentationml/2006/ole">
            <mc:AlternateContent xmlns:mc="http://schemas.openxmlformats.org/markup-compatibility/2006">
              <mc:Choice xmlns:v="urn:schemas-microsoft-com:vml" Requires="v">
                <p:oleObj name="Equation" r:id="rId5" imgW="3936960" imgH="939600" progId="Equation.DSMT4">
                  <p:embed/>
                </p:oleObj>
              </mc:Choice>
              <mc:Fallback>
                <p:oleObj name="Equation" r:id="rId5" imgW="3936960" imgH="939600" progId="Equation.DSMT4">
                  <p:embed/>
                  <p:pic>
                    <p:nvPicPr>
                      <p:cNvPr id="0" name="Object 5"/>
                      <p:cNvPicPr>
                        <a:picLocks noChangeAspect="1" noChangeArrowheads="1"/>
                      </p:cNvPicPr>
                      <p:nvPr/>
                    </p:nvPicPr>
                    <p:blipFill>
                      <a:blip r:embed="rId6"/>
                      <a:srcRect/>
                      <a:stretch>
                        <a:fillRect/>
                      </a:stretch>
                    </p:blipFill>
                    <p:spPr bwMode="auto">
                      <a:xfrm>
                        <a:off x="16164" y="4600575"/>
                        <a:ext cx="8894763" cy="212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TextBox 7">
            <a:extLst>
              <a:ext uri="{FF2B5EF4-FFF2-40B4-BE49-F238E27FC236}">
                <a16:creationId xmlns:a16="http://schemas.microsoft.com/office/drawing/2014/main" id="{F92351E1-A1FF-4BDB-A927-A6F07220922E}"/>
              </a:ext>
            </a:extLst>
          </p:cNvPr>
          <p:cNvSpPr txBox="1"/>
          <p:nvPr/>
        </p:nvSpPr>
        <p:spPr>
          <a:xfrm>
            <a:off x="3540630" y="2611153"/>
            <a:ext cx="5755770" cy="1200329"/>
          </a:xfrm>
          <a:prstGeom prst="rect">
            <a:avLst/>
          </a:prstGeom>
          <a:noFill/>
        </p:spPr>
        <p:txBody>
          <a:bodyPr wrap="square" rtlCol="0">
            <a:spAutoFit/>
          </a:bodyPr>
          <a:lstStyle/>
          <a:p>
            <a:r>
              <a:rPr lang="en-US" sz="2400" b="1" dirty="0">
                <a:solidFill>
                  <a:srgbClr val="FF0000"/>
                </a:solidFill>
                <a:latin typeface="+mj-lt"/>
              </a:rPr>
              <a:t>Note that all of the variables on the right hand side of the equations depend on </a:t>
            </a:r>
            <a:r>
              <a:rPr lang="en-US" sz="2400" b="1" i="1" dirty="0">
                <a:solidFill>
                  <a:srgbClr val="FF0000"/>
                </a:solidFill>
                <a:latin typeface="+mj-lt"/>
              </a:rPr>
              <a:t>t</a:t>
            </a:r>
            <a:r>
              <a:rPr lang="en-US" sz="2400" b="1" i="1" baseline="-25000" dirty="0">
                <a:solidFill>
                  <a:srgbClr val="FF0000"/>
                </a:solidFill>
                <a:latin typeface="+mj-lt"/>
              </a:rPr>
              <a:t>r</a:t>
            </a:r>
            <a:r>
              <a:rPr lang="en-US" sz="2400" b="1" dirty="0">
                <a:solidFill>
                  <a:srgbClr val="FF0000"/>
                </a:solidFill>
                <a:latin typeface="+mj-lt"/>
              </a:rPr>
              <a:t> .</a:t>
            </a:r>
          </a:p>
        </p:txBody>
      </p:sp>
      <p:graphicFrame>
        <p:nvGraphicFramePr>
          <p:cNvPr id="9" name="Object 8">
            <a:extLst>
              <a:ext uri="{FF2B5EF4-FFF2-40B4-BE49-F238E27FC236}">
                <a16:creationId xmlns:a16="http://schemas.microsoft.com/office/drawing/2014/main" id="{2290DD43-C334-7CE2-F7B7-4802D38B16D9}"/>
              </a:ext>
            </a:extLst>
          </p:cNvPr>
          <p:cNvGraphicFramePr>
            <a:graphicFrameLocks noChangeAspect="1"/>
          </p:cNvGraphicFramePr>
          <p:nvPr>
            <p:extLst>
              <p:ext uri="{D42A27DB-BD31-4B8C-83A1-F6EECF244321}">
                <p14:modId xmlns:p14="http://schemas.microsoft.com/office/powerpoint/2010/main" val="3804100890"/>
              </p:ext>
            </p:extLst>
          </p:nvPr>
        </p:nvGraphicFramePr>
        <p:xfrm>
          <a:off x="36512" y="3728985"/>
          <a:ext cx="9107488" cy="954087"/>
        </p:xfrm>
        <a:graphic>
          <a:graphicData uri="http://schemas.openxmlformats.org/presentationml/2006/ole">
            <mc:AlternateContent xmlns:mc="http://schemas.openxmlformats.org/markup-compatibility/2006">
              <mc:Choice xmlns:v="urn:schemas-microsoft-com:vml" Requires="v">
                <p:oleObj name="Equation" r:id="rId7" imgW="4597200" imgH="482400" progId="Equation.DSMT4">
                  <p:embed/>
                </p:oleObj>
              </mc:Choice>
              <mc:Fallback>
                <p:oleObj name="Equation" r:id="rId7" imgW="4597200" imgH="482400" progId="Equation.DSMT4">
                  <p:embed/>
                  <p:pic>
                    <p:nvPicPr>
                      <p:cNvPr id="10" name="Object 9"/>
                      <p:cNvPicPr/>
                      <p:nvPr/>
                    </p:nvPicPr>
                    <p:blipFill>
                      <a:blip r:embed="rId8"/>
                      <a:stretch>
                        <a:fillRect/>
                      </a:stretch>
                    </p:blipFill>
                    <p:spPr>
                      <a:xfrm>
                        <a:off x="36512" y="3728985"/>
                        <a:ext cx="9107488" cy="954087"/>
                      </a:xfrm>
                      <a:prstGeom prst="rect">
                        <a:avLst/>
                      </a:prstGeom>
                    </p:spPr>
                  </p:pic>
                </p:oleObj>
              </mc:Fallback>
            </mc:AlternateContent>
          </a:graphicData>
        </a:graphic>
      </p:graphicFrame>
    </p:spTree>
    <p:extLst>
      <p:ext uri="{BB962C8B-B14F-4D97-AF65-F5344CB8AC3E}">
        <p14:creationId xmlns:p14="http://schemas.microsoft.com/office/powerpoint/2010/main" val="13371216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8</a:t>
            </a:fld>
            <a:endParaRPr lang="en-US" dirty="0"/>
          </a:p>
        </p:txBody>
      </p:sp>
      <p:sp>
        <p:nvSpPr>
          <p:cNvPr id="5" name="TextBox 4"/>
          <p:cNvSpPr txBox="1"/>
          <p:nvPr/>
        </p:nvSpPr>
        <p:spPr>
          <a:xfrm>
            <a:off x="609600" y="381000"/>
            <a:ext cx="7086600" cy="461665"/>
          </a:xfrm>
          <a:prstGeom prst="rect">
            <a:avLst/>
          </a:prstGeom>
          <a:noFill/>
        </p:spPr>
        <p:txBody>
          <a:bodyPr wrap="square" rtlCol="0">
            <a:spAutoFit/>
          </a:bodyPr>
          <a:lstStyle/>
          <a:p>
            <a:r>
              <a:rPr lang="en-US" sz="2400" dirty="0" err="1">
                <a:latin typeface="+mj-lt"/>
              </a:rPr>
              <a:t>Poynting</a:t>
            </a:r>
            <a:r>
              <a:rPr lang="en-US" sz="2400" dirty="0">
                <a:latin typeface="+mj-lt"/>
              </a:rPr>
              <a:t> vector:</a:t>
            </a:r>
          </a:p>
        </p:txBody>
      </p:sp>
      <p:graphicFrame>
        <p:nvGraphicFramePr>
          <p:cNvPr id="6" name="Object 5"/>
          <p:cNvGraphicFramePr>
            <a:graphicFrameLocks noChangeAspect="1"/>
          </p:cNvGraphicFramePr>
          <p:nvPr>
            <p:extLst>
              <p:ext uri="{D42A27DB-BD31-4B8C-83A1-F6EECF244321}">
                <p14:modId xmlns:p14="http://schemas.microsoft.com/office/powerpoint/2010/main" val="457094785"/>
              </p:ext>
            </p:extLst>
          </p:nvPr>
        </p:nvGraphicFramePr>
        <p:xfrm>
          <a:off x="819150" y="950913"/>
          <a:ext cx="7578725" cy="4356100"/>
        </p:xfrm>
        <a:graphic>
          <a:graphicData uri="http://schemas.openxmlformats.org/presentationml/2006/ole">
            <mc:AlternateContent xmlns:mc="http://schemas.openxmlformats.org/markup-compatibility/2006">
              <mc:Choice xmlns:v="urn:schemas-microsoft-com:vml" Requires="v">
                <p:oleObj name="Equation" r:id="rId3" imgW="3352680" imgH="1930320" progId="Equation.DSMT4">
                  <p:embed/>
                </p:oleObj>
              </mc:Choice>
              <mc:Fallback>
                <p:oleObj name="Equation" r:id="rId3" imgW="3352680" imgH="1930320" progId="Equation.DSMT4">
                  <p:embed/>
                  <p:pic>
                    <p:nvPicPr>
                      <p:cNvPr id="0" name="Object 6"/>
                      <p:cNvPicPr>
                        <a:picLocks noChangeAspect="1" noChangeArrowheads="1"/>
                      </p:cNvPicPr>
                      <p:nvPr/>
                    </p:nvPicPr>
                    <p:blipFill>
                      <a:blip r:embed="rId4"/>
                      <a:srcRect/>
                      <a:stretch>
                        <a:fillRect/>
                      </a:stretch>
                    </p:blipFill>
                    <p:spPr bwMode="auto">
                      <a:xfrm>
                        <a:off x="819150" y="950913"/>
                        <a:ext cx="7578725" cy="435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7816371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04/07/2025</a:t>
            </a:r>
            <a:endParaRPr lang="en-US" dirty="0"/>
          </a:p>
        </p:txBody>
      </p:sp>
      <p:sp>
        <p:nvSpPr>
          <p:cNvPr id="3" name="Footer Placeholder 2"/>
          <p:cNvSpPr>
            <a:spLocks noGrp="1"/>
          </p:cNvSpPr>
          <p:nvPr>
            <p:ph type="ftr" sz="quarter" idx="11"/>
          </p:nvPr>
        </p:nvSpPr>
        <p:spPr/>
        <p:txBody>
          <a:bodyPr/>
          <a:lstStyle/>
          <a:p>
            <a:r>
              <a:rPr lang="en-US"/>
              <a:t>PHY 712  Spring 2025 -- Lecture 30</a:t>
            </a:r>
            <a:endParaRPr lang="en-US" dirty="0"/>
          </a:p>
        </p:txBody>
      </p:sp>
      <p:sp>
        <p:nvSpPr>
          <p:cNvPr id="4" name="Slide Number Placeholder 3"/>
          <p:cNvSpPr>
            <a:spLocks noGrp="1"/>
          </p:cNvSpPr>
          <p:nvPr>
            <p:ph type="sldNum" sz="quarter" idx="12"/>
          </p:nvPr>
        </p:nvSpPr>
        <p:spPr/>
        <p:txBody>
          <a:bodyPr/>
          <a:lstStyle/>
          <a:p>
            <a:fld id="{CE368B07-CEBF-4C80-90AF-53B34FA04CF3}" type="slidenum">
              <a:rPr lang="en-US" smtClean="0"/>
              <a:t>9</a:t>
            </a:fld>
            <a:endParaRPr lang="en-US" dirty="0"/>
          </a:p>
        </p:txBody>
      </p:sp>
      <p:sp>
        <p:nvSpPr>
          <p:cNvPr id="5" name="TextBox 4"/>
          <p:cNvSpPr txBox="1"/>
          <p:nvPr/>
        </p:nvSpPr>
        <p:spPr>
          <a:xfrm>
            <a:off x="609600" y="533400"/>
            <a:ext cx="7162800" cy="461665"/>
          </a:xfrm>
          <a:prstGeom prst="rect">
            <a:avLst/>
          </a:prstGeom>
          <a:noFill/>
        </p:spPr>
        <p:txBody>
          <a:bodyPr wrap="square" rtlCol="0">
            <a:spAutoFit/>
          </a:bodyPr>
          <a:lstStyle/>
          <a:p>
            <a:r>
              <a:rPr lang="en-US" sz="2400" dirty="0">
                <a:latin typeface="+mj-lt"/>
              </a:rPr>
              <a:t>Power radiated</a:t>
            </a:r>
          </a:p>
        </p:txBody>
      </p:sp>
      <p:graphicFrame>
        <p:nvGraphicFramePr>
          <p:cNvPr id="6" name="Object 5"/>
          <p:cNvGraphicFramePr>
            <a:graphicFrameLocks noChangeAspect="1"/>
          </p:cNvGraphicFramePr>
          <p:nvPr>
            <p:extLst>
              <p:ext uri="{D42A27DB-BD31-4B8C-83A1-F6EECF244321}">
                <p14:modId xmlns:p14="http://schemas.microsoft.com/office/powerpoint/2010/main" val="2632980769"/>
              </p:ext>
            </p:extLst>
          </p:nvPr>
        </p:nvGraphicFramePr>
        <p:xfrm>
          <a:off x="865188" y="1668463"/>
          <a:ext cx="7577137" cy="3152775"/>
        </p:xfrm>
        <a:graphic>
          <a:graphicData uri="http://schemas.openxmlformats.org/presentationml/2006/ole">
            <mc:AlternateContent xmlns:mc="http://schemas.openxmlformats.org/markup-compatibility/2006">
              <mc:Choice xmlns:v="urn:schemas-microsoft-com:vml" Requires="v">
                <p:oleObj name="Equation" r:id="rId3" imgW="3352680" imgH="1396800" progId="Equation.DSMT4">
                  <p:embed/>
                </p:oleObj>
              </mc:Choice>
              <mc:Fallback>
                <p:oleObj name="Equation" r:id="rId3" imgW="3352680" imgH="1396800" progId="Equation.DSMT4">
                  <p:embed/>
                  <p:pic>
                    <p:nvPicPr>
                      <p:cNvPr id="0" name="Object 5"/>
                      <p:cNvPicPr>
                        <a:picLocks noChangeAspect="1" noChangeArrowheads="1"/>
                      </p:cNvPicPr>
                      <p:nvPr/>
                    </p:nvPicPr>
                    <p:blipFill>
                      <a:blip r:embed="rId4"/>
                      <a:srcRect/>
                      <a:stretch>
                        <a:fillRect/>
                      </a:stretch>
                    </p:blipFill>
                    <p:spPr bwMode="auto">
                      <a:xfrm>
                        <a:off x="865188" y="1668463"/>
                        <a:ext cx="7577137" cy="3152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3630406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ln w="254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400" dirty="0" smtClean="0">
            <a:latin typeface="+mj-lt"/>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22974</TotalTime>
  <Words>1693</Words>
  <Application>Microsoft Office PowerPoint</Application>
  <PresentationFormat>On-screen Show (4:3)</PresentationFormat>
  <Paragraphs>266</Paragraphs>
  <Slides>38</Slides>
  <Notes>31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3</vt:i4>
      </vt:variant>
      <vt:variant>
        <vt:lpstr>Slide Titles</vt:lpstr>
      </vt:variant>
      <vt:variant>
        <vt:i4>38</vt:i4>
      </vt:variant>
    </vt:vector>
  </HeadingPairs>
  <TitlesOfParts>
    <vt:vector size="46" baseType="lpstr">
      <vt:lpstr>Arial</vt:lpstr>
      <vt:lpstr>Calibri</vt:lpstr>
      <vt:lpstr>Symbol</vt:lpstr>
      <vt:lpstr>Office Theme</vt:lpstr>
      <vt:lpstr>Office Theme</vt:lpstr>
      <vt:lpstr>Equation</vt:lpstr>
      <vt:lpstr>数式</vt:lpstr>
      <vt:lpstr>MathType 7.0 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WFU2011</dc:creator>
  <cp:lastModifiedBy>Holzwarth, Natalie</cp:lastModifiedBy>
  <cp:revision>1260</cp:revision>
  <cp:lastPrinted>2021-04-08T18:05:02Z</cp:lastPrinted>
  <dcterms:created xsi:type="dcterms:W3CDTF">2012-01-10T18:32:24Z</dcterms:created>
  <dcterms:modified xsi:type="dcterms:W3CDTF">2025-04-06T23:47:02Z</dcterms:modified>
</cp:coreProperties>
</file>