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handoutMasterIdLst>
    <p:handoutMasterId r:id="rId40"/>
  </p:handoutMasterIdLst>
  <p:sldIdLst>
    <p:sldId id="296" r:id="rId3"/>
    <p:sldId id="431" r:id="rId4"/>
    <p:sldId id="430" r:id="rId5"/>
    <p:sldId id="432" r:id="rId6"/>
    <p:sldId id="427" r:id="rId7"/>
    <p:sldId id="401" r:id="rId8"/>
    <p:sldId id="391" r:id="rId9"/>
    <p:sldId id="392" r:id="rId10"/>
    <p:sldId id="393" r:id="rId11"/>
    <p:sldId id="397" r:id="rId12"/>
    <p:sldId id="410" r:id="rId13"/>
    <p:sldId id="399" r:id="rId14"/>
    <p:sldId id="407" r:id="rId15"/>
    <p:sldId id="402" r:id="rId16"/>
    <p:sldId id="408" r:id="rId17"/>
    <p:sldId id="403" r:id="rId18"/>
    <p:sldId id="413" r:id="rId19"/>
    <p:sldId id="404" r:id="rId20"/>
    <p:sldId id="409" r:id="rId21"/>
    <p:sldId id="405" r:id="rId22"/>
    <p:sldId id="411" r:id="rId23"/>
    <p:sldId id="412" r:id="rId24"/>
    <p:sldId id="406" r:id="rId25"/>
    <p:sldId id="414" r:id="rId26"/>
    <p:sldId id="415" r:id="rId27"/>
    <p:sldId id="416" r:id="rId28"/>
    <p:sldId id="417" r:id="rId29"/>
    <p:sldId id="418" r:id="rId30"/>
    <p:sldId id="419" r:id="rId31"/>
    <p:sldId id="420" r:id="rId32"/>
    <p:sldId id="421" r:id="rId33"/>
    <p:sldId id="422" r:id="rId34"/>
    <p:sldId id="423" r:id="rId35"/>
    <p:sldId id="428" r:id="rId36"/>
    <p:sldId id="426" r:id="rId37"/>
    <p:sldId id="425" r:id="rId3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CC3300"/>
    <a:srgbClr val="FC481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908" y="64"/>
      </p:cViewPr>
      <p:guideLst>
        <p:guide orient="horz" pos="2160"/>
        <p:guide pos="2880"/>
      </p:guideLst>
    </p:cSldViewPr>
  </p:slideViewPr>
  <p:notesTextViewPr>
    <p:cViewPr>
      <p:scale>
        <a:sx n="1" d="1"/>
        <a:sy n="1" d="1"/>
      </p:scale>
      <p:origin x="0" y="0"/>
    </p:cViewPr>
  </p:notesTextViewPr>
  <p:sorterViewPr>
    <p:cViewPr>
      <p:scale>
        <a:sx n="34" d="100"/>
        <a:sy n="3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4/9/2025</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4/9/2025</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continue discussing the material presented in Chap. 14 of Jackson’s textbook on the subject of radiation from moving charged particles.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1910007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on the relevance of the results.</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712045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a review article on Free Electron Lasers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440938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next time.</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3118350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the effects of a charged particle encountering an electromagnetic wave.</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2516373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power generated in the far field approximated by the non-relativistic limit, is given here.    Now we consider that the particle acceleration is due to the oscillating electric field.    The power of the radiation of the particle is then given here.</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2827908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895474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evaluating the radiation geometry, we can determine the power distribution.</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1688567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4256704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radiated field is polarized perpendicularly to the propagation direction so that the power depends on the dot product of radiation polarization and the incident polarization.</a:t>
            </a:r>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2009720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Evaluating the dot products for this geometry.</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2014280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Setup of the coordinate system to analyze the particle trajectory.   Here rho denotes the circular radius and v denotes the particle speed (assumed to be constant).</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3871936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results in the non-relativistic limit.</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659711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photon energy is comparable to the rest mass energy of the charged particle, we have to consider momentum and energy conservation.  This was </a:t>
            </a:r>
            <a:r>
              <a:rPr lang="en-US" dirty="0" err="1"/>
              <a:t>ferst</a:t>
            </a:r>
            <a:r>
              <a:rPr lang="en-US" dirty="0"/>
              <a:t> analyzed by Compton.   Your homework asks you to examine the Compton scattering relationships.</a:t>
            </a:r>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dirty="0"/>
          </a:p>
        </p:txBody>
      </p:sp>
    </p:spTree>
    <p:extLst>
      <p:ext uri="{BB962C8B-B14F-4D97-AF65-F5344CB8AC3E}">
        <p14:creationId xmlns:p14="http://schemas.microsoft.com/office/powerpoint/2010/main" val="2140055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 of the changes to the Thompson cross section due to the Compton effect.</a:t>
            </a:r>
          </a:p>
        </p:txBody>
      </p:sp>
      <p:sp>
        <p:nvSpPr>
          <p:cNvPr id="4" name="Slide Number Placeholder 3"/>
          <p:cNvSpPr>
            <a:spLocks noGrp="1"/>
          </p:cNvSpPr>
          <p:nvPr>
            <p:ph type="sldNum" sz="quarter" idx="5"/>
          </p:nvPr>
        </p:nvSpPr>
        <p:spPr/>
        <p:txBody>
          <a:bodyPr/>
          <a:lstStyle/>
          <a:p>
            <a:fld id="{615B37F0-B5B5-4873-843A-F6B8A32A0D0F}" type="slidenum">
              <a:rPr lang="en-US" smtClean="0"/>
              <a:t>36</a:t>
            </a:fld>
            <a:endParaRPr lang="en-US" dirty="0"/>
          </a:p>
        </p:txBody>
      </p:sp>
    </p:spTree>
    <p:extLst>
      <p:ext uri="{BB962C8B-B14F-4D97-AF65-F5344CB8AC3E}">
        <p14:creationId xmlns:p14="http://schemas.microsoft.com/office/powerpoint/2010/main" val="4284294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analysis we will assume that the radiation is detected in the x-z plane.    The angle theta is defined with respect to the x axis.   Two polarization vectors denoted with </a:t>
            </a:r>
            <a:r>
              <a:rPr lang="en-US" dirty="0" err="1"/>
              <a:t>epsilonparallel</a:t>
            </a:r>
            <a:r>
              <a:rPr lang="en-US" dirty="0"/>
              <a:t> and </a:t>
            </a:r>
            <a:r>
              <a:rPr lang="en-US" dirty="0" err="1"/>
              <a:t>epsilonperpendicular</a:t>
            </a:r>
            <a:r>
              <a:rPr lang="en-US" dirty="0"/>
              <a:t>  (both perpendicular to r) are defined.</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645021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two amplitudes C for parallel and perpendicular polarizations are defined in terms of the trajectory parameters.</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2648156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plots.   The fact that the frequency scales with the critical frequency means that by designing facilities with different radii and gamma factors, the spectral range can be controlled.</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2756391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two amplitudes C for parallel and perpendicular polarizations are defined in terms of the trajectory parameters.</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3640649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identities repeated from last time.</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1357404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identities repeated from last time.</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2437328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829812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04/09/2025</a:t>
            </a:r>
            <a:endParaRPr lang="en-US" dirty="0"/>
          </a:p>
        </p:txBody>
      </p:sp>
      <p:sp>
        <p:nvSpPr>
          <p:cNvPr id="5" name="Footer Placeholder 4"/>
          <p:cNvSpPr>
            <a:spLocks noGrp="1"/>
          </p:cNvSpPr>
          <p:nvPr>
            <p:ph type="ftr" sz="quarter" idx="11"/>
          </p:nvPr>
        </p:nvSpPr>
        <p:spPr/>
        <p:txBody>
          <a:bodyPr/>
          <a:lstStyle/>
          <a:p>
            <a:r>
              <a:rPr lang="en-US"/>
              <a:t>PHY 712  Spring 2025 -- Lecture 31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04/09/2025</a:t>
            </a:r>
            <a:endParaRPr lang="en-US" dirty="0"/>
          </a:p>
        </p:txBody>
      </p:sp>
      <p:sp>
        <p:nvSpPr>
          <p:cNvPr id="5" name="Footer Placeholder 4"/>
          <p:cNvSpPr>
            <a:spLocks noGrp="1"/>
          </p:cNvSpPr>
          <p:nvPr>
            <p:ph type="ftr" sz="quarter" idx="11"/>
          </p:nvPr>
        </p:nvSpPr>
        <p:spPr/>
        <p:txBody>
          <a:bodyPr/>
          <a:lstStyle/>
          <a:p>
            <a:r>
              <a:rPr lang="en-US"/>
              <a:t>PHY 712  Spring 2025 -- Lecture 31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04/09/2025</a:t>
            </a:r>
            <a:endParaRPr lang="en-US" dirty="0"/>
          </a:p>
        </p:txBody>
      </p:sp>
      <p:sp>
        <p:nvSpPr>
          <p:cNvPr id="5" name="Footer Placeholder 4"/>
          <p:cNvSpPr>
            <a:spLocks noGrp="1"/>
          </p:cNvSpPr>
          <p:nvPr>
            <p:ph type="ftr" sz="quarter" idx="11"/>
          </p:nvPr>
        </p:nvSpPr>
        <p:spPr/>
        <p:txBody>
          <a:bodyPr/>
          <a:lstStyle/>
          <a:p>
            <a:r>
              <a:rPr lang="en-US"/>
              <a:t>PHY 712  Spring 2025 -- Lecture 31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04/09/2025</a:t>
            </a:r>
            <a:endParaRPr lang="en-US" dirty="0"/>
          </a:p>
        </p:txBody>
      </p:sp>
      <p:sp>
        <p:nvSpPr>
          <p:cNvPr id="3" name="Footer Placeholder 2"/>
          <p:cNvSpPr>
            <a:spLocks noGrp="1"/>
          </p:cNvSpPr>
          <p:nvPr>
            <p:ph type="ftr" sz="quarter" idx="11"/>
          </p:nvPr>
        </p:nvSpPr>
        <p:spPr/>
        <p:txBody>
          <a:bodyPr/>
          <a:lstStyle/>
          <a:p>
            <a:r>
              <a:rPr lang="en-US"/>
              <a:t>PHY 712  Spring 2025 --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04/09/2025</a:t>
            </a:r>
            <a:endParaRPr lang="en-US" dirty="0"/>
          </a:p>
        </p:txBody>
      </p:sp>
      <p:sp>
        <p:nvSpPr>
          <p:cNvPr id="5" name="Footer Placeholder 4"/>
          <p:cNvSpPr>
            <a:spLocks noGrp="1"/>
          </p:cNvSpPr>
          <p:nvPr>
            <p:ph type="ftr" sz="quarter" idx="11"/>
          </p:nvPr>
        </p:nvSpPr>
        <p:spPr/>
        <p:txBody>
          <a:bodyPr/>
          <a:lstStyle/>
          <a:p>
            <a:r>
              <a:rPr lang="en-US"/>
              <a:t>PHY 712  Spring 2025 -- Lecture 31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04/09/2025</a:t>
            </a:r>
            <a:endParaRPr lang="en-US" dirty="0"/>
          </a:p>
        </p:txBody>
      </p:sp>
      <p:sp>
        <p:nvSpPr>
          <p:cNvPr id="5" name="Footer Placeholder 4"/>
          <p:cNvSpPr>
            <a:spLocks noGrp="1"/>
          </p:cNvSpPr>
          <p:nvPr>
            <p:ph type="ftr" sz="quarter" idx="11"/>
          </p:nvPr>
        </p:nvSpPr>
        <p:spPr/>
        <p:txBody>
          <a:bodyPr/>
          <a:lstStyle/>
          <a:p>
            <a:r>
              <a:rPr lang="en-US"/>
              <a:t>PHY 712  Spring 2025 -- Lecture 31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04/09/2025</a:t>
            </a:r>
            <a:endParaRPr lang="en-US" dirty="0"/>
          </a:p>
        </p:txBody>
      </p:sp>
      <p:sp>
        <p:nvSpPr>
          <p:cNvPr id="6" name="Footer Placeholder 5"/>
          <p:cNvSpPr>
            <a:spLocks noGrp="1"/>
          </p:cNvSpPr>
          <p:nvPr>
            <p:ph type="ftr" sz="quarter" idx="11"/>
          </p:nvPr>
        </p:nvSpPr>
        <p:spPr/>
        <p:txBody>
          <a:bodyPr/>
          <a:lstStyle/>
          <a:p>
            <a:r>
              <a:rPr lang="en-US"/>
              <a:t>PHY 712  Spring 2025 -- Lecture 31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04/09/2025</a:t>
            </a:r>
            <a:endParaRPr lang="en-US" dirty="0"/>
          </a:p>
        </p:txBody>
      </p:sp>
      <p:sp>
        <p:nvSpPr>
          <p:cNvPr id="8" name="Footer Placeholder 7"/>
          <p:cNvSpPr>
            <a:spLocks noGrp="1"/>
          </p:cNvSpPr>
          <p:nvPr>
            <p:ph type="ftr" sz="quarter" idx="11"/>
          </p:nvPr>
        </p:nvSpPr>
        <p:spPr/>
        <p:txBody>
          <a:bodyPr/>
          <a:lstStyle/>
          <a:p>
            <a:r>
              <a:rPr lang="en-US"/>
              <a:t>PHY 712  Spring 2025 -- Lecture 31</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04/09/2025</a:t>
            </a:r>
            <a:endParaRPr lang="en-US" dirty="0"/>
          </a:p>
        </p:txBody>
      </p:sp>
      <p:sp>
        <p:nvSpPr>
          <p:cNvPr id="4" name="Footer Placeholder 3"/>
          <p:cNvSpPr>
            <a:spLocks noGrp="1"/>
          </p:cNvSpPr>
          <p:nvPr>
            <p:ph type="ftr" sz="quarter" idx="11"/>
          </p:nvPr>
        </p:nvSpPr>
        <p:spPr/>
        <p:txBody>
          <a:bodyPr/>
          <a:lstStyle/>
          <a:p>
            <a:r>
              <a:rPr lang="en-US"/>
              <a:t>PHY 712  Spring 2025 -- Lecture 31</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04/09/2025</a:t>
            </a:r>
            <a:endParaRPr lang="en-US" dirty="0"/>
          </a:p>
        </p:txBody>
      </p:sp>
      <p:sp>
        <p:nvSpPr>
          <p:cNvPr id="3" name="Footer Placeholder 2"/>
          <p:cNvSpPr>
            <a:spLocks noGrp="1"/>
          </p:cNvSpPr>
          <p:nvPr>
            <p:ph type="ftr" sz="quarter" idx="11"/>
          </p:nvPr>
        </p:nvSpPr>
        <p:spPr/>
        <p:txBody>
          <a:bodyPr/>
          <a:lstStyle/>
          <a:p>
            <a:r>
              <a:rPr lang="en-US"/>
              <a:t>PHY 712  Spring 2025 --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04/09/2025</a:t>
            </a:r>
            <a:endParaRPr lang="en-US" dirty="0"/>
          </a:p>
        </p:txBody>
      </p:sp>
      <p:sp>
        <p:nvSpPr>
          <p:cNvPr id="6" name="Footer Placeholder 5"/>
          <p:cNvSpPr>
            <a:spLocks noGrp="1"/>
          </p:cNvSpPr>
          <p:nvPr>
            <p:ph type="ftr" sz="quarter" idx="11"/>
          </p:nvPr>
        </p:nvSpPr>
        <p:spPr/>
        <p:txBody>
          <a:bodyPr/>
          <a:lstStyle/>
          <a:p>
            <a:r>
              <a:rPr lang="en-US"/>
              <a:t>PHY 712  Spring 2025 -- Lecture 31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04/09/2025</a:t>
            </a:r>
            <a:endParaRPr lang="en-US" dirty="0"/>
          </a:p>
        </p:txBody>
      </p:sp>
      <p:sp>
        <p:nvSpPr>
          <p:cNvPr id="6" name="Footer Placeholder 5"/>
          <p:cNvSpPr>
            <a:spLocks noGrp="1"/>
          </p:cNvSpPr>
          <p:nvPr>
            <p:ph type="ftr" sz="quarter" idx="11"/>
          </p:nvPr>
        </p:nvSpPr>
        <p:spPr/>
        <p:txBody>
          <a:bodyPr/>
          <a:lstStyle/>
          <a:p>
            <a:r>
              <a:rPr lang="en-US"/>
              <a:t>PHY 712  Spring 2025 -- Lecture 31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04/09/2025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2025 -- Lecture 31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04/09/2025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2025 -- Lecture 31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20.wmf"/><Relationship Id="rId3" Type="http://schemas.openxmlformats.org/officeDocument/2006/relationships/oleObject" Target="../embeddings/oleObject11.bin"/><Relationship Id="rId7" Type="http://schemas.openxmlformats.org/officeDocument/2006/relationships/image" Target="../media/image17.wmf"/><Relationship Id="rId12" Type="http://schemas.openxmlformats.org/officeDocument/2006/relationships/oleObject" Target="../embeddings/oleObject15.bin"/><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oleObject" Target="../embeddings/oleObject12.bin"/><Relationship Id="rId11" Type="http://schemas.openxmlformats.org/officeDocument/2006/relationships/image" Target="../media/image19.wmf"/><Relationship Id="rId5" Type="http://schemas.openxmlformats.org/officeDocument/2006/relationships/image" Target="../media/image16.png"/><Relationship Id="rId15" Type="http://schemas.openxmlformats.org/officeDocument/2006/relationships/image" Target="../media/image21.wmf"/><Relationship Id="rId10" Type="http://schemas.openxmlformats.org/officeDocument/2006/relationships/oleObject" Target="../embeddings/oleObject14.bin"/><Relationship Id="rId4" Type="http://schemas.openxmlformats.org/officeDocument/2006/relationships/image" Target="../media/image15.wmf"/><Relationship Id="rId9" Type="http://schemas.openxmlformats.org/officeDocument/2006/relationships/image" Target="../media/image18.wmf"/><Relationship Id="rId14" Type="http://schemas.openxmlformats.org/officeDocument/2006/relationships/oleObject" Target="../embeddings/oleObject16.bin"/></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lightsources.org/lightsources-of-the-world/"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doi:https://doi.org/10.1103/PhysRev.75.1912"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oleObject" Target="../embeddings/oleObject8.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5.wmf"/><Relationship Id="rId5" Type="http://schemas.openxmlformats.org/officeDocument/2006/relationships/oleObject" Target="../embeddings/oleObject18.bin"/><Relationship Id="rId4" Type="http://schemas.openxmlformats.org/officeDocument/2006/relationships/image" Target="../media/image24.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wmf"/><Relationship Id="rId5" Type="http://schemas.openxmlformats.org/officeDocument/2006/relationships/oleObject" Target="../embeddings/oleObject19.bin"/><Relationship Id="rId4" Type="http://schemas.openxmlformats.org/officeDocument/2006/relationships/image" Target="../media/image24.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8.wmf"/><Relationship Id="rId5" Type="http://schemas.openxmlformats.org/officeDocument/2006/relationships/oleObject" Target="../embeddings/oleObject21.bin"/><Relationship Id="rId4" Type="http://schemas.openxmlformats.org/officeDocument/2006/relationships/image" Target="../media/image27.wmf"/></Relationships>
</file>

<file path=ppt/slides/_rels/slide1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22.bin"/><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1.wmf"/><Relationship Id="rId5" Type="http://schemas.openxmlformats.org/officeDocument/2006/relationships/oleObject" Target="../embeddings/oleObject24.bin"/><Relationship Id="rId4" Type="http://schemas.openxmlformats.org/officeDocument/2006/relationships/image" Target="../media/image30.wmf"/></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doi.org/10.1016/j.xinn.2021.100097"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jlab.org/FEL/felspecs.html"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8.wmf"/></Relationships>
</file>

<file path=ppt/slides/_rels/slide24.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40.wmf"/><Relationship Id="rId5" Type="http://schemas.openxmlformats.org/officeDocument/2006/relationships/oleObject" Target="../embeddings/oleObject27.bin"/><Relationship Id="rId4" Type="http://schemas.openxmlformats.org/officeDocument/2006/relationships/image" Target="../media/image39.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43.wmf"/><Relationship Id="rId5" Type="http://schemas.openxmlformats.org/officeDocument/2006/relationships/oleObject" Target="../embeddings/oleObject30.bin"/><Relationship Id="rId4" Type="http://schemas.openxmlformats.org/officeDocument/2006/relationships/image" Target="../media/image42.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44.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image" Target="../media/image45.png"/><Relationship Id="rId1" Type="http://schemas.openxmlformats.org/officeDocument/2006/relationships/slideLayout" Target="../slideLayouts/slideLayout12.xml"/><Relationship Id="rId4" Type="http://schemas.openxmlformats.org/officeDocument/2006/relationships/image" Target="../media/image46.wmf"/></Relationships>
</file>

<file path=ppt/slides/_rels/slide28.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48.wmf"/><Relationship Id="rId5" Type="http://schemas.openxmlformats.org/officeDocument/2006/relationships/oleObject" Target="../embeddings/oleObject34.bin"/><Relationship Id="rId4" Type="http://schemas.openxmlformats.org/officeDocument/2006/relationships/image" Target="../media/image47.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51.png"/><Relationship Id="rId4" Type="http://schemas.openxmlformats.org/officeDocument/2006/relationships/image" Target="../media/image50.w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52.wmf"/><Relationship Id="rId5" Type="http://schemas.openxmlformats.org/officeDocument/2006/relationships/oleObject" Target="../embeddings/oleObject37.bin"/><Relationship Id="rId4" Type="http://schemas.openxmlformats.org/officeDocument/2006/relationships/image" Target="../media/image47.wmf"/></Relationships>
</file>

<file path=ppt/slides/_rels/slide31.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53.wmf"/><Relationship Id="rId5" Type="http://schemas.openxmlformats.org/officeDocument/2006/relationships/oleObject" Target="../embeddings/oleObject38.bin"/><Relationship Id="rId4" Type="http://schemas.openxmlformats.org/officeDocument/2006/relationships/image" Target="../media/image47.wmf"/></Relationships>
</file>

<file path=ppt/slides/_rels/slide32.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55.wmf"/><Relationship Id="rId5" Type="http://schemas.openxmlformats.org/officeDocument/2006/relationships/oleObject" Target="../embeddings/oleObject40.bin"/><Relationship Id="rId4" Type="http://schemas.openxmlformats.org/officeDocument/2006/relationships/image" Target="../media/image54.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57.wmf"/></Relationships>
</file>

<file path=ppt/slides/_rels/slide34.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oleObject" Target="../embeddings/oleObject43.bin"/><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oleObject" Target="../embeddings/oleObject44.bin"/><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image" Target="../media/image60.png"/><Relationship Id="rId7" Type="http://schemas.openxmlformats.org/officeDocument/2006/relationships/image" Target="../media/image62.wmf"/><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oleObject" Target="../embeddings/oleObject46.bin"/><Relationship Id="rId11" Type="http://schemas.openxmlformats.org/officeDocument/2006/relationships/image" Target="../media/image64.wmf"/><Relationship Id="rId5" Type="http://schemas.openxmlformats.org/officeDocument/2006/relationships/image" Target="../media/image61.wmf"/><Relationship Id="rId10" Type="http://schemas.openxmlformats.org/officeDocument/2006/relationships/oleObject" Target="../embeddings/oleObject48.bin"/><Relationship Id="rId4" Type="http://schemas.openxmlformats.org/officeDocument/2006/relationships/oleObject" Target="../embeddings/oleObject45.bin"/><Relationship Id="rId9" Type="http://schemas.openxmlformats.org/officeDocument/2006/relationships/image" Target="../media/image63.wmf"/></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document/d/1u3ZxgUzbA2AywykXFRPLBFbs-IxQpvlNH6kVdboNY8Y/edit?tab=t.0" TargetMode="External"/><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oleObject" Target="../embeddings/oleObject4.bin"/><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oleObject" Target="../embeddings/oleObject6.bin"/><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oleObject" Target="../embeddings/oleObject8.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04/09/2025</a:t>
            </a:r>
            <a:endParaRPr lang="en-US" dirty="0"/>
          </a:p>
        </p:txBody>
      </p:sp>
      <p:sp>
        <p:nvSpPr>
          <p:cNvPr id="3" name="Footer Placeholder 2"/>
          <p:cNvSpPr>
            <a:spLocks noGrp="1"/>
          </p:cNvSpPr>
          <p:nvPr>
            <p:ph type="ftr" sz="quarter" idx="11"/>
          </p:nvPr>
        </p:nvSpPr>
        <p:spPr/>
        <p:txBody>
          <a:bodyPr/>
          <a:lstStyle/>
          <a:p>
            <a:r>
              <a:rPr lang="en-US"/>
              <a:t>PHY 712  Spring 2025 --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90500" y="609600"/>
            <a:ext cx="8763000" cy="4955203"/>
          </a:xfrm>
          <a:prstGeom prst="rect">
            <a:avLst/>
          </a:prstGeom>
          <a:noFill/>
          <a:ln>
            <a:noFill/>
          </a:ln>
        </p:spPr>
        <p:txBody>
          <a:bodyPr wrap="square" rtlCol="0">
            <a:spAutoFit/>
          </a:bodyPr>
          <a:lstStyle/>
          <a:p>
            <a:pPr algn="ctr"/>
            <a:r>
              <a:rPr lang="en-US" sz="3200" b="1" dirty="0"/>
              <a:t>PHY 712 Electrodynamics</a:t>
            </a:r>
          </a:p>
          <a:p>
            <a:pPr algn="ctr"/>
            <a:r>
              <a:rPr lang="en-US" sz="3200" b="1" dirty="0"/>
              <a:t>10-10:50 AM  MWF  Olin 103</a:t>
            </a:r>
          </a:p>
          <a:p>
            <a:pPr algn="ctr"/>
            <a:endParaRPr lang="en-US" sz="3200" b="1" dirty="0"/>
          </a:p>
          <a:p>
            <a:pPr algn="ctr"/>
            <a:r>
              <a:rPr lang="en-US" sz="3200" b="1" dirty="0"/>
              <a:t>Notes  for Lecture 31:</a:t>
            </a:r>
          </a:p>
          <a:p>
            <a:pPr algn="ctr"/>
            <a:r>
              <a:rPr lang="en-US" sz="3200" b="1" dirty="0">
                <a:solidFill>
                  <a:schemeClr val="folHlink"/>
                </a:solidFill>
              </a:rPr>
              <a:t>Radiation by moving charges</a:t>
            </a:r>
          </a:p>
          <a:p>
            <a:pPr algn="ctr"/>
            <a:endParaRPr lang="en-US" sz="1200" b="1" dirty="0">
              <a:solidFill>
                <a:schemeClr val="folHlink"/>
              </a:solidFill>
            </a:endParaRPr>
          </a:p>
          <a:p>
            <a:pPr marL="457200" lvl="2" algn="ctr">
              <a:spcBef>
                <a:spcPct val="50000"/>
              </a:spcBef>
            </a:pPr>
            <a:r>
              <a:rPr lang="en-US" sz="2400" b="1" dirty="0">
                <a:solidFill>
                  <a:schemeClr val="folHlink"/>
                </a:solidFill>
              </a:rPr>
              <a:t>Continue reading Chap. 14 – (Sec. 14.1-14.8 in JDJ)</a:t>
            </a:r>
          </a:p>
          <a:p>
            <a:pPr marL="2343150" lvl="5" indent="-514350">
              <a:spcBef>
                <a:spcPct val="50000"/>
              </a:spcBef>
              <a:buFont typeface="+mj-lt"/>
              <a:buAutoNum type="arabicPeriod"/>
            </a:pPr>
            <a:r>
              <a:rPr lang="en-US" sz="2400" b="1" dirty="0">
                <a:solidFill>
                  <a:schemeClr val="folHlink"/>
                </a:solidFill>
              </a:rPr>
              <a:t>Recap of synchrotron radiation</a:t>
            </a:r>
          </a:p>
          <a:p>
            <a:pPr marL="2343150" lvl="5" indent="-514350">
              <a:spcBef>
                <a:spcPct val="50000"/>
              </a:spcBef>
              <a:buFont typeface="+mj-lt"/>
              <a:buAutoNum type="arabicPeriod"/>
            </a:pPr>
            <a:r>
              <a:rPr lang="en-US" sz="2400" b="1" dirty="0">
                <a:solidFill>
                  <a:schemeClr val="folHlink"/>
                </a:solidFill>
              </a:rPr>
              <a:t>Some other radiation sources</a:t>
            </a:r>
          </a:p>
          <a:p>
            <a:pPr marL="2343150" lvl="5" indent="-514350">
              <a:spcBef>
                <a:spcPct val="50000"/>
              </a:spcBef>
              <a:buFont typeface="+mj-lt"/>
              <a:buAutoNum type="arabicPeriod"/>
            </a:pPr>
            <a:r>
              <a:rPr lang="en-US" sz="2400" b="1" dirty="0">
                <a:solidFill>
                  <a:schemeClr val="folHlink"/>
                </a:solidFill>
              </a:rPr>
              <a:t>Compton scattering</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04/09/2025</a:t>
            </a:r>
            <a:endParaRPr lang="en-US" dirty="0"/>
          </a:p>
        </p:txBody>
      </p:sp>
      <p:sp>
        <p:nvSpPr>
          <p:cNvPr id="3" name="Footer Placeholder 2"/>
          <p:cNvSpPr>
            <a:spLocks noGrp="1"/>
          </p:cNvSpPr>
          <p:nvPr>
            <p:ph type="ftr" sz="quarter" idx="11"/>
          </p:nvPr>
        </p:nvSpPr>
        <p:spPr/>
        <p:txBody>
          <a:bodyPr/>
          <a:lstStyle/>
          <a:p>
            <a:r>
              <a:rPr lang="en-US"/>
              <a:t>PHY 712  Spring 2025 --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606699672"/>
              </p:ext>
            </p:extLst>
          </p:nvPr>
        </p:nvGraphicFramePr>
        <p:xfrm>
          <a:off x="177351" y="1600200"/>
          <a:ext cx="8844411" cy="1671788"/>
        </p:xfrm>
        <a:graphic>
          <a:graphicData uri="http://schemas.openxmlformats.org/presentationml/2006/ole">
            <mc:AlternateContent xmlns:mc="http://schemas.openxmlformats.org/markup-compatibility/2006">
              <mc:Choice xmlns:v="urn:schemas-microsoft-com:vml" Requires="v">
                <p:oleObj name="Equation" r:id="rId3" imgW="5384520" imgH="1091880" progId="Equation.DSMT4">
                  <p:embed/>
                </p:oleObj>
              </mc:Choice>
              <mc:Fallback>
                <p:oleObj name="Equation" r:id="rId3" imgW="5384520" imgH="1091880" progId="Equation.DSMT4">
                  <p:embed/>
                  <p:pic>
                    <p:nvPicPr>
                      <p:cNvPr id="5" name="Object 4"/>
                      <p:cNvPicPr>
                        <a:picLocks noChangeAspect="1" noChangeArrowheads="1"/>
                      </p:cNvPicPr>
                      <p:nvPr/>
                    </p:nvPicPr>
                    <p:blipFill>
                      <a:blip r:embed="rId4"/>
                      <a:srcRect/>
                      <a:stretch>
                        <a:fillRect/>
                      </a:stretch>
                    </p:blipFill>
                    <p:spPr bwMode="auto">
                      <a:xfrm>
                        <a:off x="177351" y="1600200"/>
                        <a:ext cx="8844411" cy="1671788"/>
                      </a:xfrm>
                      <a:prstGeom prst="rect">
                        <a:avLst/>
                      </a:prstGeom>
                      <a:noFill/>
                      <a:ln>
                        <a:noFill/>
                      </a:ln>
                    </p:spPr>
                  </p:pic>
                </p:oleObj>
              </mc:Fallback>
            </mc:AlternateContent>
          </a:graphicData>
        </a:graphic>
      </p:graphicFrame>
      <p:sp>
        <p:nvSpPr>
          <p:cNvPr id="6" name="TextBox 5"/>
          <p:cNvSpPr txBox="1"/>
          <p:nvPr/>
        </p:nvSpPr>
        <p:spPr>
          <a:xfrm>
            <a:off x="159818" y="41880"/>
            <a:ext cx="8907982" cy="461665"/>
          </a:xfrm>
          <a:prstGeom prst="rect">
            <a:avLst/>
          </a:prstGeom>
          <a:noFill/>
        </p:spPr>
        <p:txBody>
          <a:bodyPr wrap="square" rtlCol="0">
            <a:spAutoFit/>
          </a:bodyPr>
          <a:lstStyle/>
          <a:p>
            <a:r>
              <a:rPr lang="en-US" sz="2400" dirty="0">
                <a:latin typeface="+mj-lt"/>
              </a:rPr>
              <a:t>Solution appropriate for man-made synchrotron facilities</a:t>
            </a:r>
          </a:p>
        </p:txBody>
      </p:sp>
      <p:pic>
        <p:nvPicPr>
          <p:cNvPr id="7" name="Picture 6"/>
          <p:cNvPicPr>
            <a:picLocks noChangeAspect="1"/>
          </p:cNvPicPr>
          <p:nvPr/>
        </p:nvPicPr>
        <p:blipFill>
          <a:blip r:embed="rId5"/>
          <a:stretch>
            <a:fillRect/>
          </a:stretch>
        </p:blipFill>
        <p:spPr>
          <a:xfrm>
            <a:off x="10160" y="3524097"/>
            <a:ext cx="9144000" cy="2713353"/>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2792203082"/>
              </p:ext>
            </p:extLst>
          </p:nvPr>
        </p:nvGraphicFramePr>
        <p:xfrm>
          <a:off x="4582160" y="6004799"/>
          <a:ext cx="751840" cy="393007"/>
        </p:xfrm>
        <a:graphic>
          <a:graphicData uri="http://schemas.openxmlformats.org/presentationml/2006/ole">
            <mc:AlternateContent xmlns:mc="http://schemas.openxmlformats.org/markup-compatibility/2006">
              <mc:Choice xmlns:v="urn:schemas-microsoft-com:vml" Requires="v">
                <p:oleObj name="Equation" r:id="rId6" imgW="558720" imgH="291960" progId="Equation.DSMT4">
                  <p:embed/>
                </p:oleObj>
              </mc:Choice>
              <mc:Fallback>
                <p:oleObj name="Equation" r:id="rId6" imgW="558720" imgH="291960" progId="Equation.DSMT4">
                  <p:embed/>
                  <p:pic>
                    <p:nvPicPr>
                      <p:cNvPr id="8" name="Object 7"/>
                      <p:cNvPicPr/>
                      <p:nvPr/>
                    </p:nvPicPr>
                    <p:blipFill>
                      <a:blip r:embed="rId7"/>
                      <a:stretch>
                        <a:fillRect/>
                      </a:stretch>
                    </p:blipFill>
                    <p:spPr>
                      <a:xfrm>
                        <a:off x="4582160" y="6004799"/>
                        <a:ext cx="751840" cy="39300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40168615"/>
              </p:ext>
            </p:extLst>
          </p:nvPr>
        </p:nvGraphicFramePr>
        <p:xfrm>
          <a:off x="4267200" y="3830998"/>
          <a:ext cx="1625600" cy="622300"/>
        </p:xfrm>
        <a:graphic>
          <a:graphicData uri="http://schemas.openxmlformats.org/presentationml/2006/ole">
            <mc:AlternateContent xmlns:mc="http://schemas.openxmlformats.org/markup-compatibility/2006">
              <mc:Choice xmlns:v="urn:schemas-microsoft-com:vml" Requires="v">
                <p:oleObj name="Equation" r:id="rId8" imgW="1625400" imgH="622080" progId="Equation.DSMT4">
                  <p:embed/>
                </p:oleObj>
              </mc:Choice>
              <mc:Fallback>
                <p:oleObj name="Equation" r:id="rId8" imgW="1625400" imgH="622080" progId="Equation.DSMT4">
                  <p:embed/>
                  <p:pic>
                    <p:nvPicPr>
                      <p:cNvPr id="9" name="Object 8"/>
                      <p:cNvPicPr/>
                      <p:nvPr/>
                    </p:nvPicPr>
                    <p:blipFill>
                      <a:blip r:embed="rId9"/>
                      <a:stretch>
                        <a:fillRect/>
                      </a:stretch>
                    </p:blipFill>
                    <p:spPr>
                      <a:xfrm>
                        <a:off x="4267200" y="3830998"/>
                        <a:ext cx="1625600" cy="6223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838467466"/>
              </p:ext>
            </p:extLst>
          </p:nvPr>
        </p:nvGraphicFramePr>
        <p:xfrm>
          <a:off x="1294130" y="4258473"/>
          <a:ext cx="1587500" cy="622300"/>
        </p:xfrm>
        <a:graphic>
          <a:graphicData uri="http://schemas.openxmlformats.org/presentationml/2006/ole">
            <mc:AlternateContent xmlns:mc="http://schemas.openxmlformats.org/markup-compatibility/2006">
              <mc:Choice xmlns:v="urn:schemas-microsoft-com:vml" Requires="v">
                <p:oleObj name="Equation" r:id="rId10" imgW="1587240" imgH="622080" progId="Equation.DSMT4">
                  <p:embed/>
                </p:oleObj>
              </mc:Choice>
              <mc:Fallback>
                <p:oleObj name="Equation" r:id="rId10" imgW="1587240" imgH="622080" progId="Equation.DSMT4">
                  <p:embed/>
                  <p:pic>
                    <p:nvPicPr>
                      <p:cNvPr id="10" name="Object 9"/>
                      <p:cNvPicPr/>
                      <p:nvPr/>
                    </p:nvPicPr>
                    <p:blipFill>
                      <a:blip r:embed="rId11"/>
                      <a:stretch>
                        <a:fillRect/>
                      </a:stretch>
                    </p:blipFill>
                    <p:spPr>
                      <a:xfrm>
                        <a:off x="1294130" y="4258473"/>
                        <a:ext cx="1587500" cy="6223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210378491"/>
              </p:ext>
            </p:extLst>
          </p:nvPr>
        </p:nvGraphicFramePr>
        <p:xfrm>
          <a:off x="2679700" y="4813300"/>
          <a:ext cx="1587500" cy="596900"/>
        </p:xfrm>
        <a:graphic>
          <a:graphicData uri="http://schemas.openxmlformats.org/presentationml/2006/ole">
            <mc:AlternateContent xmlns:mc="http://schemas.openxmlformats.org/markup-compatibility/2006">
              <mc:Choice xmlns:v="urn:schemas-microsoft-com:vml" Requires="v">
                <p:oleObj name="Equation" r:id="rId12" imgW="1587240" imgH="596880" progId="Equation.DSMT4">
                  <p:embed/>
                </p:oleObj>
              </mc:Choice>
              <mc:Fallback>
                <p:oleObj name="Equation" r:id="rId12" imgW="1587240" imgH="596880" progId="Equation.DSMT4">
                  <p:embed/>
                  <p:pic>
                    <p:nvPicPr>
                      <p:cNvPr id="11" name="Object 10"/>
                      <p:cNvPicPr/>
                      <p:nvPr/>
                    </p:nvPicPr>
                    <p:blipFill>
                      <a:blip r:embed="rId13"/>
                      <a:stretch>
                        <a:fillRect/>
                      </a:stretch>
                    </p:blipFill>
                    <p:spPr>
                      <a:xfrm>
                        <a:off x="2679700" y="4813300"/>
                        <a:ext cx="1587500" cy="596900"/>
                      </a:xfrm>
                      <a:prstGeom prst="rect">
                        <a:avLst/>
                      </a:prstGeom>
                    </p:spPr>
                  </p:pic>
                </p:oleObj>
              </mc:Fallback>
            </mc:AlternateContent>
          </a:graphicData>
        </a:graphic>
      </p:graphicFrame>
      <p:cxnSp>
        <p:nvCxnSpPr>
          <p:cNvPr id="13" name="Straight Arrow Connector 12"/>
          <p:cNvCxnSpPr/>
          <p:nvPr/>
        </p:nvCxnSpPr>
        <p:spPr>
          <a:xfrm flipH="1">
            <a:off x="1371600" y="5187674"/>
            <a:ext cx="1219200" cy="222526"/>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Object 11">
            <a:extLst>
              <a:ext uri="{FF2B5EF4-FFF2-40B4-BE49-F238E27FC236}">
                <a16:creationId xmlns:a16="http://schemas.microsoft.com/office/drawing/2014/main" id="{2EA806F5-FE0E-CE2D-13B3-28B36EDF8A3A}"/>
              </a:ext>
            </a:extLst>
          </p:cNvPr>
          <p:cNvGraphicFramePr>
            <a:graphicFrameLocks noChangeAspect="1"/>
          </p:cNvGraphicFramePr>
          <p:nvPr>
            <p:extLst>
              <p:ext uri="{D42A27DB-BD31-4B8C-83A1-F6EECF244321}">
                <p14:modId xmlns:p14="http://schemas.microsoft.com/office/powerpoint/2010/main" val="2716044489"/>
              </p:ext>
            </p:extLst>
          </p:nvPr>
        </p:nvGraphicFramePr>
        <p:xfrm>
          <a:off x="122237" y="609117"/>
          <a:ext cx="8899525" cy="1003300"/>
        </p:xfrm>
        <a:graphic>
          <a:graphicData uri="http://schemas.openxmlformats.org/presentationml/2006/ole">
            <mc:AlternateContent xmlns:mc="http://schemas.openxmlformats.org/markup-compatibility/2006">
              <mc:Choice xmlns:v="urn:schemas-microsoft-com:vml" Requires="v">
                <p:oleObj name="Equation" r:id="rId14" imgW="6083280" imgH="685800" progId="Equation.DSMT4">
                  <p:embed/>
                </p:oleObj>
              </mc:Choice>
              <mc:Fallback>
                <p:oleObj name="Equation" r:id="rId14" imgW="6083280" imgH="685800" progId="Equation.DSMT4">
                  <p:embed/>
                  <p:pic>
                    <p:nvPicPr>
                      <p:cNvPr id="0" name=""/>
                      <p:cNvPicPr/>
                      <p:nvPr/>
                    </p:nvPicPr>
                    <p:blipFill>
                      <a:blip r:embed="rId15"/>
                      <a:stretch>
                        <a:fillRect/>
                      </a:stretch>
                    </p:blipFill>
                    <p:spPr>
                      <a:xfrm>
                        <a:off x="122237" y="609117"/>
                        <a:ext cx="8899525" cy="1003300"/>
                      </a:xfrm>
                      <a:prstGeom prst="rect">
                        <a:avLst/>
                      </a:prstGeom>
                    </p:spPr>
                  </p:pic>
                </p:oleObj>
              </mc:Fallback>
            </mc:AlternateContent>
          </a:graphicData>
        </a:graphic>
      </p:graphicFrame>
    </p:spTree>
    <p:extLst>
      <p:ext uri="{BB962C8B-B14F-4D97-AF65-F5344CB8AC3E}">
        <p14:creationId xmlns:p14="http://schemas.microsoft.com/office/powerpoint/2010/main" val="2725185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8FBFF5-6F53-4606-B7CE-86BA0336DE17}"/>
              </a:ext>
            </a:extLst>
          </p:cNvPr>
          <p:cNvSpPr>
            <a:spLocks noGrp="1"/>
          </p:cNvSpPr>
          <p:nvPr>
            <p:ph type="dt" sz="half" idx="10"/>
          </p:nvPr>
        </p:nvSpPr>
        <p:spPr/>
        <p:txBody>
          <a:bodyPr/>
          <a:lstStyle/>
          <a:p>
            <a:r>
              <a:rPr lang="en-US"/>
              <a:t>04/09/2025</a:t>
            </a:r>
            <a:endParaRPr lang="en-US" dirty="0"/>
          </a:p>
        </p:txBody>
      </p:sp>
      <p:sp>
        <p:nvSpPr>
          <p:cNvPr id="3" name="Footer Placeholder 2">
            <a:extLst>
              <a:ext uri="{FF2B5EF4-FFF2-40B4-BE49-F238E27FC236}">
                <a16:creationId xmlns:a16="http://schemas.microsoft.com/office/drawing/2014/main" id="{DCE00FFD-15AC-4E20-B181-3D34A66F5B7A}"/>
              </a:ext>
            </a:extLst>
          </p:cNvPr>
          <p:cNvSpPr>
            <a:spLocks noGrp="1"/>
          </p:cNvSpPr>
          <p:nvPr>
            <p:ph type="ftr" sz="quarter" idx="11"/>
          </p:nvPr>
        </p:nvSpPr>
        <p:spPr/>
        <p:txBody>
          <a:bodyPr/>
          <a:lstStyle/>
          <a:p>
            <a:r>
              <a:rPr lang="en-US"/>
              <a:t>PHY 712  Spring 2025 -- Lecture 31</a:t>
            </a:r>
            <a:endParaRPr lang="en-US" dirty="0"/>
          </a:p>
        </p:txBody>
      </p:sp>
      <p:sp>
        <p:nvSpPr>
          <p:cNvPr id="4" name="Slide Number Placeholder 3">
            <a:extLst>
              <a:ext uri="{FF2B5EF4-FFF2-40B4-BE49-F238E27FC236}">
                <a16:creationId xmlns:a16="http://schemas.microsoft.com/office/drawing/2014/main" id="{853CAB54-96A6-496F-A681-4331C0251912}"/>
              </a:ext>
            </a:extLst>
          </p:cNvPr>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a:extLst>
              <a:ext uri="{FF2B5EF4-FFF2-40B4-BE49-F238E27FC236}">
                <a16:creationId xmlns:a16="http://schemas.microsoft.com/office/drawing/2014/main" id="{2F2C80AA-52FA-4F11-A1FA-1FEA68FDE88C}"/>
              </a:ext>
            </a:extLst>
          </p:cNvPr>
          <p:cNvSpPr txBox="1"/>
          <p:nvPr/>
        </p:nvSpPr>
        <p:spPr>
          <a:xfrm>
            <a:off x="457200" y="304800"/>
            <a:ext cx="8229600" cy="461665"/>
          </a:xfrm>
          <a:prstGeom prst="rect">
            <a:avLst/>
          </a:prstGeom>
          <a:noFill/>
        </p:spPr>
        <p:txBody>
          <a:bodyPr wrap="square" rtlCol="0">
            <a:spAutoFit/>
          </a:bodyPr>
          <a:lstStyle/>
          <a:p>
            <a:r>
              <a:rPr lang="en-US" sz="2400" dirty="0">
                <a:latin typeface="+mj-lt"/>
                <a:hlinkClick r:id="rId2"/>
              </a:rPr>
              <a:t>https://lightsources.org/lightsources-of-the-world/</a:t>
            </a:r>
            <a:endParaRPr lang="en-US" sz="2400" dirty="0">
              <a:latin typeface="+mj-lt"/>
            </a:endParaRPr>
          </a:p>
        </p:txBody>
      </p:sp>
      <p:pic>
        <p:nvPicPr>
          <p:cNvPr id="6" name="Picture 5">
            <a:extLst>
              <a:ext uri="{FF2B5EF4-FFF2-40B4-BE49-F238E27FC236}">
                <a16:creationId xmlns:a16="http://schemas.microsoft.com/office/drawing/2014/main" id="{A45A5BA4-BAA4-4FE2-B660-6ADC0CAD0550}"/>
              </a:ext>
            </a:extLst>
          </p:cNvPr>
          <p:cNvPicPr>
            <a:picLocks noChangeAspect="1"/>
          </p:cNvPicPr>
          <p:nvPr/>
        </p:nvPicPr>
        <p:blipFill rotWithShape="1">
          <a:blip r:embed="rId3"/>
          <a:srcRect l="15000"/>
          <a:stretch/>
        </p:blipFill>
        <p:spPr>
          <a:xfrm>
            <a:off x="228600" y="876905"/>
            <a:ext cx="8686800" cy="5369004"/>
          </a:xfrm>
          <a:prstGeom prst="rect">
            <a:avLst/>
          </a:prstGeom>
        </p:spPr>
      </p:pic>
    </p:spTree>
    <p:extLst>
      <p:ext uri="{BB962C8B-B14F-4D97-AF65-F5344CB8AC3E}">
        <p14:creationId xmlns:p14="http://schemas.microsoft.com/office/powerpoint/2010/main" val="1585921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1C1F87-0BF0-428D-A26D-7CCB51A64738}"/>
              </a:ext>
            </a:extLst>
          </p:cNvPr>
          <p:cNvSpPr>
            <a:spLocks noGrp="1"/>
          </p:cNvSpPr>
          <p:nvPr>
            <p:ph type="dt" sz="half" idx="10"/>
          </p:nvPr>
        </p:nvSpPr>
        <p:spPr/>
        <p:txBody>
          <a:bodyPr/>
          <a:lstStyle/>
          <a:p>
            <a:r>
              <a:rPr lang="en-US"/>
              <a:t>04/09/2025</a:t>
            </a:r>
            <a:endParaRPr lang="en-US" dirty="0"/>
          </a:p>
        </p:txBody>
      </p:sp>
      <p:sp>
        <p:nvSpPr>
          <p:cNvPr id="3" name="Footer Placeholder 2">
            <a:extLst>
              <a:ext uri="{FF2B5EF4-FFF2-40B4-BE49-F238E27FC236}">
                <a16:creationId xmlns:a16="http://schemas.microsoft.com/office/drawing/2014/main" id="{2836730A-87C0-4C3E-A0B7-14FF5D9AE536}"/>
              </a:ext>
            </a:extLst>
          </p:cNvPr>
          <p:cNvSpPr>
            <a:spLocks noGrp="1"/>
          </p:cNvSpPr>
          <p:nvPr>
            <p:ph type="ftr" sz="quarter" idx="11"/>
          </p:nvPr>
        </p:nvSpPr>
        <p:spPr/>
        <p:txBody>
          <a:bodyPr/>
          <a:lstStyle/>
          <a:p>
            <a:r>
              <a:rPr lang="en-US"/>
              <a:t>PHY 712  Spring 2025 -- Lecture 31</a:t>
            </a:r>
            <a:endParaRPr lang="en-US" dirty="0"/>
          </a:p>
        </p:txBody>
      </p:sp>
      <p:sp>
        <p:nvSpPr>
          <p:cNvPr id="4" name="Slide Number Placeholder 3">
            <a:extLst>
              <a:ext uri="{FF2B5EF4-FFF2-40B4-BE49-F238E27FC236}">
                <a16:creationId xmlns:a16="http://schemas.microsoft.com/office/drawing/2014/main" id="{199765B1-55EE-4066-8A5C-A2160D448298}"/>
              </a:ext>
            </a:extLst>
          </p:cNvPr>
          <p:cNvSpPr>
            <a:spLocks noGrp="1"/>
          </p:cNvSpPr>
          <p:nvPr>
            <p:ph type="sldNum" sz="quarter" idx="12"/>
          </p:nvPr>
        </p:nvSpPr>
        <p:spPr/>
        <p:txBody>
          <a:bodyPr/>
          <a:lstStyle/>
          <a:p>
            <a:fld id="{CE368B07-CEBF-4C80-90AF-53B34FA04CF3}" type="slidenum">
              <a:rPr lang="en-US" smtClean="0"/>
              <a:t>12</a:t>
            </a:fld>
            <a:endParaRPr lang="en-US" dirty="0"/>
          </a:p>
        </p:txBody>
      </p:sp>
      <p:pic>
        <p:nvPicPr>
          <p:cNvPr id="5" name="Picture 4">
            <a:extLst>
              <a:ext uri="{FF2B5EF4-FFF2-40B4-BE49-F238E27FC236}">
                <a16:creationId xmlns:a16="http://schemas.microsoft.com/office/drawing/2014/main" id="{BE7D1DFE-A52E-4E88-8B4A-69B920ED97E3}"/>
              </a:ext>
            </a:extLst>
          </p:cNvPr>
          <p:cNvPicPr>
            <a:picLocks noChangeAspect="1"/>
          </p:cNvPicPr>
          <p:nvPr/>
        </p:nvPicPr>
        <p:blipFill>
          <a:blip r:embed="rId2"/>
          <a:stretch>
            <a:fillRect/>
          </a:stretch>
        </p:blipFill>
        <p:spPr>
          <a:xfrm>
            <a:off x="-11464" y="972403"/>
            <a:ext cx="9144000" cy="4913194"/>
          </a:xfrm>
          <a:prstGeom prst="rect">
            <a:avLst/>
          </a:prstGeom>
        </p:spPr>
      </p:pic>
      <p:sp>
        <p:nvSpPr>
          <p:cNvPr id="6" name="TextBox 5">
            <a:extLst>
              <a:ext uri="{FF2B5EF4-FFF2-40B4-BE49-F238E27FC236}">
                <a16:creationId xmlns:a16="http://schemas.microsoft.com/office/drawing/2014/main" id="{D553764D-4DF7-4FC1-AF12-CF3E591159CD}"/>
              </a:ext>
            </a:extLst>
          </p:cNvPr>
          <p:cNvSpPr txBox="1"/>
          <p:nvPr/>
        </p:nvSpPr>
        <p:spPr>
          <a:xfrm>
            <a:off x="0" y="5867400"/>
            <a:ext cx="8534400" cy="830997"/>
          </a:xfrm>
          <a:prstGeom prst="rect">
            <a:avLst/>
          </a:prstGeom>
          <a:noFill/>
        </p:spPr>
        <p:txBody>
          <a:bodyPr wrap="square" rtlCol="0">
            <a:spAutoFit/>
          </a:bodyPr>
          <a:lstStyle/>
          <a:p>
            <a:r>
              <a:rPr lang="en-US" sz="2400" dirty="0" err="1"/>
              <a:t>DOI:</a:t>
            </a:r>
            <a:r>
              <a:rPr lang="en-US" sz="2400" dirty="0" err="1">
                <a:hlinkClick r:id="rId3"/>
              </a:rPr>
              <a:t>https</a:t>
            </a:r>
            <a:r>
              <a:rPr lang="en-US" sz="2400" dirty="0">
                <a:hlinkClick r:id="rId3"/>
              </a:rPr>
              <a:t>://doi.org/10.1103/PhysRev.75.1912</a:t>
            </a:r>
            <a:endParaRPr lang="en-US" sz="2400" dirty="0"/>
          </a:p>
          <a:p>
            <a:endParaRPr lang="en-US" sz="2400" dirty="0">
              <a:latin typeface="+mj-lt"/>
            </a:endParaRPr>
          </a:p>
        </p:txBody>
      </p:sp>
      <p:sp>
        <p:nvSpPr>
          <p:cNvPr id="8" name="TextBox 7">
            <a:extLst>
              <a:ext uri="{FF2B5EF4-FFF2-40B4-BE49-F238E27FC236}">
                <a16:creationId xmlns:a16="http://schemas.microsoft.com/office/drawing/2014/main" id="{9CD1B546-EB93-A13F-9E62-68CE875C4B99}"/>
              </a:ext>
            </a:extLst>
          </p:cNvPr>
          <p:cNvSpPr txBox="1"/>
          <p:nvPr/>
        </p:nvSpPr>
        <p:spPr>
          <a:xfrm>
            <a:off x="11464" y="9435"/>
            <a:ext cx="8382000" cy="1200329"/>
          </a:xfrm>
          <a:prstGeom prst="rect">
            <a:avLst/>
          </a:prstGeom>
          <a:noFill/>
        </p:spPr>
        <p:txBody>
          <a:bodyPr wrap="square" rtlCol="0">
            <a:spAutoFit/>
          </a:bodyPr>
          <a:lstStyle/>
          <a:p>
            <a:r>
              <a:rPr lang="en-US" sz="2400" dirty="0">
                <a:latin typeface="+mj-lt"/>
              </a:rPr>
              <a:t>Synchrotron radiation is also produced by astronomical sources as analyzed by Julian Schwinger –</a:t>
            </a:r>
          </a:p>
          <a:p>
            <a:endParaRPr lang="en-US" sz="2400" dirty="0">
              <a:latin typeface="+mj-lt"/>
            </a:endParaRPr>
          </a:p>
        </p:txBody>
      </p:sp>
    </p:spTree>
    <p:extLst>
      <p:ext uri="{BB962C8B-B14F-4D97-AF65-F5344CB8AC3E}">
        <p14:creationId xmlns:p14="http://schemas.microsoft.com/office/powerpoint/2010/main" val="999236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04/09/2025</a:t>
            </a:r>
            <a:endParaRPr lang="en-US" dirty="0"/>
          </a:p>
        </p:txBody>
      </p:sp>
      <p:sp>
        <p:nvSpPr>
          <p:cNvPr id="3" name="Footer Placeholder 2"/>
          <p:cNvSpPr>
            <a:spLocks noGrp="1"/>
          </p:cNvSpPr>
          <p:nvPr>
            <p:ph type="ftr" sz="quarter" idx="11"/>
          </p:nvPr>
        </p:nvSpPr>
        <p:spPr/>
        <p:txBody>
          <a:bodyPr/>
          <a:lstStyle/>
          <a:p>
            <a:r>
              <a:rPr lang="en-US"/>
              <a:t>PHY 712  Spring 2025 --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graphicFrame>
        <p:nvGraphicFramePr>
          <p:cNvPr id="39" name="Object 38"/>
          <p:cNvGraphicFramePr>
            <a:graphicFrameLocks noChangeAspect="1"/>
          </p:cNvGraphicFramePr>
          <p:nvPr/>
        </p:nvGraphicFramePr>
        <p:xfrm>
          <a:off x="3070225" y="619125"/>
          <a:ext cx="5680075" cy="1590675"/>
        </p:xfrm>
        <a:graphic>
          <a:graphicData uri="http://schemas.openxmlformats.org/presentationml/2006/ole">
            <mc:AlternateContent xmlns:mc="http://schemas.openxmlformats.org/markup-compatibility/2006">
              <mc:Choice xmlns:v="urn:schemas-microsoft-com:vml" Requires="v">
                <p:oleObj name="Equation" r:id="rId3" imgW="2577960" imgH="774360" progId="Equation.DSMT4">
                  <p:embed/>
                </p:oleObj>
              </mc:Choice>
              <mc:Fallback>
                <p:oleObj name="Equation" r:id="rId3" imgW="2577960" imgH="774360" progId="Equation.DSMT4">
                  <p:embed/>
                  <p:pic>
                    <p:nvPicPr>
                      <p:cNvPr id="39" name="Object 38"/>
                      <p:cNvPicPr>
                        <a:picLocks noChangeAspect="1" noChangeArrowheads="1"/>
                      </p:cNvPicPr>
                      <p:nvPr/>
                    </p:nvPicPr>
                    <p:blipFill>
                      <a:blip r:embed="rId4"/>
                      <a:srcRect/>
                      <a:stretch>
                        <a:fillRect/>
                      </a:stretch>
                    </p:blipFill>
                    <p:spPr bwMode="auto">
                      <a:xfrm>
                        <a:off x="3070225" y="619125"/>
                        <a:ext cx="56800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5" name="Group 44"/>
          <p:cNvGrpSpPr/>
          <p:nvPr/>
        </p:nvGrpSpPr>
        <p:grpSpPr>
          <a:xfrm>
            <a:off x="152400" y="76200"/>
            <a:ext cx="3337516" cy="3011860"/>
            <a:chOff x="381000" y="304800"/>
            <a:chExt cx="3337516" cy="3011860"/>
          </a:xfrm>
        </p:grpSpPr>
        <p:grpSp>
          <p:nvGrpSpPr>
            <p:cNvPr id="5" name="Group 4"/>
            <p:cNvGrpSpPr/>
            <p:nvPr/>
          </p:nvGrpSpPr>
          <p:grpSpPr>
            <a:xfrm>
              <a:off x="381000" y="304800"/>
              <a:ext cx="3337516" cy="3011860"/>
              <a:chOff x="685800" y="688031"/>
              <a:chExt cx="3337516" cy="3011860"/>
            </a:xfrm>
          </p:grpSpPr>
          <p:sp>
            <p:nvSpPr>
              <p:cNvPr id="6" name="TextBox 5"/>
              <p:cNvSpPr txBox="1"/>
              <p:nvPr/>
            </p:nvSpPr>
            <p:spPr>
              <a:xfrm>
                <a:off x="3048000" y="2135831"/>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362200" cy="2819401"/>
                <a:chOff x="685800" y="688031"/>
                <a:chExt cx="2362200" cy="2819401"/>
              </a:xfrm>
            </p:grpSpPr>
            <p:cxnSp>
              <p:nvCxnSpPr>
                <p:cNvPr id="9" name="Straight Arrow Connector 8"/>
                <p:cNvCxnSpPr/>
                <p:nvPr/>
              </p:nvCxnSpPr>
              <p:spPr>
                <a:xfrm flipV="1">
                  <a:off x="1562100" y="2419350"/>
                  <a:ext cx="1485900" cy="190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0" name="Right Arrow 39"/>
            <p:cNvSpPr/>
            <p:nvPr/>
          </p:nvSpPr>
          <p:spPr>
            <a:xfrm>
              <a:off x="1257300" y="1913930"/>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rot="17700326">
              <a:off x="939797" y="1416065"/>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2" name="Object 41"/>
            <p:cNvGraphicFramePr>
              <a:graphicFrameLocks noChangeAspect="1"/>
            </p:cNvGraphicFramePr>
            <p:nvPr/>
          </p:nvGraphicFramePr>
          <p:xfrm>
            <a:off x="2209800" y="1562100"/>
            <a:ext cx="307975" cy="495300"/>
          </p:xfrm>
          <a:graphic>
            <a:graphicData uri="http://schemas.openxmlformats.org/presentationml/2006/ole">
              <mc:AlternateContent xmlns:mc="http://schemas.openxmlformats.org/markup-compatibility/2006">
                <mc:Choice xmlns:v="urn:schemas-microsoft-com:vml" Requires="v">
                  <p:oleObj name="Equation" r:id="rId5" imgW="139680" imgH="241200" progId="Equation.DSMT4">
                    <p:embed/>
                  </p:oleObj>
                </mc:Choice>
                <mc:Fallback>
                  <p:oleObj name="Equation" r:id="rId5" imgW="139680" imgH="241200" progId="Equation.DSMT4">
                    <p:embed/>
                    <p:pic>
                      <p:nvPicPr>
                        <p:cNvPr id="42" name="Object 41"/>
                        <p:cNvPicPr>
                          <a:picLocks noChangeAspect="1" noChangeArrowheads="1"/>
                        </p:cNvPicPr>
                        <p:nvPr/>
                      </p:nvPicPr>
                      <p:blipFill>
                        <a:blip r:embed="rId6"/>
                        <a:srcRect/>
                        <a:stretch>
                          <a:fillRect/>
                        </a:stretch>
                      </p:blipFill>
                      <p:spPr bwMode="auto">
                        <a:xfrm>
                          <a:off x="2209800" y="1562100"/>
                          <a:ext cx="3079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Object 42"/>
            <p:cNvGraphicFramePr>
              <a:graphicFrameLocks noChangeAspect="1"/>
            </p:cNvGraphicFramePr>
            <p:nvPr/>
          </p:nvGraphicFramePr>
          <p:xfrm>
            <a:off x="1589088" y="674688"/>
            <a:ext cx="392112" cy="468312"/>
          </p:xfrm>
          <a:graphic>
            <a:graphicData uri="http://schemas.openxmlformats.org/presentationml/2006/ole">
              <mc:AlternateContent xmlns:mc="http://schemas.openxmlformats.org/markup-compatibility/2006">
                <mc:Choice xmlns:v="urn:schemas-microsoft-com:vml" Requires="v">
                  <p:oleObj name="Equation" r:id="rId7" imgW="177480" imgH="228600" progId="Equation.DSMT4">
                    <p:embed/>
                  </p:oleObj>
                </mc:Choice>
                <mc:Fallback>
                  <p:oleObj name="Equation" r:id="rId7" imgW="177480" imgH="228600" progId="Equation.DSMT4">
                    <p:embed/>
                    <p:pic>
                      <p:nvPicPr>
                        <p:cNvPr id="43" name="Object 42"/>
                        <p:cNvPicPr>
                          <a:picLocks noChangeAspect="1" noChangeArrowheads="1"/>
                        </p:cNvPicPr>
                        <p:nvPr/>
                      </p:nvPicPr>
                      <p:blipFill>
                        <a:blip r:embed="rId8"/>
                        <a:srcRect/>
                        <a:stretch>
                          <a:fillRect/>
                        </a:stretch>
                      </p:blipFill>
                      <p:spPr bwMode="auto">
                        <a:xfrm>
                          <a:off x="1589088" y="674688"/>
                          <a:ext cx="3921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44" name="Object 43"/>
          <p:cNvGraphicFramePr>
            <a:graphicFrameLocks noChangeAspect="1"/>
          </p:cNvGraphicFramePr>
          <p:nvPr/>
        </p:nvGraphicFramePr>
        <p:xfrm>
          <a:off x="1783682" y="2417894"/>
          <a:ext cx="6127750" cy="3390900"/>
        </p:xfrm>
        <a:graphic>
          <a:graphicData uri="http://schemas.openxmlformats.org/presentationml/2006/ole">
            <mc:AlternateContent xmlns:mc="http://schemas.openxmlformats.org/markup-compatibility/2006">
              <mc:Choice xmlns:v="urn:schemas-microsoft-com:vml" Requires="v">
                <p:oleObj name="Equation" r:id="rId9" imgW="2781000" imgH="1650960" progId="Equation.DSMT4">
                  <p:embed/>
                </p:oleObj>
              </mc:Choice>
              <mc:Fallback>
                <p:oleObj name="Equation" r:id="rId9" imgW="2781000" imgH="1650960" progId="Equation.DSMT4">
                  <p:embed/>
                  <p:pic>
                    <p:nvPicPr>
                      <p:cNvPr id="44" name="Object 43"/>
                      <p:cNvPicPr>
                        <a:picLocks noChangeAspect="1" noChangeArrowheads="1"/>
                      </p:cNvPicPr>
                      <p:nvPr/>
                    </p:nvPicPr>
                    <p:blipFill>
                      <a:blip r:embed="rId10"/>
                      <a:srcRect/>
                      <a:stretch>
                        <a:fillRect/>
                      </a:stretch>
                    </p:blipFill>
                    <p:spPr bwMode="auto">
                      <a:xfrm>
                        <a:off x="1783682" y="2417894"/>
                        <a:ext cx="612775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a:extLst>
              <a:ext uri="{FF2B5EF4-FFF2-40B4-BE49-F238E27FC236}">
                <a16:creationId xmlns:a16="http://schemas.microsoft.com/office/drawing/2014/main" id="{2E57A165-49BB-4788-A01B-EFAAC2408CE2}"/>
              </a:ext>
            </a:extLst>
          </p:cNvPr>
          <p:cNvSpPr txBox="1"/>
          <p:nvPr/>
        </p:nvSpPr>
        <p:spPr>
          <a:xfrm>
            <a:off x="1783682" y="154634"/>
            <a:ext cx="7131718" cy="468312"/>
          </a:xfrm>
          <a:prstGeom prst="rect">
            <a:avLst/>
          </a:prstGeom>
          <a:noFill/>
        </p:spPr>
        <p:txBody>
          <a:bodyPr wrap="square" rtlCol="0">
            <a:spAutoFit/>
          </a:bodyPr>
          <a:lstStyle/>
          <a:p>
            <a:r>
              <a:rPr lang="en-US" sz="2400" dirty="0">
                <a:latin typeface="+mj-lt"/>
              </a:rPr>
              <a:t>Recalling general results of analysis --</a:t>
            </a:r>
          </a:p>
        </p:txBody>
      </p:sp>
      <p:sp>
        <p:nvSpPr>
          <p:cNvPr id="23" name="TextBox 22">
            <a:extLst>
              <a:ext uri="{FF2B5EF4-FFF2-40B4-BE49-F238E27FC236}">
                <a16:creationId xmlns:a16="http://schemas.microsoft.com/office/drawing/2014/main" id="{71D01785-FD02-2C04-35B7-7235F12B6922}"/>
              </a:ext>
            </a:extLst>
          </p:cNvPr>
          <p:cNvSpPr txBox="1"/>
          <p:nvPr/>
        </p:nvSpPr>
        <p:spPr>
          <a:xfrm>
            <a:off x="152400" y="5808794"/>
            <a:ext cx="8382000" cy="461665"/>
          </a:xfrm>
          <a:prstGeom prst="rect">
            <a:avLst/>
          </a:prstGeom>
          <a:noFill/>
        </p:spPr>
        <p:txBody>
          <a:bodyPr wrap="square" rtlCol="0">
            <a:spAutoFit/>
          </a:bodyPr>
          <a:lstStyle/>
          <a:p>
            <a:r>
              <a:rPr lang="en-US" sz="2400" dirty="0">
                <a:latin typeface="+mj-lt"/>
              </a:rPr>
              <a:t>It is possible to perform the full time integral analytically.</a:t>
            </a:r>
          </a:p>
        </p:txBody>
      </p:sp>
    </p:spTree>
    <p:extLst>
      <p:ext uri="{BB962C8B-B14F-4D97-AF65-F5344CB8AC3E}">
        <p14:creationId xmlns:p14="http://schemas.microsoft.com/office/powerpoint/2010/main" val="1208728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04/09/2025</a:t>
            </a:r>
            <a:endParaRPr lang="en-US" dirty="0"/>
          </a:p>
        </p:txBody>
      </p:sp>
      <p:sp>
        <p:nvSpPr>
          <p:cNvPr id="3" name="Footer Placeholder 2"/>
          <p:cNvSpPr>
            <a:spLocks noGrp="1"/>
          </p:cNvSpPr>
          <p:nvPr>
            <p:ph type="ftr" sz="quarter" idx="11"/>
          </p:nvPr>
        </p:nvSpPr>
        <p:spPr/>
        <p:txBody>
          <a:bodyPr/>
          <a:lstStyle/>
          <a:p>
            <a:r>
              <a:rPr lang="en-US"/>
              <a:t>PHY 712  Spring 2025 --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649124083"/>
              </p:ext>
            </p:extLst>
          </p:nvPr>
        </p:nvGraphicFramePr>
        <p:xfrm>
          <a:off x="838200" y="722349"/>
          <a:ext cx="7071971" cy="2667000"/>
        </p:xfrm>
        <a:graphic>
          <a:graphicData uri="http://schemas.openxmlformats.org/presentationml/2006/ole">
            <mc:AlternateContent xmlns:mc="http://schemas.openxmlformats.org/markup-compatibility/2006">
              <mc:Choice xmlns:v="urn:schemas-microsoft-com:vml" Requires="v">
                <p:oleObj name="Equation" r:id="rId3" imgW="2730240" imgH="1104840" progId="Equation.DSMT4">
                  <p:embed/>
                </p:oleObj>
              </mc:Choice>
              <mc:Fallback>
                <p:oleObj name="Equation" r:id="rId3" imgW="2730240" imgH="1104840" progId="Equation.DSMT4">
                  <p:embed/>
                  <p:pic>
                    <p:nvPicPr>
                      <p:cNvPr id="6" name="Object 5"/>
                      <p:cNvPicPr>
                        <a:picLocks noChangeAspect="1" noChangeArrowheads="1"/>
                      </p:cNvPicPr>
                      <p:nvPr/>
                    </p:nvPicPr>
                    <p:blipFill>
                      <a:blip r:embed="rId4"/>
                      <a:srcRect/>
                      <a:stretch>
                        <a:fillRect/>
                      </a:stretch>
                    </p:blipFill>
                    <p:spPr bwMode="auto">
                      <a:xfrm>
                        <a:off x="838200" y="722349"/>
                        <a:ext cx="7071971" cy="26670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8817276"/>
              </p:ext>
            </p:extLst>
          </p:nvPr>
        </p:nvGraphicFramePr>
        <p:xfrm>
          <a:off x="766011" y="3389349"/>
          <a:ext cx="7722062" cy="2967001"/>
        </p:xfrm>
        <a:graphic>
          <a:graphicData uri="http://schemas.openxmlformats.org/presentationml/2006/ole">
            <mc:AlternateContent xmlns:mc="http://schemas.openxmlformats.org/markup-compatibility/2006">
              <mc:Choice xmlns:v="urn:schemas-microsoft-com:vml" Requires="v">
                <p:oleObj name="Equation" r:id="rId5" imgW="3174840" imgH="1307880" progId="Equation.DSMT4">
                  <p:embed/>
                </p:oleObj>
              </mc:Choice>
              <mc:Fallback>
                <p:oleObj name="Equation" r:id="rId5" imgW="3174840" imgH="1307880" progId="Equation.DSMT4">
                  <p:embed/>
                  <p:pic>
                    <p:nvPicPr>
                      <p:cNvPr id="7" name="Object 6"/>
                      <p:cNvPicPr>
                        <a:picLocks noChangeAspect="1" noChangeArrowheads="1"/>
                      </p:cNvPicPr>
                      <p:nvPr/>
                    </p:nvPicPr>
                    <p:blipFill>
                      <a:blip r:embed="rId6"/>
                      <a:srcRect/>
                      <a:stretch>
                        <a:fillRect/>
                      </a:stretch>
                    </p:blipFill>
                    <p:spPr bwMode="auto">
                      <a:xfrm>
                        <a:off x="766011" y="3389349"/>
                        <a:ext cx="7722062" cy="2967001"/>
                      </a:xfrm>
                      <a:prstGeom prst="rect">
                        <a:avLst/>
                      </a:prstGeom>
                      <a:noFill/>
                      <a:ln>
                        <a:noFill/>
                      </a:ln>
                    </p:spPr>
                  </p:pic>
                </p:oleObj>
              </mc:Fallback>
            </mc:AlternateContent>
          </a:graphicData>
        </a:graphic>
      </p:graphicFrame>
      <p:sp>
        <p:nvSpPr>
          <p:cNvPr id="8" name="TextBox 7"/>
          <p:cNvSpPr txBox="1"/>
          <p:nvPr/>
        </p:nvSpPr>
        <p:spPr>
          <a:xfrm>
            <a:off x="352341" y="228600"/>
            <a:ext cx="7420059" cy="461665"/>
          </a:xfrm>
          <a:prstGeom prst="rect">
            <a:avLst/>
          </a:prstGeom>
          <a:noFill/>
        </p:spPr>
        <p:txBody>
          <a:bodyPr wrap="square" rtlCol="0">
            <a:spAutoFit/>
          </a:bodyPr>
          <a:lstStyle/>
          <a:p>
            <a:r>
              <a:rPr lang="en-US" sz="2400" dirty="0">
                <a:latin typeface="+mj-lt"/>
              </a:rPr>
              <a:t>Useful identity  involving Bessel functions</a:t>
            </a:r>
          </a:p>
        </p:txBody>
      </p:sp>
    </p:spTree>
    <p:extLst>
      <p:ext uri="{BB962C8B-B14F-4D97-AF65-F5344CB8AC3E}">
        <p14:creationId xmlns:p14="http://schemas.microsoft.com/office/powerpoint/2010/main" val="785047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04/09/2025</a:t>
            </a:r>
            <a:endParaRPr lang="en-US" dirty="0"/>
          </a:p>
        </p:txBody>
      </p:sp>
      <p:sp>
        <p:nvSpPr>
          <p:cNvPr id="3" name="Footer Placeholder 2"/>
          <p:cNvSpPr>
            <a:spLocks noGrp="1"/>
          </p:cNvSpPr>
          <p:nvPr>
            <p:ph type="ftr" sz="quarter" idx="11"/>
          </p:nvPr>
        </p:nvSpPr>
        <p:spPr/>
        <p:txBody>
          <a:bodyPr/>
          <a:lstStyle/>
          <a:p>
            <a:r>
              <a:rPr lang="en-US"/>
              <a:t>PHY 712  Spring 2025 --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6" name="Object 5"/>
          <p:cNvGraphicFramePr>
            <a:graphicFrameLocks noChangeAspect="1"/>
          </p:cNvGraphicFramePr>
          <p:nvPr/>
        </p:nvGraphicFramePr>
        <p:xfrm>
          <a:off x="838200" y="722349"/>
          <a:ext cx="7071971" cy="2667000"/>
        </p:xfrm>
        <a:graphic>
          <a:graphicData uri="http://schemas.openxmlformats.org/presentationml/2006/ole">
            <mc:AlternateContent xmlns:mc="http://schemas.openxmlformats.org/markup-compatibility/2006">
              <mc:Choice xmlns:v="urn:schemas-microsoft-com:vml" Requires="v">
                <p:oleObj name="Equation" r:id="rId3" imgW="2730240" imgH="1104840" progId="Equation.DSMT4">
                  <p:embed/>
                </p:oleObj>
              </mc:Choice>
              <mc:Fallback>
                <p:oleObj name="Equation" r:id="rId3" imgW="2730240" imgH="1104840" progId="Equation.DSMT4">
                  <p:embed/>
                  <p:pic>
                    <p:nvPicPr>
                      <p:cNvPr id="6" name="Object 5"/>
                      <p:cNvPicPr>
                        <a:picLocks noChangeAspect="1" noChangeArrowheads="1"/>
                      </p:cNvPicPr>
                      <p:nvPr/>
                    </p:nvPicPr>
                    <p:blipFill>
                      <a:blip r:embed="rId4"/>
                      <a:srcRect/>
                      <a:stretch>
                        <a:fillRect/>
                      </a:stretch>
                    </p:blipFill>
                    <p:spPr bwMode="auto">
                      <a:xfrm>
                        <a:off x="838200" y="722349"/>
                        <a:ext cx="7071971" cy="26670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60366436"/>
              </p:ext>
            </p:extLst>
          </p:nvPr>
        </p:nvGraphicFramePr>
        <p:xfrm>
          <a:off x="382588" y="3835400"/>
          <a:ext cx="8493125" cy="2073275"/>
        </p:xfrm>
        <a:graphic>
          <a:graphicData uri="http://schemas.openxmlformats.org/presentationml/2006/ole">
            <mc:AlternateContent xmlns:mc="http://schemas.openxmlformats.org/markup-compatibility/2006">
              <mc:Choice xmlns:v="urn:schemas-microsoft-com:vml" Requires="v">
                <p:oleObj name="Equation" r:id="rId5" imgW="3492360" imgH="914400" progId="Equation.DSMT4">
                  <p:embed/>
                </p:oleObj>
              </mc:Choice>
              <mc:Fallback>
                <p:oleObj name="Equation" r:id="rId5" imgW="3492360" imgH="914400" progId="Equation.DSMT4">
                  <p:embed/>
                  <p:pic>
                    <p:nvPicPr>
                      <p:cNvPr id="7" name="Object 6"/>
                      <p:cNvPicPr>
                        <a:picLocks noChangeAspect="1" noChangeArrowheads="1"/>
                      </p:cNvPicPr>
                      <p:nvPr/>
                    </p:nvPicPr>
                    <p:blipFill>
                      <a:blip r:embed="rId6"/>
                      <a:srcRect/>
                      <a:stretch>
                        <a:fillRect/>
                      </a:stretch>
                    </p:blipFill>
                    <p:spPr bwMode="auto">
                      <a:xfrm>
                        <a:off x="382588" y="3835400"/>
                        <a:ext cx="8493125" cy="2073275"/>
                      </a:xfrm>
                      <a:prstGeom prst="rect">
                        <a:avLst/>
                      </a:prstGeom>
                      <a:noFill/>
                      <a:ln>
                        <a:noFill/>
                      </a:ln>
                    </p:spPr>
                  </p:pic>
                </p:oleObj>
              </mc:Fallback>
            </mc:AlternateContent>
          </a:graphicData>
        </a:graphic>
      </p:graphicFrame>
      <p:sp>
        <p:nvSpPr>
          <p:cNvPr id="8" name="TextBox 7"/>
          <p:cNvSpPr txBox="1"/>
          <p:nvPr/>
        </p:nvSpPr>
        <p:spPr>
          <a:xfrm>
            <a:off x="352341" y="228600"/>
            <a:ext cx="7420059" cy="461665"/>
          </a:xfrm>
          <a:prstGeom prst="rect">
            <a:avLst/>
          </a:prstGeom>
          <a:noFill/>
        </p:spPr>
        <p:txBody>
          <a:bodyPr wrap="square" rtlCol="0">
            <a:spAutoFit/>
          </a:bodyPr>
          <a:lstStyle/>
          <a:p>
            <a:r>
              <a:rPr lang="en-US" sz="2400" dirty="0">
                <a:latin typeface="+mj-lt"/>
              </a:rPr>
              <a:t>Some details for last step --</a:t>
            </a:r>
          </a:p>
        </p:txBody>
      </p:sp>
    </p:spTree>
    <p:extLst>
      <p:ext uri="{BB962C8B-B14F-4D97-AF65-F5344CB8AC3E}">
        <p14:creationId xmlns:p14="http://schemas.microsoft.com/office/powerpoint/2010/main" val="3122856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04/09/2025</a:t>
            </a:r>
            <a:endParaRPr lang="en-US" dirty="0"/>
          </a:p>
        </p:txBody>
      </p:sp>
      <p:sp>
        <p:nvSpPr>
          <p:cNvPr id="3" name="Footer Placeholder 2"/>
          <p:cNvSpPr>
            <a:spLocks noGrp="1"/>
          </p:cNvSpPr>
          <p:nvPr>
            <p:ph type="ftr" sz="quarter" idx="11"/>
          </p:nvPr>
        </p:nvSpPr>
        <p:spPr/>
        <p:txBody>
          <a:bodyPr/>
          <a:lstStyle/>
          <a:p>
            <a:r>
              <a:rPr lang="en-US"/>
              <a:t>PHY 712  Spring 2025 --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304800" y="152400"/>
            <a:ext cx="7391400" cy="461665"/>
          </a:xfrm>
          <a:prstGeom prst="rect">
            <a:avLst/>
          </a:prstGeom>
          <a:noFill/>
        </p:spPr>
        <p:txBody>
          <a:bodyPr wrap="square" rtlCol="0">
            <a:spAutoFit/>
          </a:bodyPr>
          <a:lstStyle/>
          <a:p>
            <a:r>
              <a:rPr lang="en-US" sz="2400" dirty="0">
                <a:latin typeface="+mj-lt"/>
              </a:rPr>
              <a:t>Astronomical synchrotron radiation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22084604"/>
              </p:ext>
            </p:extLst>
          </p:nvPr>
        </p:nvGraphicFramePr>
        <p:xfrm>
          <a:off x="914400" y="3886200"/>
          <a:ext cx="6546850" cy="2166938"/>
        </p:xfrm>
        <a:graphic>
          <a:graphicData uri="http://schemas.openxmlformats.org/presentationml/2006/ole">
            <mc:AlternateContent xmlns:mc="http://schemas.openxmlformats.org/markup-compatibility/2006">
              <mc:Choice xmlns:v="urn:schemas-microsoft-com:vml" Requires="v">
                <p:oleObj name="Equation" r:id="rId3" imgW="2971800" imgH="1054080" progId="Equation.DSMT4">
                  <p:embed/>
                </p:oleObj>
              </mc:Choice>
              <mc:Fallback>
                <p:oleObj name="Equation" r:id="rId3" imgW="2971800" imgH="1054080" progId="Equation.DSMT4">
                  <p:embed/>
                  <p:pic>
                    <p:nvPicPr>
                      <p:cNvPr id="6" name="Object 5"/>
                      <p:cNvPicPr>
                        <a:picLocks noChangeAspect="1" noChangeArrowheads="1"/>
                      </p:cNvPicPr>
                      <p:nvPr/>
                    </p:nvPicPr>
                    <p:blipFill>
                      <a:blip r:embed="rId4"/>
                      <a:srcRect/>
                      <a:stretch>
                        <a:fillRect/>
                      </a:stretch>
                    </p:blipFill>
                    <p:spPr bwMode="auto">
                      <a:xfrm>
                        <a:off x="914400" y="3886200"/>
                        <a:ext cx="654685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17343621"/>
              </p:ext>
            </p:extLst>
          </p:nvPr>
        </p:nvGraphicFramePr>
        <p:xfrm>
          <a:off x="762000" y="622086"/>
          <a:ext cx="6265862" cy="3184525"/>
        </p:xfrm>
        <a:graphic>
          <a:graphicData uri="http://schemas.openxmlformats.org/presentationml/2006/ole">
            <mc:AlternateContent xmlns:mc="http://schemas.openxmlformats.org/markup-compatibility/2006">
              <mc:Choice xmlns:v="urn:schemas-microsoft-com:vml" Requires="v">
                <p:oleObj name="Equation" r:id="rId5" imgW="2844720" imgH="1549080" progId="Equation.DSMT4">
                  <p:embed/>
                </p:oleObj>
              </mc:Choice>
              <mc:Fallback>
                <p:oleObj name="Equation" r:id="rId5" imgW="2844720" imgH="1549080" progId="Equation.DSMT4">
                  <p:embed/>
                  <p:pic>
                    <p:nvPicPr>
                      <p:cNvPr id="7" name="Object 6"/>
                      <p:cNvPicPr>
                        <a:picLocks noChangeAspect="1" noChangeArrowheads="1"/>
                      </p:cNvPicPr>
                      <p:nvPr/>
                    </p:nvPicPr>
                    <p:blipFill>
                      <a:blip r:embed="rId6"/>
                      <a:srcRect/>
                      <a:stretch>
                        <a:fillRect/>
                      </a:stretch>
                    </p:blipFill>
                    <p:spPr bwMode="auto">
                      <a:xfrm>
                        <a:off x="762000" y="622086"/>
                        <a:ext cx="6265862"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93122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0B380A-2E5C-3A94-0540-E5FD308B1F8D}"/>
              </a:ext>
            </a:extLst>
          </p:cNvPr>
          <p:cNvSpPr>
            <a:spLocks noGrp="1"/>
          </p:cNvSpPr>
          <p:nvPr>
            <p:ph type="dt" sz="half" idx="10"/>
          </p:nvPr>
        </p:nvSpPr>
        <p:spPr/>
        <p:txBody>
          <a:bodyPr/>
          <a:lstStyle/>
          <a:p>
            <a:r>
              <a:rPr lang="en-US"/>
              <a:t>04/09/2025</a:t>
            </a:r>
            <a:endParaRPr lang="en-US" dirty="0"/>
          </a:p>
        </p:txBody>
      </p:sp>
      <p:sp>
        <p:nvSpPr>
          <p:cNvPr id="3" name="Footer Placeholder 2">
            <a:extLst>
              <a:ext uri="{FF2B5EF4-FFF2-40B4-BE49-F238E27FC236}">
                <a16:creationId xmlns:a16="http://schemas.microsoft.com/office/drawing/2014/main" id="{9E587B86-C125-72F6-31AB-0A7014910088}"/>
              </a:ext>
            </a:extLst>
          </p:cNvPr>
          <p:cNvSpPr>
            <a:spLocks noGrp="1"/>
          </p:cNvSpPr>
          <p:nvPr>
            <p:ph type="ftr" sz="quarter" idx="11"/>
          </p:nvPr>
        </p:nvSpPr>
        <p:spPr/>
        <p:txBody>
          <a:bodyPr/>
          <a:lstStyle/>
          <a:p>
            <a:r>
              <a:rPr lang="en-US"/>
              <a:t>PHY 712  Spring 2025 -- Lecture 31</a:t>
            </a:r>
            <a:endParaRPr lang="en-US" dirty="0"/>
          </a:p>
        </p:txBody>
      </p:sp>
      <p:sp>
        <p:nvSpPr>
          <p:cNvPr id="4" name="Slide Number Placeholder 3">
            <a:extLst>
              <a:ext uri="{FF2B5EF4-FFF2-40B4-BE49-F238E27FC236}">
                <a16:creationId xmlns:a16="http://schemas.microsoft.com/office/drawing/2014/main" id="{4237F2C7-822F-BEB2-CEDB-DE8B28D9BD38}"/>
              </a:ext>
            </a:extLst>
          </p:cNvPr>
          <p:cNvSpPr>
            <a:spLocks noGrp="1"/>
          </p:cNvSpPr>
          <p:nvPr>
            <p:ph type="sldNum" sz="quarter" idx="12"/>
          </p:nvPr>
        </p:nvSpPr>
        <p:spPr/>
        <p:txBody>
          <a:bodyPr/>
          <a:lstStyle/>
          <a:p>
            <a:fld id="{CE368B07-CEBF-4C80-90AF-53B34FA04CF3}" type="slidenum">
              <a:rPr lang="en-US" smtClean="0"/>
              <a:t>17</a:t>
            </a:fld>
            <a:endParaRPr lang="en-US" dirty="0"/>
          </a:p>
        </p:txBody>
      </p:sp>
      <p:graphicFrame>
        <p:nvGraphicFramePr>
          <p:cNvPr id="5" name="Object 4">
            <a:extLst>
              <a:ext uri="{FF2B5EF4-FFF2-40B4-BE49-F238E27FC236}">
                <a16:creationId xmlns:a16="http://schemas.microsoft.com/office/drawing/2014/main" id="{E5E9E54D-40CF-8195-995C-3DF37254BB2A}"/>
              </a:ext>
            </a:extLst>
          </p:cNvPr>
          <p:cNvGraphicFramePr>
            <a:graphicFrameLocks noChangeAspect="1"/>
          </p:cNvGraphicFramePr>
          <p:nvPr>
            <p:extLst>
              <p:ext uri="{D42A27DB-BD31-4B8C-83A1-F6EECF244321}">
                <p14:modId xmlns:p14="http://schemas.microsoft.com/office/powerpoint/2010/main" val="225413268"/>
              </p:ext>
            </p:extLst>
          </p:nvPr>
        </p:nvGraphicFramePr>
        <p:xfrm>
          <a:off x="762000" y="609600"/>
          <a:ext cx="7837936" cy="4340225"/>
        </p:xfrm>
        <a:graphic>
          <a:graphicData uri="http://schemas.openxmlformats.org/presentationml/2006/ole">
            <mc:AlternateContent xmlns:mc="http://schemas.openxmlformats.org/markup-compatibility/2006">
              <mc:Choice xmlns:v="urn:schemas-microsoft-com:vml" Requires="v">
                <p:oleObj name="Equation" r:id="rId2" imgW="3898800" imgH="2158920" progId="Equation.DSMT4">
                  <p:embed/>
                </p:oleObj>
              </mc:Choice>
              <mc:Fallback>
                <p:oleObj name="Equation" r:id="rId2" imgW="3898800" imgH="2158920" progId="Equation.DSMT4">
                  <p:embed/>
                  <p:pic>
                    <p:nvPicPr>
                      <p:cNvPr id="0" name=""/>
                      <p:cNvPicPr/>
                      <p:nvPr/>
                    </p:nvPicPr>
                    <p:blipFill>
                      <a:blip r:embed="rId3"/>
                      <a:stretch>
                        <a:fillRect/>
                      </a:stretch>
                    </p:blipFill>
                    <p:spPr>
                      <a:xfrm>
                        <a:off x="762000" y="609600"/>
                        <a:ext cx="7837936" cy="4340225"/>
                      </a:xfrm>
                      <a:prstGeom prst="rect">
                        <a:avLst/>
                      </a:prstGeom>
                    </p:spPr>
                  </p:pic>
                </p:oleObj>
              </mc:Fallback>
            </mc:AlternateContent>
          </a:graphicData>
        </a:graphic>
      </p:graphicFrame>
    </p:spTree>
    <p:extLst>
      <p:ext uri="{BB962C8B-B14F-4D97-AF65-F5344CB8AC3E}">
        <p14:creationId xmlns:p14="http://schemas.microsoft.com/office/powerpoint/2010/main" val="4290194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04/09/2025</a:t>
            </a:r>
            <a:endParaRPr lang="en-US" dirty="0"/>
          </a:p>
        </p:txBody>
      </p:sp>
      <p:sp>
        <p:nvSpPr>
          <p:cNvPr id="3" name="Footer Placeholder 2"/>
          <p:cNvSpPr>
            <a:spLocks noGrp="1"/>
          </p:cNvSpPr>
          <p:nvPr>
            <p:ph type="ftr" sz="quarter" idx="11"/>
          </p:nvPr>
        </p:nvSpPr>
        <p:spPr/>
        <p:txBody>
          <a:bodyPr/>
          <a:lstStyle/>
          <a:p>
            <a:r>
              <a:rPr lang="en-US"/>
              <a:t>PHY 712  Spring 2025 --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304800" y="152400"/>
            <a:ext cx="8458200" cy="2677656"/>
          </a:xfrm>
          <a:prstGeom prst="rect">
            <a:avLst/>
          </a:prstGeom>
          <a:noFill/>
        </p:spPr>
        <p:txBody>
          <a:bodyPr wrap="square" rtlCol="0">
            <a:spAutoFit/>
          </a:bodyPr>
          <a:lstStyle/>
          <a:p>
            <a:r>
              <a:rPr lang="en-US" sz="2400" dirty="0">
                <a:latin typeface="+mj-lt"/>
              </a:rPr>
              <a:t>Astronomical synchrotron radiation -- continued:</a:t>
            </a:r>
          </a:p>
          <a:p>
            <a:pPr lvl="1"/>
            <a:r>
              <a:rPr lang="en-US" sz="2400" dirty="0"/>
              <a:t>In both of the expressions, the sum over </a:t>
            </a:r>
            <a:r>
              <a:rPr lang="en-US" sz="2400" i="1" dirty="0"/>
              <a:t>m </a:t>
            </a:r>
            <a:r>
              <a:rPr lang="en-US" sz="2400" dirty="0"/>
              <a:t>includes both negative and positive values. However, only the positive values of </a:t>
            </a:r>
            <a:r>
              <a:rPr lang="en-US" sz="2400" dirty="0">
                <a:latin typeface="Symbol" pitchFamily="18" charset="2"/>
              </a:rPr>
              <a:t>w </a:t>
            </a:r>
            <a:r>
              <a:rPr lang="en-US" sz="2400" dirty="0"/>
              <a:t>and therefore positive values of </a:t>
            </a:r>
            <a:r>
              <a:rPr lang="en-US" sz="2400" i="1" dirty="0"/>
              <a:t>m</a:t>
            </a:r>
            <a:r>
              <a:rPr lang="en-US" sz="2400" dirty="0"/>
              <a:t> are of interest. Using the identity:                                      the</a:t>
            </a:r>
          </a:p>
          <a:p>
            <a:pPr lvl="1"/>
            <a:r>
              <a:rPr lang="en-US" sz="2400" dirty="0"/>
              <a:t>result becomes:</a:t>
            </a:r>
          </a:p>
          <a:p>
            <a:pPr lvl="1"/>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241423271"/>
              </p:ext>
            </p:extLst>
          </p:nvPr>
        </p:nvGraphicFramePr>
        <p:xfrm>
          <a:off x="4495006" y="1600200"/>
          <a:ext cx="3049588" cy="496888"/>
        </p:xfrm>
        <a:graphic>
          <a:graphicData uri="http://schemas.openxmlformats.org/presentationml/2006/ole">
            <mc:AlternateContent xmlns:mc="http://schemas.openxmlformats.org/markup-compatibility/2006">
              <mc:Choice xmlns:v="urn:schemas-microsoft-com:vml" Requires="v">
                <p:oleObj name="Equation" r:id="rId3" imgW="1384200" imgH="241200" progId="Equation.DSMT4">
                  <p:embed/>
                </p:oleObj>
              </mc:Choice>
              <mc:Fallback>
                <p:oleObj name="Equation" r:id="rId3" imgW="1384200" imgH="241200" progId="Equation.DSMT4">
                  <p:embed/>
                  <p:pic>
                    <p:nvPicPr>
                      <p:cNvPr id="6" name="Object 5"/>
                      <p:cNvPicPr>
                        <a:picLocks noChangeAspect="1" noChangeArrowheads="1"/>
                      </p:cNvPicPr>
                      <p:nvPr/>
                    </p:nvPicPr>
                    <p:blipFill>
                      <a:blip r:embed="rId4"/>
                      <a:srcRect/>
                      <a:stretch>
                        <a:fillRect/>
                      </a:stretch>
                    </p:blipFill>
                    <p:spPr bwMode="auto">
                      <a:xfrm>
                        <a:off x="4495006" y="1600200"/>
                        <a:ext cx="3049588"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35335392"/>
              </p:ext>
            </p:extLst>
          </p:nvPr>
        </p:nvGraphicFramePr>
        <p:xfrm>
          <a:off x="387350" y="2784475"/>
          <a:ext cx="8293100" cy="1636713"/>
        </p:xfrm>
        <a:graphic>
          <a:graphicData uri="http://schemas.openxmlformats.org/presentationml/2006/ole">
            <mc:AlternateContent xmlns:mc="http://schemas.openxmlformats.org/markup-compatibility/2006">
              <mc:Choice xmlns:v="urn:schemas-microsoft-com:vml" Requires="v">
                <p:oleObj name="Equation" r:id="rId5" imgW="4572000" imgH="965160" progId="Equation.DSMT4">
                  <p:embed/>
                </p:oleObj>
              </mc:Choice>
              <mc:Fallback>
                <p:oleObj name="Equation" r:id="rId5" imgW="4572000" imgH="965160" progId="Equation.DSMT4">
                  <p:embed/>
                  <p:pic>
                    <p:nvPicPr>
                      <p:cNvPr id="7" name="Object 6"/>
                      <p:cNvPicPr>
                        <a:picLocks noChangeAspect="1" noChangeArrowheads="1"/>
                      </p:cNvPicPr>
                      <p:nvPr/>
                    </p:nvPicPr>
                    <p:blipFill>
                      <a:blip r:embed="rId6"/>
                      <a:srcRect/>
                      <a:stretch>
                        <a:fillRect/>
                      </a:stretch>
                    </p:blipFill>
                    <p:spPr bwMode="auto">
                      <a:xfrm>
                        <a:off x="387350" y="2784475"/>
                        <a:ext cx="8293100" cy="1636713"/>
                      </a:xfrm>
                      <a:prstGeom prst="rect">
                        <a:avLst/>
                      </a:prstGeom>
                      <a:noFill/>
                      <a:ln>
                        <a:noFill/>
                      </a:ln>
                    </p:spPr>
                  </p:pic>
                </p:oleObj>
              </mc:Fallback>
            </mc:AlternateContent>
          </a:graphicData>
        </a:graphic>
      </p:graphicFrame>
      <p:sp>
        <p:nvSpPr>
          <p:cNvPr id="9" name="TextBox 8"/>
          <p:cNvSpPr txBox="1"/>
          <p:nvPr/>
        </p:nvSpPr>
        <p:spPr>
          <a:xfrm>
            <a:off x="414964" y="4694431"/>
            <a:ext cx="8458200" cy="1569660"/>
          </a:xfrm>
          <a:prstGeom prst="rect">
            <a:avLst/>
          </a:prstGeom>
          <a:noFill/>
        </p:spPr>
        <p:txBody>
          <a:bodyPr wrap="square" rtlCol="0">
            <a:spAutoFit/>
          </a:bodyPr>
          <a:lstStyle/>
          <a:p>
            <a:r>
              <a:rPr lang="en-US" sz="2400" dirty="0"/>
              <a:t>These results were derived by Julian Schwinger (Phys. Rev. </a:t>
            </a:r>
            <a:r>
              <a:rPr lang="en-US" sz="2400" b="1" dirty="0"/>
              <a:t>75</a:t>
            </a:r>
            <a:r>
              <a:rPr lang="en-US" sz="2400" dirty="0"/>
              <a:t>, 1912-1925 (1949)). The discrete case is similar to the result quoted in Problem 14.15 in Jackson's text (with </a:t>
            </a:r>
            <a:r>
              <a:rPr lang="en-US" sz="2400" i="1" dirty="0" err="1">
                <a:latin typeface="Symbol" panose="05050102010706020507" pitchFamily="18" charset="2"/>
              </a:rPr>
              <a:t>q</a:t>
            </a:r>
            <a:r>
              <a:rPr lang="en-US" sz="2400" i="1" dirty="0" err="1">
                <a:sym typeface="Wingdings" panose="05000000000000000000" pitchFamily="2" charset="2"/>
              </a:rPr>
              <a:t></a:t>
            </a:r>
            <a:r>
              <a:rPr lang="en-US" sz="2400" i="1" dirty="0" err="1">
                <a:latin typeface="Symbol" panose="05050102010706020507" pitchFamily="18" charset="2"/>
                <a:sym typeface="Wingdings" panose="05000000000000000000" pitchFamily="2" charset="2"/>
              </a:rPr>
              <a:t>q</a:t>
            </a:r>
            <a:r>
              <a:rPr lang="en-US" sz="2400" i="1" dirty="0" err="1">
                <a:sym typeface="Wingdings" panose="05000000000000000000" pitchFamily="2" charset="2"/>
              </a:rPr>
              <a:t>+</a:t>
            </a:r>
            <a:r>
              <a:rPr lang="en-US" sz="2400" i="1" dirty="0" err="1">
                <a:latin typeface="Symbol" panose="05050102010706020507" pitchFamily="18" charset="2"/>
                <a:sym typeface="Wingdings" panose="05000000000000000000" pitchFamily="2" charset="2"/>
              </a:rPr>
              <a:t>p</a:t>
            </a:r>
            <a:r>
              <a:rPr lang="en-US" sz="2400" i="1" dirty="0">
                <a:sym typeface="Wingdings" panose="05000000000000000000" pitchFamily="2" charset="2"/>
              </a:rPr>
              <a:t>/2</a:t>
            </a:r>
            <a:r>
              <a:rPr lang="en-US" sz="2400" dirty="0">
                <a:sym typeface="Wingdings" panose="05000000000000000000" pitchFamily="2" charset="2"/>
              </a:rPr>
              <a:t>).</a:t>
            </a:r>
            <a:endParaRPr lang="en-US" sz="2400" dirty="0">
              <a:latin typeface="+mj-lt"/>
            </a:endParaRPr>
          </a:p>
        </p:txBody>
      </p:sp>
    </p:spTree>
    <p:extLst>
      <p:ext uri="{BB962C8B-B14F-4D97-AF65-F5344CB8AC3E}">
        <p14:creationId xmlns:p14="http://schemas.microsoft.com/office/powerpoint/2010/main" val="1229271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99A597-977D-46F2-8AE3-90563A3D5566}"/>
              </a:ext>
            </a:extLst>
          </p:cNvPr>
          <p:cNvSpPr>
            <a:spLocks noGrp="1"/>
          </p:cNvSpPr>
          <p:nvPr>
            <p:ph type="dt" sz="half" idx="10"/>
          </p:nvPr>
        </p:nvSpPr>
        <p:spPr/>
        <p:txBody>
          <a:bodyPr/>
          <a:lstStyle/>
          <a:p>
            <a:r>
              <a:rPr lang="en-US"/>
              <a:t>04/09/2025</a:t>
            </a:r>
            <a:endParaRPr lang="en-US" dirty="0"/>
          </a:p>
        </p:txBody>
      </p:sp>
      <p:sp>
        <p:nvSpPr>
          <p:cNvPr id="3" name="Footer Placeholder 2">
            <a:extLst>
              <a:ext uri="{FF2B5EF4-FFF2-40B4-BE49-F238E27FC236}">
                <a16:creationId xmlns:a16="http://schemas.microsoft.com/office/drawing/2014/main" id="{71D4FAEA-8B4B-4B6F-B615-19D866117D13}"/>
              </a:ext>
            </a:extLst>
          </p:cNvPr>
          <p:cNvSpPr>
            <a:spLocks noGrp="1"/>
          </p:cNvSpPr>
          <p:nvPr>
            <p:ph type="ftr" sz="quarter" idx="11"/>
          </p:nvPr>
        </p:nvSpPr>
        <p:spPr/>
        <p:txBody>
          <a:bodyPr/>
          <a:lstStyle/>
          <a:p>
            <a:r>
              <a:rPr lang="en-US"/>
              <a:t>PHY 712  Spring 2025 -- Lecture 31</a:t>
            </a:r>
            <a:endParaRPr lang="en-US" dirty="0"/>
          </a:p>
        </p:txBody>
      </p:sp>
      <p:sp>
        <p:nvSpPr>
          <p:cNvPr id="4" name="Slide Number Placeholder 3">
            <a:extLst>
              <a:ext uri="{FF2B5EF4-FFF2-40B4-BE49-F238E27FC236}">
                <a16:creationId xmlns:a16="http://schemas.microsoft.com/office/drawing/2014/main" id="{83BE999D-6162-4D54-91EA-9846707EB3F5}"/>
              </a:ext>
            </a:extLst>
          </p:cNvPr>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a:extLst>
              <a:ext uri="{FF2B5EF4-FFF2-40B4-BE49-F238E27FC236}">
                <a16:creationId xmlns:a16="http://schemas.microsoft.com/office/drawing/2014/main" id="{65A06D3F-12FD-4B8E-BB41-1C1D54F81DA9}"/>
              </a:ext>
            </a:extLst>
          </p:cNvPr>
          <p:cNvSpPr txBox="1"/>
          <p:nvPr/>
        </p:nvSpPr>
        <p:spPr>
          <a:xfrm>
            <a:off x="304800" y="914400"/>
            <a:ext cx="7696200" cy="830997"/>
          </a:xfrm>
          <a:prstGeom prst="rect">
            <a:avLst/>
          </a:prstGeom>
          <a:noFill/>
        </p:spPr>
        <p:txBody>
          <a:bodyPr wrap="square" rtlCol="0">
            <a:spAutoFit/>
          </a:bodyPr>
          <a:lstStyle/>
          <a:p>
            <a:r>
              <a:rPr lang="en-US" sz="2400" dirty="0">
                <a:latin typeface="+mj-lt"/>
              </a:rPr>
              <a:t>Comment on light source facilities  and the newer free electron laser technology </a:t>
            </a:r>
          </a:p>
        </p:txBody>
      </p:sp>
      <p:pic>
        <p:nvPicPr>
          <p:cNvPr id="6" name="Picture 5">
            <a:extLst>
              <a:ext uri="{FF2B5EF4-FFF2-40B4-BE49-F238E27FC236}">
                <a16:creationId xmlns:a16="http://schemas.microsoft.com/office/drawing/2014/main" id="{27880F03-10DA-4F19-AD4B-2F82F5638298}"/>
              </a:ext>
            </a:extLst>
          </p:cNvPr>
          <p:cNvPicPr>
            <a:picLocks noChangeAspect="1"/>
          </p:cNvPicPr>
          <p:nvPr/>
        </p:nvPicPr>
        <p:blipFill>
          <a:blip r:embed="rId2"/>
          <a:stretch>
            <a:fillRect/>
          </a:stretch>
        </p:blipFill>
        <p:spPr>
          <a:xfrm>
            <a:off x="209550" y="1676400"/>
            <a:ext cx="8724900" cy="3505200"/>
          </a:xfrm>
          <a:prstGeom prst="rect">
            <a:avLst/>
          </a:prstGeom>
        </p:spPr>
      </p:pic>
      <p:sp>
        <p:nvSpPr>
          <p:cNvPr id="7" name="TextBox 6">
            <a:extLst>
              <a:ext uri="{FF2B5EF4-FFF2-40B4-BE49-F238E27FC236}">
                <a16:creationId xmlns:a16="http://schemas.microsoft.com/office/drawing/2014/main" id="{B63C31FE-DDBC-4A34-8FEA-6A3474D645B1}"/>
              </a:ext>
            </a:extLst>
          </p:cNvPr>
          <p:cNvSpPr txBox="1"/>
          <p:nvPr/>
        </p:nvSpPr>
        <p:spPr>
          <a:xfrm>
            <a:off x="209550" y="5410200"/>
            <a:ext cx="8724900" cy="461665"/>
          </a:xfrm>
          <a:prstGeom prst="rect">
            <a:avLst/>
          </a:prstGeom>
          <a:noFill/>
        </p:spPr>
        <p:txBody>
          <a:bodyPr wrap="square" rtlCol="0">
            <a:spAutoFit/>
          </a:bodyPr>
          <a:lstStyle/>
          <a:p>
            <a:r>
              <a:rPr lang="en-US" sz="2400" dirty="0"/>
              <a:t>DOI: 10.1126/science.1055718</a:t>
            </a:r>
            <a:endParaRPr lang="en-US" sz="2400" dirty="0">
              <a:latin typeface="+mj-lt"/>
            </a:endParaRPr>
          </a:p>
        </p:txBody>
      </p:sp>
    </p:spTree>
    <p:extLst>
      <p:ext uri="{BB962C8B-B14F-4D97-AF65-F5344CB8AC3E}">
        <p14:creationId xmlns:p14="http://schemas.microsoft.com/office/powerpoint/2010/main" val="812531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CF9461-90EB-5029-69F2-6C78B3F36410}"/>
              </a:ext>
            </a:extLst>
          </p:cNvPr>
          <p:cNvPicPr>
            <a:picLocks noChangeAspect="1"/>
          </p:cNvPicPr>
          <p:nvPr/>
        </p:nvPicPr>
        <p:blipFill>
          <a:blip r:embed="rId2"/>
          <a:stretch>
            <a:fillRect/>
          </a:stretch>
        </p:blipFill>
        <p:spPr>
          <a:xfrm>
            <a:off x="1676400" y="136525"/>
            <a:ext cx="5867400" cy="6532775"/>
          </a:xfrm>
          <a:prstGeom prst="rect">
            <a:avLst/>
          </a:prstGeom>
        </p:spPr>
      </p:pic>
      <p:sp>
        <p:nvSpPr>
          <p:cNvPr id="2" name="Date Placeholder 1">
            <a:extLst>
              <a:ext uri="{FF2B5EF4-FFF2-40B4-BE49-F238E27FC236}">
                <a16:creationId xmlns:a16="http://schemas.microsoft.com/office/drawing/2014/main" id="{83255F23-8FAC-1CC6-109A-4DC9F48D0ADE}"/>
              </a:ext>
            </a:extLst>
          </p:cNvPr>
          <p:cNvSpPr>
            <a:spLocks noGrp="1"/>
          </p:cNvSpPr>
          <p:nvPr>
            <p:ph type="dt" sz="half" idx="10"/>
          </p:nvPr>
        </p:nvSpPr>
        <p:spPr/>
        <p:txBody>
          <a:bodyPr/>
          <a:lstStyle/>
          <a:p>
            <a:r>
              <a:rPr lang="en-US"/>
              <a:t>04/09/2025</a:t>
            </a:r>
            <a:endParaRPr lang="en-US" dirty="0"/>
          </a:p>
        </p:txBody>
      </p:sp>
      <p:sp>
        <p:nvSpPr>
          <p:cNvPr id="3" name="Footer Placeholder 2">
            <a:extLst>
              <a:ext uri="{FF2B5EF4-FFF2-40B4-BE49-F238E27FC236}">
                <a16:creationId xmlns:a16="http://schemas.microsoft.com/office/drawing/2014/main" id="{3A73FE73-11EB-BC85-BA4B-2B249858C976}"/>
              </a:ext>
            </a:extLst>
          </p:cNvPr>
          <p:cNvSpPr>
            <a:spLocks noGrp="1"/>
          </p:cNvSpPr>
          <p:nvPr>
            <p:ph type="ftr" sz="quarter" idx="11"/>
          </p:nvPr>
        </p:nvSpPr>
        <p:spPr/>
        <p:txBody>
          <a:bodyPr/>
          <a:lstStyle/>
          <a:p>
            <a:r>
              <a:rPr lang="en-US"/>
              <a:t>PHY 712  Spring 2025 -- Lecture 31</a:t>
            </a:r>
            <a:endParaRPr lang="en-US" dirty="0"/>
          </a:p>
        </p:txBody>
      </p:sp>
      <p:sp>
        <p:nvSpPr>
          <p:cNvPr id="4" name="Slide Number Placeholder 3">
            <a:extLst>
              <a:ext uri="{FF2B5EF4-FFF2-40B4-BE49-F238E27FC236}">
                <a16:creationId xmlns:a16="http://schemas.microsoft.com/office/drawing/2014/main" id="{57D6634B-78CA-B1AD-80A3-F687073EA937}"/>
              </a:ext>
            </a:extLst>
          </p:cNvPr>
          <p:cNvSpPr>
            <a:spLocks noGrp="1"/>
          </p:cNvSpPr>
          <p:nvPr>
            <p:ph type="sldNum" sz="quarter" idx="12"/>
          </p:nvPr>
        </p:nvSpPr>
        <p:spPr/>
        <p:txBody>
          <a:bodyPr/>
          <a:lstStyle/>
          <a:p>
            <a:fld id="{CE368B07-CEBF-4C80-90AF-53B34FA04CF3}" type="slidenum">
              <a:rPr lang="en-US" smtClean="0"/>
              <a:t>2</a:t>
            </a:fld>
            <a:endParaRPr lang="en-US" dirty="0"/>
          </a:p>
        </p:txBody>
      </p:sp>
    </p:spTree>
    <p:extLst>
      <p:ext uri="{BB962C8B-B14F-4D97-AF65-F5344CB8AC3E}">
        <p14:creationId xmlns:p14="http://schemas.microsoft.com/office/powerpoint/2010/main" val="2546155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04/09/2025</a:t>
            </a:r>
            <a:endParaRPr lang="en-US" dirty="0"/>
          </a:p>
        </p:txBody>
      </p:sp>
      <p:sp>
        <p:nvSpPr>
          <p:cNvPr id="3" name="Footer Placeholder 2"/>
          <p:cNvSpPr>
            <a:spLocks noGrp="1"/>
          </p:cNvSpPr>
          <p:nvPr>
            <p:ph type="ftr" sz="quarter" idx="11"/>
          </p:nvPr>
        </p:nvSpPr>
        <p:spPr/>
        <p:txBody>
          <a:bodyPr/>
          <a:lstStyle/>
          <a:p>
            <a:r>
              <a:rPr lang="en-US"/>
              <a:t>PHY 712  Spring 2025 --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pic>
        <p:nvPicPr>
          <p:cNvPr id="5" name="Picture 4"/>
          <p:cNvPicPr>
            <a:picLocks noChangeAspect="1"/>
          </p:cNvPicPr>
          <p:nvPr/>
        </p:nvPicPr>
        <p:blipFill>
          <a:blip r:embed="rId3"/>
          <a:stretch>
            <a:fillRect/>
          </a:stretch>
        </p:blipFill>
        <p:spPr>
          <a:xfrm>
            <a:off x="3200400" y="914400"/>
            <a:ext cx="5867400" cy="5867400"/>
          </a:xfrm>
          <a:prstGeom prst="rect">
            <a:avLst/>
          </a:prstGeom>
        </p:spPr>
      </p:pic>
      <p:pic>
        <p:nvPicPr>
          <p:cNvPr id="6" name="Picture 5"/>
          <p:cNvPicPr>
            <a:picLocks noChangeAspect="1"/>
          </p:cNvPicPr>
          <p:nvPr/>
        </p:nvPicPr>
        <p:blipFill>
          <a:blip r:embed="rId4"/>
          <a:stretch>
            <a:fillRect/>
          </a:stretch>
        </p:blipFill>
        <p:spPr>
          <a:xfrm>
            <a:off x="0" y="0"/>
            <a:ext cx="4648200" cy="822907"/>
          </a:xfrm>
          <a:prstGeom prst="rect">
            <a:avLst/>
          </a:prstGeom>
        </p:spPr>
      </p:pic>
      <p:pic>
        <p:nvPicPr>
          <p:cNvPr id="7" name="Picture 6"/>
          <p:cNvPicPr>
            <a:picLocks noChangeAspect="1"/>
          </p:cNvPicPr>
          <p:nvPr/>
        </p:nvPicPr>
        <p:blipFill>
          <a:blip r:embed="rId5"/>
          <a:stretch>
            <a:fillRect/>
          </a:stretch>
        </p:blipFill>
        <p:spPr>
          <a:xfrm>
            <a:off x="295275" y="964856"/>
            <a:ext cx="2828925" cy="352425"/>
          </a:xfrm>
          <a:prstGeom prst="rect">
            <a:avLst/>
          </a:prstGeom>
        </p:spPr>
      </p:pic>
    </p:spTree>
    <p:extLst>
      <p:ext uri="{BB962C8B-B14F-4D97-AF65-F5344CB8AC3E}">
        <p14:creationId xmlns:p14="http://schemas.microsoft.com/office/powerpoint/2010/main" val="1306157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35B5EA-6C97-4475-A771-9CDB4BAE14EA}"/>
              </a:ext>
            </a:extLst>
          </p:cNvPr>
          <p:cNvSpPr>
            <a:spLocks noGrp="1"/>
          </p:cNvSpPr>
          <p:nvPr>
            <p:ph type="dt" sz="half" idx="10"/>
          </p:nvPr>
        </p:nvSpPr>
        <p:spPr/>
        <p:txBody>
          <a:bodyPr/>
          <a:lstStyle/>
          <a:p>
            <a:r>
              <a:rPr lang="en-US"/>
              <a:t>04/09/2025</a:t>
            </a:r>
            <a:endParaRPr lang="en-US" dirty="0"/>
          </a:p>
        </p:txBody>
      </p:sp>
      <p:sp>
        <p:nvSpPr>
          <p:cNvPr id="3" name="Footer Placeholder 2">
            <a:extLst>
              <a:ext uri="{FF2B5EF4-FFF2-40B4-BE49-F238E27FC236}">
                <a16:creationId xmlns:a16="http://schemas.microsoft.com/office/drawing/2014/main" id="{DD1C54BA-8A99-450E-9F99-30C3D53A3944}"/>
              </a:ext>
            </a:extLst>
          </p:cNvPr>
          <p:cNvSpPr>
            <a:spLocks noGrp="1"/>
          </p:cNvSpPr>
          <p:nvPr>
            <p:ph type="ftr" sz="quarter" idx="11"/>
          </p:nvPr>
        </p:nvSpPr>
        <p:spPr/>
        <p:txBody>
          <a:bodyPr/>
          <a:lstStyle/>
          <a:p>
            <a:r>
              <a:rPr lang="en-US"/>
              <a:t>PHY 712  Spring 2025 -- Lecture 31</a:t>
            </a:r>
            <a:endParaRPr lang="en-US" dirty="0"/>
          </a:p>
        </p:txBody>
      </p:sp>
      <p:sp>
        <p:nvSpPr>
          <p:cNvPr id="4" name="Slide Number Placeholder 3">
            <a:extLst>
              <a:ext uri="{FF2B5EF4-FFF2-40B4-BE49-F238E27FC236}">
                <a16:creationId xmlns:a16="http://schemas.microsoft.com/office/drawing/2014/main" id="{AB841DB3-6196-42D0-9E6E-D4292F25C202}"/>
              </a:ext>
            </a:extLst>
          </p:cNvPr>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a:extLst>
              <a:ext uri="{FF2B5EF4-FFF2-40B4-BE49-F238E27FC236}">
                <a16:creationId xmlns:a16="http://schemas.microsoft.com/office/drawing/2014/main" id="{EC5DDE07-306C-4A86-9FC7-65D4BCD8800A}"/>
              </a:ext>
            </a:extLst>
          </p:cNvPr>
          <p:cNvSpPr txBox="1"/>
          <p:nvPr/>
        </p:nvSpPr>
        <p:spPr>
          <a:xfrm>
            <a:off x="228600" y="228600"/>
            <a:ext cx="8610600" cy="1200329"/>
          </a:xfrm>
          <a:prstGeom prst="rect">
            <a:avLst/>
          </a:prstGeom>
          <a:noFill/>
        </p:spPr>
        <p:txBody>
          <a:bodyPr wrap="square" rtlCol="0">
            <a:spAutoFit/>
          </a:bodyPr>
          <a:lstStyle/>
          <a:p>
            <a:r>
              <a:rPr lang="en-US" sz="2400" dirty="0">
                <a:latin typeface="+mj-lt"/>
              </a:rPr>
              <a:t>Additional references on Free Electron Lasers</a:t>
            </a:r>
          </a:p>
          <a:p>
            <a:endParaRPr lang="en-US" sz="2400" dirty="0">
              <a:latin typeface="+mj-lt"/>
            </a:endParaRPr>
          </a:p>
          <a:p>
            <a:r>
              <a:rPr lang="en-US" sz="2400" dirty="0">
                <a:hlinkClick r:id="rId2" tooltip="Persistent link using digital object identifier"/>
              </a:rPr>
              <a:t>https://doi.org/10.1016/j.xinn.2021.100097</a:t>
            </a:r>
            <a:endParaRPr lang="en-US" sz="2400" dirty="0">
              <a:latin typeface="+mj-lt"/>
            </a:endParaRPr>
          </a:p>
        </p:txBody>
      </p:sp>
      <p:pic>
        <p:nvPicPr>
          <p:cNvPr id="6" name="Picture 5">
            <a:extLst>
              <a:ext uri="{FF2B5EF4-FFF2-40B4-BE49-F238E27FC236}">
                <a16:creationId xmlns:a16="http://schemas.microsoft.com/office/drawing/2014/main" id="{96723BEA-6788-4365-84F1-59AD19D4F176}"/>
              </a:ext>
            </a:extLst>
          </p:cNvPr>
          <p:cNvPicPr>
            <a:picLocks noChangeAspect="1"/>
          </p:cNvPicPr>
          <p:nvPr/>
        </p:nvPicPr>
        <p:blipFill>
          <a:blip r:embed="rId3"/>
          <a:stretch>
            <a:fillRect/>
          </a:stretch>
        </p:blipFill>
        <p:spPr>
          <a:xfrm>
            <a:off x="177862" y="1905000"/>
            <a:ext cx="8633366" cy="3748088"/>
          </a:xfrm>
          <a:prstGeom prst="rect">
            <a:avLst/>
          </a:prstGeom>
        </p:spPr>
      </p:pic>
    </p:spTree>
    <p:extLst>
      <p:ext uri="{BB962C8B-B14F-4D97-AF65-F5344CB8AC3E}">
        <p14:creationId xmlns:p14="http://schemas.microsoft.com/office/powerpoint/2010/main" val="2424730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59114B-750E-43E4-81FA-78038FDFE475}"/>
              </a:ext>
            </a:extLst>
          </p:cNvPr>
          <p:cNvSpPr>
            <a:spLocks noGrp="1"/>
          </p:cNvSpPr>
          <p:nvPr>
            <p:ph type="dt" sz="half" idx="10"/>
          </p:nvPr>
        </p:nvSpPr>
        <p:spPr/>
        <p:txBody>
          <a:bodyPr/>
          <a:lstStyle/>
          <a:p>
            <a:r>
              <a:rPr lang="en-US"/>
              <a:t>04/09/2025</a:t>
            </a:r>
            <a:endParaRPr lang="en-US" dirty="0"/>
          </a:p>
        </p:txBody>
      </p:sp>
      <p:sp>
        <p:nvSpPr>
          <p:cNvPr id="3" name="Footer Placeholder 2">
            <a:extLst>
              <a:ext uri="{FF2B5EF4-FFF2-40B4-BE49-F238E27FC236}">
                <a16:creationId xmlns:a16="http://schemas.microsoft.com/office/drawing/2014/main" id="{0F67EA80-C05B-4342-9FC7-EE757BCFFA1A}"/>
              </a:ext>
            </a:extLst>
          </p:cNvPr>
          <p:cNvSpPr>
            <a:spLocks noGrp="1"/>
          </p:cNvSpPr>
          <p:nvPr>
            <p:ph type="ftr" sz="quarter" idx="11"/>
          </p:nvPr>
        </p:nvSpPr>
        <p:spPr/>
        <p:txBody>
          <a:bodyPr/>
          <a:lstStyle/>
          <a:p>
            <a:r>
              <a:rPr lang="en-US"/>
              <a:t>PHY 712  Spring 2025 -- Lecture 31</a:t>
            </a:r>
            <a:endParaRPr lang="en-US" dirty="0"/>
          </a:p>
        </p:txBody>
      </p:sp>
      <p:sp>
        <p:nvSpPr>
          <p:cNvPr id="4" name="Slide Number Placeholder 3">
            <a:extLst>
              <a:ext uri="{FF2B5EF4-FFF2-40B4-BE49-F238E27FC236}">
                <a16:creationId xmlns:a16="http://schemas.microsoft.com/office/drawing/2014/main" id="{896135DB-6309-4797-BB4F-BA0B8060FDDF}"/>
              </a:ext>
            </a:extLst>
          </p:cNvPr>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a:extLst>
              <a:ext uri="{FF2B5EF4-FFF2-40B4-BE49-F238E27FC236}">
                <a16:creationId xmlns:a16="http://schemas.microsoft.com/office/drawing/2014/main" id="{EBBC1FA1-5A3E-4D72-8318-CCA15F6F3E36}"/>
              </a:ext>
            </a:extLst>
          </p:cNvPr>
          <p:cNvSpPr txBox="1"/>
          <p:nvPr/>
        </p:nvSpPr>
        <p:spPr>
          <a:xfrm>
            <a:off x="457200" y="228600"/>
            <a:ext cx="7848600" cy="2954655"/>
          </a:xfrm>
          <a:prstGeom prst="rect">
            <a:avLst/>
          </a:prstGeom>
          <a:noFill/>
        </p:spPr>
        <p:txBody>
          <a:bodyPr wrap="square" rtlCol="0">
            <a:spAutoFit/>
          </a:bodyPr>
          <a:lstStyle/>
          <a:p>
            <a:r>
              <a:rPr lang="en-US" sz="2400" dirty="0">
                <a:latin typeface="+mj-lt"/>
              </a:rPr>
              <a:t>Components of the FEL</a:t>
            </a:r>
          </a:p>
          <a:p>
            <a:pPr marL="914400" lvl="1" indent="-457200">
              <a:buFont typeface="+mj-lt"/>
              <a:buAutoNum type="arabicPeriod"/>
            </a:pPr>
            <a:r>
              <a:rPr lang="en-US" sz="2400" dirty="0">
                <a:latin typeface="+mj-lt"/>
              </a:rPr>
              <a:t>Electrons moving in circular path segments</a:t>
            </a:r>
          </a:p>
          <a:p>
            <a:pPr marL="914400" lvl="1" indent="-457200">
              <a:buFont typeface="+mj-lt"/>
              <a:buAutoNum type="arabicPeriod"/>
            </a:pPr>
            <a:r>
              <a:rPr lang="en-US" sz="2400" dirty="0"/>
              <a:t>Self-amplified spontaneous emission (SASE)</a:t>
            </a:r>
          </a:p>
          <a:p>
            <a:pPr marL="914400" lvl="1" indent="-457200">
              <a:buFont typeface="+mj-lt"/>
              <a:buAutoNum type="arabicPeriod"/>
            </a:pPr>
            <a:endParaRPr lang="en-US" sz="900" dirty="0"/>
          </a:p>
          <a:p>
            <a:r>
              <a:rPr lang="en-US" sz="2400" dirty="0"/>
              <a:t>Often designed for the X-ray range</a:t>
            </a:r>
          </a:p>
          <a:p>
            <a:endParaRPr lang="en-US" sz="900" dirty="0"/>
          </a:p>
          <a:p>
            <a:r>
              <a:rPr lang="en-US" sz="2400" dirty="0"/>
              <a:t>Jefferson Free Electron Laser Lab in VA is designed in the microwave</a:t>
            </a:r>
            <a:r>
              <a:rPr lang="en-US" sz="2400" dirty="0">
                <a:sym typeface="Wingdings" panose="05000000000000000000" pitchFamily="2" charset="2"/>
              </a:rPr>
              <a:t>infrared range</a:t>
            </a:r>
          </a:p>
          <a:p>
            <a:r>
              <a:rPr lang="en-US" sz="2400" dirty="0">
                <a:hlinkClick r:id="rId2"/>
              </a:rPr>
              <a:t>https://www.jlab.org/FEL/felspecs.html</a:t>
            </a:r>
            <a:endParaRPr lang="en-US" sz="2400" dirty="0"/>
          </a:p>
        </p:txBody>
      </p:sp>
      <p:pic>
        <p:nvPicPr>
          <p:cNvPr id="6" name="Picture 5">
            <a:extLst>
              <a:ext uri="{FF2B5EF4-FFF2-40B4-BE49-F238E27FC236}">
                <a16:creationId xmlns:a16="http://schemas.microsoft.com/office/drawing/2014/main" id="{B69BC840-27BD-47A9-AE87-32CE71858311}"/>
              </a:ext>
            </a:extLst>
          </p:cNvPr>
          <p:cNvPicPr>
            <a:picLocks noChangeAspect="1"/>
          </p:cNvPicPr>
          <p:nvPr/>
        </p:nvPicPr>
        <p:blipFill>
          <a:blip r:embed="rId3"/>
          <a:stretch>
            <a:fillRect/>
          </a:stretch>
        </p:blipFill>
        <p:spPr>
          <a:xfrm>
            <a:off x="0" y="3587168"/>
            <a:ext cx="9144000" cy="3134307"/>
          </a:xfrm>
          <a:prstGeom prst="rect">
            <a:avLst/>
          </a:prstGeom>
        </p:spPr>
      </p:pic>
    </p:spTree>
    <p:extLst>
      <p:ext uri="{BB962C8B-B14F-4D97-AF65-F5344CB8AC3E}">
        <p14:creationId xmlns:p14="http://schemas.microsoft.com/office/powerpoint/2010/main" val="3198612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04/09/2025</a:t>
            </a:r>
            <a:endParaRPr lang="en-US" dirty="0"/>
          </a:p>
        </p:txBody>
      </p:sp>
      <p:sp>
        <p:nvSpPr>
          <p:cNvPr id="3" name="Footer Placeholder 2"/>
          <p:cNvSpPr>
            <a:spLocks noGrp="1"/>
          </p:cNvSpPr>
          <p:nvPr>
            <p:ph type="ftr" sz="quarter" idx="11"/>
          </p:nvPr>
        </p:nvSpPr>
        <p:spPr/>
        <p:txBody>
          <a:bodyPr/>
          <a:lstStyle/>
          <a:p>
            <a:r>
              <a:rPr lang="en-US"/>
              <a:t>PHY 712  Spring 2025 --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304800" y="1431061"/>
            <a:ext cx="7772400" cy="830997"/>
          </a:xfrm>
          <a:prstGeom prst="rect">
            <a:avLst/>
          </a:prstGeom>
          <a:noFill/>
        </p:spPr>
        <p:txBody>
          <a:bodyPr wrap="square" rtlCol="0">
            <a:spAutoFit/>
          </a:bodyPr>
          <a:lstStyle/>
          <a:p>
            <a:r>
              <a:rPr lang="en-US" sz="2400" dirty="0">
                <a:latin typeface="+mj-lt"/>
              </a:rPr>
              <a:t>Some details of  scattering of electromagnetic waves incident on a particle of charge q and mass </a:t>
            </a:r>
            <a:r>
              <a:rPr lang="en-US" sz="2400" dirty="0" err="1">
                <a:latin typeface="+mj-lt"/>
              </a:rPr>
              <a:t>m</a:t>
            </a:r>
            <a:r>
              <a:rPr lang="en-US" sz="2400" baseline="-25000" dirty="0" err="1">
                <a:latin typeface="+mj-lt"/>
              </a:rPr>
              <a:t>q</a:t>
            </a:r>
            <a:endParaRPr lang="en-US" sz="2400" dirty="0">
              <a:latin typeface="+mj-lt"/>
            </a:endParaRPr>
          </a:p>
        </p:txBody>
      </p:sp>
      <p:cxnSp>
        <p:nvCxnSpPr>
          <p:cNvPr id="6" name="Straight Arrow Connector 5"/>
          <p:cNvCxnSpPr/>
          <p:nvPr/>
        </p:nvCxnSpPr>
        <p:spPr>
          <a:xfrm flipH="1" flipV="1">
            <a:off x="1432560" y="2484120"/>
            <a:ext cx="15240" cy="1783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609600" y="4267200"/>
            <a:ext cx="8382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447800" y="4267200"/>
            <a:ext cx="16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447800" y="2667000"/>
            <a:ext cx="800100" cy="1600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00" y="2484120"/>
            <a:ext cx="457200" cy="461665"/>
          </a:xfrm>
          <a:prstGeom prst="rect">
            <a:avLst/>
          </a:prstGeom>
          <a:noFill/>
        </p:spPr>
        <p:txBody>
          <a:bodyPr wrap="square" rtlCol="0">
            <a:spAutoFit/>
          </a:bodyPr>
          <a:lstStyle/>
          <a:p>
            <a:r>
              <a:rPr lang="en-US" sz="2400" b="1" dirty="0">
                <a:solidFill>
                  <a:srgbClr val="FF0000"/>
                </a:solidFill>
                <a:latin typeface="+mj-lt"/>
              </a:rPr>
              <a:t>r</a:t>
            </a:r>
          </a:p>
        </p:txBody>
      </p:sp>
      <p:sp>
        <p:nvSpPr>
          <p:cNvPr id="11" name="TextBox 10"/>
          <p:cNvSpPr txBox="1"/>
          <p:nvPr/>
        </p:nvSpPr>
        <p:spPr>
          <a:xfrm>
            <a:off x="1066800" y="2636520"/>
            <a:ext cx="914400" cy="461665"/>
          </a:xfrm>
          <a:prstGeom prst="rect">
            <a:avLst/>
          </a:prstGeom>
          <a:noFill/>
        </p:spPr>
        <p:txBody>
          <a:bodyPr wrap="square" rtlCol="0">
            <a:spAutoFit/>
          </a:bodyPr>
          <a:lstStyle/>
          <a:p>
            <a:r>
              <a:rPr lang="en-US" sz="2400" b="1" dirty="0">
                <a:latin typeface="+mj-lt"/>
              </a:rPr>
              <a:t>k</a:t>
            </a:r>
            <a:r>
              <a:rPr lang="en-US" sz="2400" b="1" baseline="-25000" dirty="0">
                <a:latin typeface="+mj-lt"/>
              </a:rPr>
              <a:t>0</a:t>
            </a:r>
            <a:endParaRPr lang="en-US" sz="2400" b="1" dirty="0">
              <a:latin typeface="+mj-lt"/>
            </a:endParaRPr>
          </a:p>
        </p:txBody>
      </p:sp>
      <p:sp>
        <p:nvSpPr>
          <p:cNvPr id="12" name="TextBox 11"/>
          <p:cNvSpPr txBox="1"/>
          <p:nvPr/>
        </p:nvSpPr>
        <p:spPr>
          <a:xfrm>
            <a:off x="1524000" y="3375660"/>
            <a:ext cx="323850" cy="461665"/>
          </a:xfrm>
          <a:prstGeom prst="rect">
            <a:avLst/>
          </a:prstGeom>
          <a:noFill/>
        </p:spPr>
        <p:txBody>
          <a:bodyPr wrap="square" rtlCol="0">
            <a:spAutoFit/>
          </a:bodyPr>
          <a:lstStyle/>
          <a:p>
            <a:r>
              <a:rPr lang="en-US" sz="2400" dirty="0">
                <a:latin typeface="Symbol" pitchFamily="18" charset="2"/>
              </a:rPr>
              <a:t>q</a:t>
            </a:r>
          </a:p>
        </p:txBody>
      </p:sp>
      <p:cxnSp>
        <p:nvCxnSpPr>
          <p:cNvPr id="13" name="Straight Connector 12"/>
          <p:cNvCxnSpPr/>
          <p:nvPr/>
        </p:nvCxnSpPr>
        <p:spPr>
          <a:xfrm flipH="1">
            <a:off x="2209800" y="2714953"/>
            <a:ext cx="38100" cy="208564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24000" y="4267200"/>
            <a:ext cx="704850" cy="5334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428750" y="4191000"/>
            <a:ext cx="323850" cy="461665"/>
          </a:xfrm>
          <a:prstGeom prst="rect">
            <a:avLst/>
          </a:prstGeom>
          <a:noFill/>
        </p:spPr>
        <p:txBody>
          <a:bodyPr wrap="square" rtlCol="0">
            <a:spAutoFit/>
          </a:bodyPr>
          <a:lstStyle/>
          <a:p>
            <a:r>
              <a:rPr lang="en-US" sz="2400" dirty="0">
                <a:latin typeface="Symbol" pitchFamily="18" charset="2"/>
              </a:rPr>
              <a:t>f</a:t>
            </a:r>
          </a:p>
        </p:txBody>
      </p:sp>
      <p:cxnSp>
        <p:nvCxnSpPr>
          <p:cNvPr id="16" name="Straight Arrow Connector 15"/>
          <p:cNvCxnSpPr/>
          <p:nvPr/>
        </p:nvCxnSpPr>
        <p:spPr>
          <a:xfrm>
            <a:off x="1447800" y="4191000"/>
            <a:ext cx="161925" cy="838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457325" y="3883045"/>
            <a:ext cx="600075" cy="3536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524000" y="4796135"/>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1</a:t>
            </a:r>
            <a:endParaRPr lang="en-US" sz="2400" dirty="0">
              <a:solidFill>
                <a:srgbClr val="FF0000"/>
              </a:solidFill>
              <a:latin typeface="Symbol" pitchFamily="18" charset="2"/>
            </a:endParaRPr>
          </a:p>
        </p:txBody>
      </p:sp>
      <p:sp>
        <p:nvSpPr>
          <p:cNvPr id="19" name="TextBox 18"/>
          <p:cNvSpPr txBox="1"/>
          <p:nvPr/>
        </p:nvSpPr>
        <p:spPr>
          <a:xfrm>
            <a:off x="1905000" y="3505200"/>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2</a:t>
            </a:r>
            <a:endParaRPr lang="en-US" sz="2400" dirty="0">
              <a:solidFill>
                <a:srgbClr val="FF0000"/>
              </a:solidFill>
              <a:latin typeface="Symbol" pitchFamily="18" charset="2"/>
            </a:endParaRPr>
          </a:p>
        </p:txBody>
      </p:sp>
      <p:cxnSp>
        <p:nvCxnSpPr>
          <p:cNvPr id="20" name="Straight Arrow Connector 19"/>
          <p:cNvCxnSpPr/>
          <p:nvPr/>
        </p:nvCxnSpPr>
        <p:spPr>
          <a:xfrm flipH="1">
            <a:off x="1028700" y="4267200"/>
            <a:ext cx="403860" cy="3854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62000" y="4191000"/>
            <a:ext cx="468630" cy="461665"/>
          </a:xfrm>
          <a:prstGeom prst="rect">
            <a:avLst/>
          </a:prstGeom>
          <a:noFill/>
        </p:spPr>
        <p:txBody>
          <a:bodyPr wrap="square" rtlCol="0">
            <a:spAutoFit/>
          </a:bodyPr>
          <a:lstStyle/>
          <a:p>
            <a:r>
              <a:rPr lang="en-US" sz="2400" dirty="0">
                <a:latin typeface="Symbol" pitchFamily="18" charset="2"/>
              </a:rPr>
              <a:t>e</a:t>
            </a:r>
            <a:r>
              <a:rPr lang="en-US" sz="2400" baseline="-25000" dirty="0">
                <a:latin typeface="Symbol" pitchFamily="18" charset="2"/>
              </a:rPr>
              <a:t>0</a:t>
            </a:r>
            <a:endParaRPr lang="en-US" sz="2400" dirty="0">
              <a:latin typeface="Symbol" pitchFamily="18" charset="2"/>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2332550486"/>
              </p:ext>
            </p:extLst>
          </p:nvPr>
        </p:nvGraphicFramePr>
        <p:xfrm>
          <a:off x="4038600" y="2543482"/>
          <a:ext cx="4433887" cy="1311214"/>
        </p:xfrm>
        <a:graphic>
          <a:graphicData uri="http://schemas.openxmlformats.org/presentationml/2006/ole">
            <mc:AlternateContent xmlns:mc="http://schemas.openxmlformats.org/markup-compatibility/2006">
              <mc:Choice xmlns:v="urn:schemas-microsoft-com:vml" Requires="v">
                <p:oleObj name="Equation" r:id="rId3" imgW="2450880" imgH="723600" progId="Equation.DSMT4">
                  <p:embed/>
                </p:oleObj>
              </mc:Choice>
              <mc:Fallback>
                <p:oleObj name="Equation" r:id="rId3" imgW="2450880" imgH="723600" progId="Equation.DSMT4">
                  <p:embed/>
                  <p:pic>
                    <p:nvPicPr>
                      <p:cNvPr id="22" name="Object 21"/>
                      <p:cNvPicPr/>
                      <p:nvPr/>
                    </p:nvPicPr>
                    <p:blipFill>
                      <a:blip r:embed="rId4"/>
                      <a:stretch>
                        <a:fillRect/>
                      </a:stretch>
                    </p:blipFill>
                    <p:spPr>
                      <a:xfrm>
                        <a:off x="4038600" y="2543482"/>
                        <a:ext cx="4433887" cy="1311214"/>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0FC5ACE0-9E0B-4CDB-A2B6-3F0F01C171C0}"/>
              </a:ext>
            </a:extLst>
          </p:cNvPr>
          <p:cNvSpPr txBox="1"/>
          <p:nvPr/>
        </p:nvSpPr>
        <p:spPr>
          <a:xfrm>
            <a:off x="0" y="152400"/>
            <a:ext cx="8686800" cy="830997"/>
          </a:xfrm>
          <a:prstGeom prst="rect">
            <a:avLst/>
          </a:prstGeom>
          <a:noFill/>
        </p:spPr>
        <p:txBody>
          <a:bodyPr wrap="square" rtlCol="0">
            <a:spAutoFit/>
          </a:bodyPr>
          <a:lstStyle/>
          <a:p>
            <a:r>
              <a:rPr lang="en-US" sz="2400" dirty="0">
                <a:latin typeface="+mj-lt"/>
              </a:rPr>
              <a:t>Back to fundamental processes – Thompson and Compton scattering (see section </a:t>
            </a:r>
            <a:r>
              <a:rPr lang="en-US" sz="2400">
                <a:latin typeface="+mj-lt"/>
              </a:rPr>
              <a:t>14.8 in Jackson)</a:t>
            </a:r>
            <a:endParaRPr lang="en-US" sz="2400" dirty="0">
              <a:latin typeface="+mj-lt"/>
            </a:endParaRPr>
          </a:p>
        </p:txBody>
      </p:sp>
    </p:spTree>
    <p:extLst>
      <p:ext uri="{BB962C8B-B14F-4D97-AF65-F5344CB8AC3E}">
        <p14:creationId xmlns:p14="http://schemas.microsoft.com/office/powerpoint/2010/main" val="1122069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04/09/2025</a:t>
            </a:r>
            <a:endParaRPr lang="en-US" dirty="0"/>
          </a:p>
        </p:txBody>
      </p:sp>
      <p:sp>
        <p:nvSpPr>
          <p:cNvPr id="3" name="Footer Placeholder 2"/>
          <p:cNvSpPr>
            <a:spLocks noGrp="1"/>
          </p:cNvSpPr>
          <p:nvPr>
            <p:ph type="ftr" sz="quarter" idx="11"/>
          </p:nvPr>
        </p:nvSpPr>
        <p:spPr/>
        <p:txBody>
          <a:bodyPr/>
          <a:lstStyle/>
          <a:p>
            <a:r>
              <a:rPr lang="en-US"/>
              <a:t>PHY 712  Spring 2025 --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464916" y="825457"/>
            <a:ext cx="7772400" cy="830997"/>
          </a:xfrm>
          <a:prstGeom prst="rect">
            <a:avLst/>
          </a:prstGeom>
          <a:noFill/>
        </p:spPr>
        <p:txBody>
          <a:bodyPr wrap="square" rtlCol="0">
            <a:spAutoFit/>
          </a:bodyPr>
          <a:lstStyle/>
          <a:p>
            <a:r>
              <a:rPr lang="en-US" sz="2400" dirty="0">
                <a:latin typeface="+mj-lt"/>
              </a:rPr>
              <a:t>Some details of  scattering of electromagnetic waves incident on a particle of charge q and mass </a:t>
            </a:r>
            <a:r>
              <a:rPr lang="en-US" sz="2400" dirty="0" err="1">
                <a:latin typeface="+mj-lt"/>
              </a:rPr>
              <a:t>m</a:t>
            </a:r>
            <a:r>
              <a:rPr lang="en-US" sz="2400" baseline="-25000" dirty="0" err="1">
                <a:latin typeface="+mj-lt"/>
              </a:rPr>
              <a:t>q</a:t>
            </a:r>
            <a:endParaRPr lang="en-US" sz="2400" dirty="0">
              <a:latin typeface="+mj-lt"/>
            </a:endParaRPr>
          </a:p>
        </p:txBody>
      </p:sp>
      <p:cxnSp>
        <p:nvCxnSpPr>
          <p:cNvPr id="6" name="Straight Arrow Connector 5"/>
          <p:cNvCxnSpPr/>
          <p:nvPr/>
        </p:nvCxnSpPr>
        <p:spPr>
          <a:xfrm flipH="1" flipV="1">
            <a:off x="1127760" y="2484120"/>
            <a:ext cx="15240" cy="1783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04800" y="4267200"/>
            <a:ext cx="8382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143000" y="4267200"/>
            <a:ext cx="16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143000" y="2667000"/>
            <a:ext cx="800100" cy="1600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81200" y="2484120"/>
            <a:ext cx="457200" cy="461665"/>
          </a:xfrm>
          <a:prstGeom prst="rect">
            <a:avLst/>
          </a:prstGeom>
          <a:noFill/>
        </p:spPr>
        <p:txBody>
          <a:bodyPr wrap="square" rtlCol="0">
            <a:spAutoFit/>
          </a:bodyPr>
          <a:lstStyle/>
          <a:p>
            <a:r>
              <a:rPr lang="en-US" sz="2400" b="1" dirty="0">
                <a:solidFill>
                  <a:srgbClr val="FF0000"/>
                </a:solidFill>
                <a:latin typeface="+mj-lt"/>
              </a:rPr>
              <a:t>r</a:t>
            </a:r>
          </a:p>
        </p:txBody>
      </p:sp>
      <p:sp>
        <p:nvSpPr>
          <p:cNvPr id="11" name="TextBox 10"/>
          <p:cNvSpPr txBox="1"/>
          <p:nvPr/>
        </p:nvSpPr>
        <p:spPr>
          <a:xfrm>
            <a:off x="762000" y="2636520"/>
            <a:ext cx="914400" cy="461665"/>
          </a:xfrm>
          <a:prstGeom prst="rect">
            <a:avLst/>
          </a:prstGeom>
          <a:noFill/>
        </p:spPr>
        <p:txBody>
          <a:bodyPr wrap="square" rtlCol="0">
            <a:spAutoFit/>
          </a:bodyPr>
          <a:lstStyle/>
          <a:p>
            <a:r>
              <a:rPr lang="en-US" sz="2400" b="1" dirty="0">
                <a:latin typeface="+mj-lt"/>
              </a:rPr>
              <a:t>k</a:t>
            </a:r>
            <a:r>
              <a:rPr lang="en-US" sz="2400" b="1" baseline="-25000" dirty="0">
                <a:latin typeface="+mj-lt"/>
              </a:rPr>
              <a:t>0</a:t>
            </a:r>
            <a:endParaRPr lang="en-US" sz="2400" b="1" dirty="0">
              <a:latin typeface="+mj-lt"/>
            </a:endParaRPr>
          </a:p>
        </p:txBody>
      </p:sp>
      <p:sp>
        <p:nvSpPr>
          <p:cNvPr id="12" name="TextBox 11"/>
          <p:cNvSpPr txBox="1"/>
          <p:nvPr/>
        </p:nvSpPr>
        <p:spPr>
          <a:xfrm>
            <a:off x="1081389" y="3371143"/>
            <a:ext cx="323850" cy="461665"/>
          </a:xfrm>
          <a:prstGeom prst="rect">
            <a:avLst/>
          </a:prstGeom>
          <a:noFill/>
        </p:spPr>
        <p:txBody>
          <a:bodyPr wrap="square" rtlCol="0">
            <a:spAutoFit/>
          </a:bodyPr>
          <a:lstStyle/>
          <a:p>
            <a:r>
              <a:rPr lang="en-US" sz="2400" dirty="0">
                <a:latin typeface="Symbol" pitchFamily="18" charset="2"/>
              </a:rPr>
              <a:t>q</a:t>
            </a:r>
          </a:p>
        </p:txBody>
      </p:sp>
      <p:cxnSp>
        <p:nvCxnSpPr>
          <p:cNvPr id="13" name="Straight Connector 12"/>
          <p:cNvCxnSpPr/>
          <p:nvPr/>
        </p:nvCxnSpPr>
        <p:spPr>
          <a:xfrm flipH="1">
            <a:off x="1905000" y="2714953"/>
            <a:ext cx="38100" cy="208564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219200" y="4267200"/>
            <a:ext cx="704850" cy="5334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27417" y="4264968"/>
            <a:ext cx="323850" cy="461665"/>
          </a:xfrm>
          <a:prstGeom prst="rect">
            <a:avLst/>
          </a:prstGeom>
          <a:noFill/>
        </p:spPr>
        <p:txBody>
          <a:bodyPr wrap="square" rtlCol="0">
            <a:spAutoFit/>
          </a:bodyPr>
          <a:lstStyle/>
          <a:p>
            <a:r>
              <a:rPr lang="en-US" sz="2400" dirty="0">
                <a:latin typeface="Symbol" pitchFamily="18" charset="2"/>
              </a:rPr>
              <a:t>f</a:t>
            </a:r>
          </a:p>
        </p:txBody>
      </p:sp>
      <p:cxnSp>
        <p:nvCxnSpPr>
          <p:cNvPr id="16" name="Straight Arrow Connector 15"/>
          <p:cNvCxnSpPr/>
          <p:nvPr/>
        </p:nvCxnSpPr>
        <p:spPr>
          <a:xfrm>
            <a:off x="1143000" y="4191000"/>
            <a:ext cx="161925" cy="838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152525" y="3883045"/>
            <a:ext cx="600075" cy="3536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54373" y="4780607"/>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1</a:t>
            </a:r>
            <a:endParaRPr lang="en-US" sz="2400" dirty="0">
              <a:solidFill>
                <a:srgbClr val="FF0000"/>
              </a:solidFill>
              <a:latin typeface="Symbol" pitchFamily="18" charset="2"/>
            </a:endParaRPr>
          </a:p>
        </p:txBody>
      </p:sp>
      <p:sp>
        <p:nvSpPr>
          <p:cNvPr id="19" name="TextBox 18"/>
          <p:cNvSpPr txBox="1"/>
          <p:nvPr/>
        </p:nvSpPr>
        <p:spPr>
          <a:xfrm>
            <a:off x="1600200" y="3505200"/>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2</a:t>
            </a:r>
            <a:endParaRPr lang="en-US" sz="2400" dirty="0">
              <a:solidFill>
                <a:srgbClr val="FF0000"/>
              </a:solidFill>
              <a:latin typeface="Symbol" pitchFamily="18" charset="2"/>
            </a:endParaRPr>
          </a:p>
        </p:txBody>
      </p:sp>
      <p:cxnSp>
        <p:nvCxnSpPr>
          <p:cNvPr id="20" name="Straight Arrow Connector 19"/>
          <p:cNvCxnSpPr/>
          <p:nvPr/>
        </p:nvCxnSpPr>
        <p:spPr>
          <a:xfrm flipH="1">
            <a:off x="723900" y="4267200"/>
            <a:ext cx="403860" cy="3854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7200" y="4191000"/>
            <a:ext cx="468630" cy="461665"/>
          </a:xfrm>
          <a:prstGeom prst="rect">
            <a:avLst/>
          </a:prstGeom>
          <a:noFill/>
        </p:spPr>
        <p:txBody>
          <a:bodyPr wrap="square" rtlCol="0">
            <a:spAutoFit/>
          </a:bodyPr>
          <a:lstStyle/>
          <a:p>
            <a:r>
              <a:rPr lang="en-US" sz="2400" dirty="0">
                <a:latin typeface="Symbol" pitchFamily="18" charset="2"/>
              </a:rPr>
              <a:t>e</a:t>
            </a:r>
            <a:r>
              <a:rPr lang="en-US" sz="2400" baseline="-25000" dirty="0">
                <a:latin typeface="Symbol" pitchFamily="18" charset="2"/>
              </a:rPr>
              <a:t>0</a:t>
            </a:r>
            <a:endParaRPr lang="en-US" sz="2400" dirty="0">
              <a:latin typeface="Symbol" pitchFamily="18" charset="2"/>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1418581200"/>
              </p:ext>
            </p:extLst>
          </p:nvPr>
        </p:nvGraphicFramePr>
        <p:xfrm>
          <a:off x="3769158" y="3565919"/>
          <a:ext cx="4929187" cy="773113"/>
        </p:xfrm>
        <a:graphic>
          <a:graphicData uri="http://schemas.openxmlformats.org/presentationml/2006/ole">
            <mc:AlternateContent xmlns:mc="http://schemas.openxmlformats.org/markup-compatibility/2006">
              <mc:Choice xmlns:v="urn:schemas-microsoft-com:vml" Requires="v">
                <p:oleObj name="Equation" r:id="rId3" imgW="2514600" imgH="393480" progId="Equation.DSMT4">
                  <p:embed/>
                </p:oleObj>
              </mc:Choice>
              <mc:Fallback>
                <p:oleObj name="Equation" r:id="rId3" imgW="2514600" imgH="393480" progId="Equation.DSMT4">
                  <p:embed/>
                  <p:pic>
                    <p:nvPicPr>
                      <p:cNvPr id="22" name="Object 21"/>
                      <p:cNvPicPr/>
                      <p:nvPr/>
                    </p:nvPicPr>
                    <p:blipFill>
                      <a:blip r:embed="rId4"/>
                      <a:stretch>
                        <a:fillRect/>
                      </a:stretch>
                    </p:blipFill>
                    <p:spPr>
                      <a:xfrm>
                        <a:off x="3769158" y="3565919"/>
                        <a:ext cx="4929187" cy="773113"/>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F360149A-C3A5-4EB0-BF17-6F904CA7ADB2}"/>
              </a:ext>
            </a:extLst>
          </p:cNvPr>
          <p:cNvSpPr txBox="1"/>
          <p:nvPr/>
        </p:nvSpPr>
        <p:spPr>
          <a:xfrm>
            <a:off x="76200" y="136525"/>
            <a:ext cx="8366760" cy="461665"/>
          </a:xfrm>
          <a:prstGeom prst="rect">
            <a:avLst/>
          </a:prstGeom>
          <a:noFill/>
        </p:spPr>
        <p:txBody>
          <a:bodyPr wrap="square" rtlCol="0">
            <a:spAutoFit/>
          </a:bodyPr>
          <a:lstStyle/>
          <a:p>
            <a:r>
              <a:rPr lang="en-US" sz="2400" dirty="0">
                <a:latin typeface="+mj-lt"/>
              </a:rPr>
              <a:t>Thompson scattering --  classical picture</a:t>
            </a:r>
          </a:p>
        </p:txBody>
      </p:sp>
      <p:graphicFrame>
        <p:nvGraphicFramePr>
          <p:cNvPr id="24" name="Object 23">
            <a:extLst>
              <a:ext uri="{FF2B5EF4-FFF2-40B4-BE49-F238E27FC236}">
                <a16:creationId xmlns:a16="http://schemas.microsoft.com/office/drawing/2014/main" id="{3442F9EC-09A0-4FFC-B7A7-2F0D3A1E65CC}"/>
              </a:ext>
            </a:extLst>
          </p:cNvPr>
          <p:cNvGraphicFramePr>
            <a:graphicFrameLocks noChangeAspect="1"/>
          </p:cNvGraphicFramePr>
          <p:nvPr/>
        </p:nvGraphicFramePr>
        <p:xfrm>
          <a:off x="3602611" y="1744980"/>
          <a:ext cx="4979164" cy="1783079"/>
        </p:xfrm>
        <a:graphic>
          <a:graphicData uri="http://schemas.openxmlformats.org/presentationml/2006/ole">
            <mc:AlternateContent xmlns:mc="http://schemas.openxmlformats.org/markup-compatibility/2006">
              <mc:Choice xmlns:v="urn:schemas-microsoft-com:vml" Requires="v">
                <p:oleObj name="Equation" r:id="rId5" imgW="1879560" imgH="672840" progId="Equation.DSMT4">
                  <p:embed/>
                </p:oleObj>
              </mc:Choice>
              <mc:Fallback>
                <p:oleObj name="Equation" r:id="rId5" imgW="1879560" imgH="672840" progId="Equation.DSMT4">
                  <p:embed/>
                  <p:pic>
                    <p:nvPicPr>
                      <p:cNvPr id="24" name="Object 23">
                        <a:extLst>
                          <a:ext uri="{FF2B5EF4-FFF2-40B4-BE49-F238E27FC236}">
                            <a16:creationId xmlns:a16="http://schemas.microsoft.com/office/drawing/2014/main" id="{3442F9EC-09A0-4FFC-B7A7-2F0D3A1E65CC}"/>
                          </a:ext>
                        </a:extLst>
                      </p:cNvPr>
                      <p:cNvPicPr/>
                      <p:nvPr/>
                    </p:nvPicPr>
                    <p:blipFill>
                      <a:blip r:embed="rId6"/>
                      <a:stretch>
                        <a:fillRect/>
                      </a:stretch>
                    </p:blipFill>
                    <p:spPr>
                      <a:xfrm>
                        <a:off x="3602611" y="1744980"/>
                        <a:ext cx="4979164" cy="1783079"/>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A98C5AAE-37E1-4780-B1B1-31C1986DBFB7}"/>
              </a:ext>
            </a:extLst>
          </p:cNvPr>
          <p:cNvGraphicFramePr>
            <a:graphicFrameLocks noChangeAspect="1"/>
          </p:cNvGraphicFramePr>
          <p:nvPr/>
        </p:nvGraphicFramePr>
        <p:xfrm>
          <a:off x="2790825" y="4451350"/>
          <a:ext cx="5245100" cy="1905000"/>
        </p:xfrm>
        <a:graphic>
          <a:graphicData uri="http://schemas.openxmlformats.org/presentationml/2006/ole">
            <mc:AlternateContent xmlns:mc="http://schemas.openxmlformats.org/markup-compatibility/2006">
              <mc:Choice xmlns:v="urn:schemas-microsoft-com:vml" Requires="v">
                <p:oleObj name="Equation" r:id="rId7" imgW="1854000" imgH="672840" progId="Equation.DSMT4">
                  <p:embed/>
                </p:oleObj>
              </mc:Choice>
              <mc:Fallback>
                <p:oleObj name="Equation" r:id="rId7" imgW="1854000" imgH="672840" progId="Equation.DSMT4">
                  <p:embed/>
                  <p:pic>
                    <p:nvPicPr>
                      <p:cNvPr id="25" name="Object 24">
                        <a:extLst>
                          <a:ext uri="{FF2B5EF4-FFF2-40B4-BE49-F238E27FC236}">
                            <a16:creationId xmlns:a16="http://schemas.microsoft.com/office/drawing/2014/main" id="{A98C5AAE-37E1-4780-B1B1-31C1986DBFB7}"/>
                          </a:ext>
                        </a:extLst>
                      </p:cNvPr>
                      <p:cNvPicPr/>
                      <p:nvPr/>
                    </p:nvPicPr>
                    <p:blipFill>
                      <a:blip r:embed="rId8"/>
                      <a:stretch>
                        <a:fillRect/>
                      </a:stretch>
                    </p:blipFill>
                    <p:spPr>
                      <a:xfrm>
                        <a:off x="2790825" y="4451350"/>
                        <a:ext cx="5245100" cy="1905000"/>
                      </a:xfrm>
                      <a:prstGeom prst="rect">
                        <a:avLst/>
                      </a:prstGeom>
                    </p:spPr>
                  </p:pic>
                </p:oleObj>
              </mc:Fallback>
            </mc:AlternateContent>
          </a:graphicData>
        </a:graphic>
      </p:graphicFrame>
      <p:sp>
        <p:nvSpPr>
          <p:cNvPr id="26" name="Arc 25">
            <a:extLst>
              <a:ext uri="{FF2B5EF4-FFF2-40B4-BE49-F238E27FC236}">
                <a16:creationId xmlns:a16="http://schemas.microsoft.com/office/drawing/2014/main" id="{7B818F6F-5DC6-406C-B2D4-9155B5CE13F4}"/>
              </a:ext>
            </a:extLst>
          </p:cNvPr>
          <p:cNvSpPr/>
          <p:nvPr/>
        </p:nvSpPr>
        <p:spPr>
          <a:xfrm rot="7321201">
            <a:off x="639194" y="3638235"/>
            <a:ext cx="883920" cy="1105528"/>
          </a:xfrm>
          <a:prstGeom prst="arc">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37727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04/09/2025</a:t>
            </a:r>
            <a:endParaRPr lang="en-US" dirty="0"/>
          </a:p>
        </p:txBody>
      </p:sp>
      <p:sp>
        <p:nvSpPr>
          <p:cNvPr id="3" name="Footer Placeholder 2"/>
          <p:cNvSpPr>
            <a:spLocks noGrp="1"/>
          </p:cNvSpPr>
          <p:nvPr>
            <p:ph type="ftr" sz="quarter" idx="11"/>
          </p:nvPr>
        </p:nvSpPr>
        <p:spPr/>
        <p:txBody>
          <a:bodyPr/>
          <a:lstStyle/>
          <a:p>
            <a:r>
              <a:rPr lang="en-US"/>
              <a:t>PHY 712  Spring 2025 --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533400" y="304800"/>
            <a:ext cx="7467600" cy="461665"/>
          </a:xfrm>
          <a:prstGeom prst="rect">
            <a:avLst/>
          </a:prstGeom>
          <a:noFill/>
        </p:spPr>
        <p:txBody>
          <a:bodyPr wrap="square" rtlCol="0">
            <a:spAutoFit/>
          </a:bodyPr>
          <a:lstStyle/>
          <a:p>
            <a:r>
              <a:rPr lang="en-US" sz="2400" dirty="0">
                <a:latin typeface="+mj-lt"/>
              </a:rPr>
              <a:t>Thompson scattering – non relativistic approximation</a:t>
            </a:r>
          </a:p>
        </p:txBody>
      </p:sp>
      <p:graphicFrame>
        <p:nvGraphicFramePr>
          <p:cNvPr id="6" name="Object 5"/>
          <p:cNvGraphicFramePr>
            <a:graphicFrameLocks noChangeAspect="1"/>
          </p:cNvGraphicFramePr>
          <p:nvPr/>
        </p:nvGraphicFramePr>
        <p:xfrm>
          <a:off x="167481" y="990600"/>
          <a:ext cx="8809038" cy="1256788"/>
        </p:xfrm>
        <a:graphic>
          <a:graphicData uri="http://schemas.openxmlformats.org/presentationml/2006/ole">
            <mc:AlternateContent xmlns:mc="http://schemas.openxmlformats.org/markup-compatibility/2006">
              <mc:Choice xmlns:v="urn:schemas-microsoft-com:vml" Requires="v">
                <p:oleObj name="Equation" r:id="rId3" imgW="6349680" imgH="927000" progId="Equation.DSMT4">
                  <p:embed/>
                </p:oleObj>
              </mc:Choice>
              <mc:Fallback>
                <p:oleObj name="Equation" r:id="rId3" imgW="6349680" imgH="927000" progId="Equation.DSMT4">
                  <p:embed/>
                  <p:pic>
                    <p:nvPicPr>
                      <p:cNvPr id="6" name="Object 5"/>
                      <p:cNvPicPr>
                        <a:picLocks noChangeAspect="1" noChangeArrowheads="1"/>
                      </p:cNvPicPr>
                      <p:nvPr/>
                    </p:nvPicPr>
                    <p:blipFill>
                      <a:blip r:embed="rId4"/>
                      <a:srcRect/>
                      <a:stretch>
                        <a:fillRect/>
                      </a:stretch>
                    </p:blipFill>
                    <p:spPr bwMode="auto">
                      <a:xfrm>
                        <a:off x="167481" y="990600"/>
                        <a:ext cx="8809038" cy="1256788"/>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nvGraphicFramePr>
        <p:xfrm>
          <a:off x="199076" y="2684206"/>
          <a:ext cx="8818562" cy="3235325"/>
        </p:xfrm>
        <a:graphic>
          <a:graphicData uri="http://schemas.openxmlformats.org/presentationml/2006/ole">
            <mc:AlternateContent xmlns:mc="http://schemas.openxmlformats.org/markup-compatibility/2006">
              <mc:Choice xmlns:v="urn:schemas-microsoft-com:vml" Requires="v">
                <p:oleObj name="Equation" r:id="rId5" imgW="4203360" imgH="1574640" progId="Equation.DSMT4">
                  <p:embed/>
                </p:oleObj>
              </mc:Choice>
              <mc:Fallback>
                <p:oleObj name="Equation" r:id="rId5" imgW="4203360" imgH="1574640" progId="Equation.DSMT4">
                  <p:embed/>
                  <p:pic>
                    <p:nvPicPr>
                      <p:cNvPr id="7" name="Object 6"/>
                      <p:cNvPicPr>
                        <a:picLocks noChangeAspect="1" noChangeArrowheads="1"/>
                      </p:cNvPicPr>
                      <p:nvPr/>
                    </p:nvPicPr>
                    <p:blipFill>
                      <a:blip r:embed="rId6"/>
                      <a:srcRect/>
                      <a:stretch>
                        <a:fillRect/>
                      </a:stretch>
                    </p:blipFill>
                    <p:spPr bwMode="auto">
                      <a:xfrm>
                        <a:off x="199076" y="2684206"/>
                        <a:ext cx="8818562" cy="32353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003626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1295-E7E0-4299-8C48-A0C94FCE5136}"/>
              </a:ext>
            </a:extLst>
          </p:cNvPr>
          <p:cNvSpPr>
            <a:spLocks noGrp="1"/>
          </p:cNvSpPr>
          <p:nvPr>
            <p:ph type="dt" sz="half" idx="10"/>
          </p:nvPr>
        </p:nvSpPr>
        <p:spPr/>
        <p:txBody>
          <a:bodyPr/>
          <a:lstStyle/>
          <a:p>
            <a:r>
              <a:rPr lang="en-US"/>
              <a:t>04/09/2025</a:t>
            </a:r>
            <a:endParaRPr lang="en-US" dirty="0"/>
          </a:p>
        </p:txBody>
      </p:sp>
      <p:sp>
        <p:nvSpPr>
          <p:cNvPr id="3" name="Footer Placeholder 2">
            <a:extLst>
              <a:ext uri="{FF2B5EF4-FFF2-40B4-BE49-F238E27FC236}">
                <a16:creationId xmlns:a16="http://schemas.microsoft.com/office/drawing/2014/main" id="{4F5E7786-7127-4255-AAC5-E0EEB4D164DA}"/>
              </a:ext>
            </a:extLst>
          </p:cNvPr>
          <p:cNvSpPr>
            <a:spLocks noGrp="1"/>
          </p:cNvSpPr>
          <p:nvPr>
            <p:ph type="ftr" sz="quarter" idx="11"/>
          </p:nvPr>
        </p:nvSpPr>
        <p:spPr/>
        <p:txBody>
          <a:bodyPr/>
          <a:lstStyle/>
          <a:p>
            <a:r>
              <a:rPr lang="en-US"/>
              <a:t>PHY 712  Spring 2025 -- Lecture 31</a:t>
            </a:r>
            <a:endParaRPr lang="en-US" dirty="0"/>
          </a:p>
        </p:txBody>
      </p:sp>
      <p:sp>
        <p:nvSpPr>
          <p:cNvPr id="4" name="Slide Number Placeholder 3">
            <a:extLst>
              <a:ext uri="{FF2B5EF4-FFF2-40B4-BE49-F238E27FC236}">
                <a16:creationId xmlns:a16="http://schemas.microsoft.com/office/drawing/2014/main" id="{DE786623-2CDE-45BD-B9D7-81A8DEE41BAF}"/>
              </a:ext>
            </a:extLst>
          </p:cNvPr>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a:extLst>
              <a:ext uri="{FF2B5EF4-FFF2-40B4-BE49-F238E27FC236}">
                <a16:creationId xmlns:a16="http://schemas.microsoft.com/office/drawing/2014/main" id="{F17BDB6B-4ADE-4379-AE21-ADC21505CF98}"/>
              </a:ext>
            </a:extLst>
          </p:cNvPr>
          <p:cNvSpPr txBox="1"/>
          <p:nvPr/>
        </p:nvSpPr>
        <p:spPr>
          <a:xfrm>
            <a:off x="457200" y="304800"/>
            <a:ext cx="8077200" cy="2677656"/>
          </a:xfrm>
          <a:prstGeom prst="rect">
            <a:avLst/>
          </a:prstGeom>
          <a:noFill/>
        </p:spPr>
        <p:txBody>
          <a:bodyPr wrap="square" rtlCol="0">
            <a:spAutoFit/>
          </a:bodyPr>
          <a:lstStyle/>
          <a:p>
            <a:r>
              <a:rPr lang="en-US" sz="2400" b="1" dirty="0">
                <a:solidFill>
                  <a:srgbClr val="DA32AA"/>
                </a:solidFill>
                <a:latin typeface="+mj-lt"/>
              </a:rPr>
              <a:t>What assumptions are made to conclude that</a:t>
            </a:r>
          </a:p>
          <a:p>
            <a:endParaRPr lang="en-US" sz="2400" b="1" dirty="0">
              <a:solidFill>
                <a:srgbClr val="DA32AA"/>
              </a:solidFill>
              <a:latin typeface="+mj-lt"/>
            </a:endParaRPr>
          </a:p>
          <a:p>
            <a:endParaRPr lang="en-US" sz="2400" b="1" dirty="0">
              <a:solidFill>
                <a:srgbClr val="DA32AA"/>
              </a:solidFill>
              <a:latin typeface="+mj-lt"/>
            </a:endParaRPr>
          </a:p>
          <a:p>
            <a:endParaRPr lang="en-US" sz="2400" b="1" dirty="0">
              <a:solidFill>
                <a:srgbClr val="DA32AA"/>
              </a:solidFill>
              <a:latin typeface="+mj-lt"/>
            </a:endParaRPr>
          </a:p>
          <a:p>
            <a:endParaRPr lang="en-US" sz="2400" b="1" dirty="0">
              <a:solidFill>
                <a:srgbClr val="DA32AA"/>
              </a:solidFill>
              <a:latin typeface="+mj-lt"/>
            </a:endParaRPr>
          </a:p>
          <a:p>
            <a:endParaRPr lang="en-US" sz="2400" b="1" dirty="0">
              <a:solidFill>
                <a:srgbClr val="DA32AA"/>
              </a:solidFill>
              <a:latin typeface="+mj-lt"/>
            </a:endParaRPr>
          </a:p>
          <a:p>
            <a:r>
              <a:rPr lang="en-US" sz="2400" b="1" dirty="0">
                <a:solidFill>
                  <a:srgbClr val="DA32AA"/>
                </a:solidFill>
                <a:latin typeface="+mj-lt"/>
              </a:rPr>
              <a:t>	Is it always true?</a:t>
            </a:r>
          </a:p>
        </p:txBody>
      </p:sp>
      <p:graphicFrame>
        <p:nvGraphicFramePr>
          <p:cNvPr id="6" name="Object 5">
            <a:extLst>
              <a:ext uri="{FF2B5EF4-FFF2-40B4-BE49-F238E27FC236}">
                <a16:creationId xmlns:a16="http://schemas.microsoft.com/office/drawing/2014/main" id="{F66D09CD-4700-4B34-B318-D3973A128782}"/>
              </a:ext>
            </a:extLst>
          </p:cNvPr>
          <p:cNvGraphicFramePr>
            <a:graphicFrameLocks noChangeAspect="1"/>
          </p:cNvGraphicFramePr>
          <p:nvPr/>
        </p:nvGraphicFramePr>
        <p:xfrm>
          <a:off x="982907" y="1066800"/>
          <a:ext cx="5557754" cy="1023937"/>
        </p:xfrm>
        <a:graphic>
          <a:graphicData uri="http://schemas.openxmlformats.org/presentationml/2006/ole">
            <mc:AlternateContent xmlns:mc="http://schemas.openxmlformats.org/markup-compatibility/2006">
              <mc:Choice xmlns:v="urn:schemas-microsoft-com:vml" Requires="v">
                <p:oleObj name="Equation" r:id="rId3" imgW="2361960" imgH="444240" progId="Equation.DSMT4">
                  <p:embed/>
                </p:oleObj>
              </mc:Choice>
              <mc:Fallback>
                <p:oleObj name="Equation" r:id="rId3" imgW="2361960" imgH="444240" progId="Equation.DSMT4">
                  <p:embed/>
                  <p:pic>
                    <p:nvPicPr>
                      <p:cNvPr id="6" name="Object 5">
                        <a:extLst>
                          <a:ext uri="{FF2B5EF4-FFF2-40B4-BE49-F238E27FC236}">
                            <a16:creationId xmlns:a16="http://schemas.microsoft.com/office/drawing/2014/main" id="{F66D09CD-4700-4B34-B318-D3973A128782}"/>
                          </a:ext>
                        </a:extLst>
                      </p:cNvPr>
                      <p:cNvPicPr>
                        <a:picLocks noChangeAspect="1" noChangeArrowheads="1"/>
                      </p:cNvPicPr>
                      <p:nvPr/>
                    </p:nvPicPr>
                    <p:blipFill>
                      <a:blip r:embed="rId4"/>
                      <a:srcRect/>
                      <a:stretch>
                        <a:fillRect/>
                      </a:stretch>
                    </p:blipFill>
                    <p:spPr bwMode="auto">
                      <a:xfrm>
                        <a:off x="982907" y="1066800"/>
                        <a:ext cx="5557754" cy="10239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061067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830EEC-1C7A-4460-AC99-16AD8730722C}"/>
              </a:ext>
            </a:extLst>
          </p:cNvPr>
          <p:cNvSpPr>
            <a:spLocks noGrp="1"/>
          </p:cNvSpPr>
          <p:nvPr>
            <p:ph type="dt" sz="half" idx="10"/>
          </p:nvPr>
        </p:nvSpPr>
        <p:spPr/>
        <p:txBody>
          <a:bodyPr/>
          <a:lstStyle/>
          <a:p>
            <a:r>
              <a:rPr lang="en-US"/>
              <a:t>04/09/2025</a:t>
            </a:r>
            <a:endParaRPr lang="en-US" dirty="0"/>
          </a:p>
        </p:txBody>
      </p:sp>
      <p:sp>
        <p:nvSpPr>
          <p:cNvPr id="3" name="Footer Placeholder 2">
            <a:extLst>
              <a:ext uri="{FF2B5EF4-FFF2-40B4-BE49-F238E27FC236}">
                <a16:creationId xmlns:a16="http://schemas.microsoft.com/office/drawing/2014/main" id="{70D84944-74AE-45F0-B5D0-A1E8BC7C06E8}"/>
              </a:ext>
            </a:extLst>
          </p:cNvPr>
          <p:cNvSpPr>
            <a:spLocks noGrp="1"/>
          </p:cNvSpPr>
          <p:nvPr>
            <p:ph type="ftr" sz="quarter" idx="11"/>
          </p:nvPr>
        </p:nvSpPr>
        <p:spPr/>
        <p:txBody>
          <a:bodyPr/>
          <a:lstStyle/>
          <a:p>
            <a:r>
              <a:rPr lang="en-US"/>
              <a:t>PHY 712  Spring 2025 -- Lecture 31</a:t>
            </a:r>
            <a:endParaRPr lang="en-US" dirty="0"/>
          </a:p>
        </p:txBody>
      </p:sp>
      <p:sp>
        <p:nvSpPr>
          <p:cNvPr id="4" name="Slide Number Placeholder 3">
            <a:extLst>
              <a:ext uri="{FF2B5EF4-FFF2-40B4-BE49-F238E27FC236}">
                <a16:creationId xmlns:a16="http://schemas.microsoft.com/office/drawing/2014/main" id="{138721EA-C0EF-4F13-9662-07442877B2E1}"/>
              </a:ext>
            </a:extLst>
          </p:cNvPr>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a:extLst>
              <a:ext uri="{FF2B5EF4-FFF2-40B4-BE49-F238E27FC236}">
                <a16:creationId xmlns:a16="http://schemas.microsoft.com/office/drawing/2014/main" id="{5A99D06B-1D87-48F7-B2EC-378D8FCC229F}"/>
              </a:ext>
            </a:extLst>
          </p:cNvPr>
          <p:cNvSpPr txBox="1"/>
          <p:nvPr/>
        </p:nvSpPr>
        <p:spPr>
          <a:xfrm>
            <a:off x="457200" y="304800"/>
            <a:ext cx="8077200" cy="1200329"/>
          </a:xfrm>
          <a:prstGeom prst="rect">
            <a:avLst/>
          </a:prstGeom>
          <a:noFill/>
        </p:spPr>
        <p:txBody>
          <a:bodyPr wrap="square" rtlCol="0">
            <a:spAutoFit/>
          </a:bodyPr>
          <a:lstStyle/>
          <a:p>
            <a:r>
              <a:rPr lang="en-US" sz="2400" dirty="0">
                <a:latin typeface="+mj-lt"/>
              </a:rPr>
              <a:t>Comment on acceleration</a:t>
            </a:r>
          </a:p>
          <a:p>
            <a:endParaRPr lang="en-US" sz="2400" dirty="0">
              <a:latin typeface="+mj-lt"/>
            </a:endParaRPr>
          </a:p>
          <a:p>
            <a:r>
              <a:rPr lang="en-US" sz="2400" dirty="0">
                <a:latin typeface="+mj-lt"/>
              </a:rPr>
              <a:t>Lorentz force: </a:t>
            </a:r>
          </a:p>
        </p:txBody>
      </p:sp>
      <p:pic>
        <p:nvPicPr>
          <p:cNvPr id="6" name="Picture 5">
            <a:extLst>
              <a:ext uri="{FF2B5EF4-FFF2-40B4-BE49-F238E27FC236}">
                <a16:creationId xmlns:a16="http://schemas.microsoft.com/office/drawing/2014/main" id="{5FC4F76F-023F-48FE-BD8F-7C4F2AFE9827}"/>
              </a:ext>
            </a:extLst>
          </p:cNvPr>
          <p:cNvPicPr>
            <a:picLocks noChangeAspect="1"/>
          </p:cNvPicPr>
          <p:nvPr/>
        </p:nvPicPr>
        <p:blipFill>
          <a:blip r:embed="rId2"/>
          <a:stretch>
            <a:fillRect/>
          </a:stretch>
        </p:blipFill>
        <p:spPr>
          <a:xfrm>
            <a:off x="2819400" y="685800"/>
            <a:ext cx="3035600" cy="1266825"/>
          </a:xfrm>
          <a:prstGeom prst="rect">
            <a:avLst/>
          </a:prstGeom>
        </p:spPr>
      </p:pic>
      <p:graphicFrame>
        <p:nvGraphicFramePr>
          <p:cNvPr id="7" name="Object 6">
            <a:extLst>
              <a:ext uri="{FF2B5EF4-FFF2-40B4-BE49-F238E27FC236}">
                <a16:creationId xmlns:a16="http://schemas.microsoft.com/office/drawing/2014/main" id="{DF5C248B-F415-4E54-86FA-C1409D487073}"/>
              </a:ext>
            </a:extLst>
          </p:cNvPr>
          <p:cNvGraphicFramePr>
            <a:graphicFrameLocks noChangeAspect="1"/>
          </p:cNvGraphicFramePr>
          <p:nvPr/>
        </p:nvGraphicFramePr>
        <p:xfrm>
          <a:off x="152400" y="1952625"/>
          <a:ext cx="8382000" cy="1777196"/>
        </p:xfrm>
        <a:graphic>
          <a:graphicData uri="http://schemas.openxmlformats.org/presentationml/2006/ole">
            <mc:AlternateContent xmlns:mc="http://schemas.openxmlformats.org/markup-compatibility/2006">
              <mc:Choice xmlns:v="urn:schemas-microsoft-com:vml" Requires="v">
                <p:oleObj name="Equation" r:id="rId3" imgW="4012920" imgH="850680" progId="Equation.DSMT4">
                  <p:embed/>
                </p:oleObj>
              </mc:Choice>
              <mc:Fallback>
                <p:oleObj name="Equation" r:id="rId3" imgW="4012920" imgH="850680" progId="Equation.DSMT4">
                  <p:embed/>
                  <p:pic>
                    <p:nvPicPr>
                      <p:cNvPr id="7" name="Object 6">
                        <a:extLst>
                          <a:ext uri="{FF2B5EF4-FFF2-40B4-BE49-F238E27FC236}">
                            <a16:creationId xmlns:a16="http://schemas.microsoft.com/office/drawing/2014/main" id="{DF5C248B-F415-4E54-86FA-C1409D487073}"/>
                          </a:ext>
                        </a:extLst>
                      </p:cNvPr>
                      <p:cNvPicPr/>
                      <p:nvPr/>
                    </p:nvPicPr>
                    <p:blipFill>
                      <a:blip r:embed="rId4"/>
                      <a:stretch>
                        <a:fillRect/>
                      </a:stretch>
                    </p:blipFill>
                    <p:spPr>
                      <a:xfrm>
                        <a:off x="152400" y="1952625"/>
                        <a:ext cx="8382000" cy="1777196"/>
                      </a:xfrm>
                      <a:prstGeom prst="rect">
                        <a:avLst/>
                      </a:prstGeom>
                    </p:spPr>
                  </p:pic>
                </p:oleObj>
              </mc:Fallback>
            </mc:AlternateContent>
          </a:graphicData>
        </a:graphic>
      </p:graphicFrame>
    </p:spTree>
    <p:extLst>
      <p:ext uri="{BB962C8B-B14F-4D97-AF65-F5344CB8AC3E}">
        <p14:creationId xmlns:p14="http://schemas.microsoft.com/office/powerpoint/2010/main" val="829252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04/09/2025</a:t>
            </a:r>
            <a:endParaRPr lang="en-US" dirty="0"/>
          </a:p>
        </p:txBody>
      </p:sp>
      <p:sp>
        <p:nvSpPr>
          <p:cNvPr id="3" name="Footer Placeholder 2"/>
          <p:cNvSpPr>
            <a:spLocks noGrp="1"/>
          </p:cNvSpPr>
          <p:nvPr>
            <p:ph type="ftr" sz="quarter" idx="11"/>
          </p:nvPr>
        </p:nvSpPr>
        <p:spPr/>
        <p:txBody>
          <a:bodyPr/>
          <a:lstStyle/>
          <a:p>
            <a:r>
              <a:rPr lang="en-US"/>
              <a:t>PHY 712  Spring 2025 --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p:cNvSpPr txBox="1"/>
          <p:nvPr/>
        </p:nvSpPr>
        <p:spPr>
          <a:xfrm>
            <a:off x="0" y="304800"/>
            <a:ext cx="9144000" cy="461665"/>
          </a:xfrm>
          <a:prstGeom prst="rect">
            <a:avLst/>
          </a:prstGeom>
          <a:noFill/>
        </p:spPr>
        <p:txBody>
          <a:bodyPr wrap="square" rtlCol="0">
            <a:spAutoFit/>
          </a:bodyPr>
          <a:lstStyle/>
          <a:p>
            <a:r>
              <a:rPr lang="en-US" sz="2400" dirty="0">
                <a:latin typeface="+mj-lt"/>
              </a:rPr>
              <a:t>Thompson scattering – non relativistic approximation -- continued</a:t>
            </a:r>
          </a:p>
        </p:txBody>
      </p:sp>
      <p:graphicFrame>
        <p:nvGraphicFramePr>
          <p:cNvPr id="6" name="Object 5"/>
          <p:cNvGraphicFramePr>
            <a:graphicFrameLocks noChangeAspect="1"/>
          </p:cNvGraphicFramePr>
          <p:nvPr/>
        </p:nvGraphicFramePr>
        <p:xfrm>
          <a:off x="165678" y="762000"/>
          <a:ext cx="8812643" cy="1266825"/>
        </p:xfrm>
        <a:graphic>
          <a:graphicData uri="http://schemas.openxmlformats.org/presentationml/2006/ole">
            <mc:AlternateContent xmlns:mc="http://schemas.openxmlformats.org/markup-compatibility/2006">
              <mc:Choice xmlns:v="urn:schemas-microsoft-com:vml" Requires="v">
                <p:oleObj name="Equation" r:id="rId3" imgW="5727600" imgH="799920" progId="Equation.DSMT4">
                  <p:embed/>
                </p:oleObj>
              </mc:Choice>
              <mc:Fallback>
                <p:oleObj name="Equation" r:id="rId3" imgW="5727600" imgH="799920" progId="Equation.DSMT4">
                  <p:embed/>
                  <p:pic>
                    <p:nvPicPr>
                      <p:cNvPr id="6" name="Object 5"/>
                      <p:cNvPicPr>
                        <a:picLocks noChangeAspect="1" noChangeArrowheads="1"/>
                      </p:cNvPicPr>
                      <p:nvPr/>
                    </p:nvPicPr>
                    <p:blipFill>
                      <a:blip r:embed="rId4"/>
                      <a:srcRect/>
                      <a:stretch>
                        <a:fillRect/>
                      </a:stretch>
                    </p:blipFill>
                    <p:spPr bwMode="auto">
                      <a:xfrm>
                        <a:off x="165678" y="762000"/>
                        <a:ext cx="8812643" cy="1266825"/>
                      </a:xfrm>
                      <a:prstGeom prst="rect">
                        <a:avLst/>
                      </a:prstGeom>
                      <a:noFill/>
                      <a:ln>
                        <a:noFill/>
                      </a:ln>
                    </p:spPr>
                  </p:pic>
                </p:oleObj>
              </mc:Fallback>
            </mc:AlternateContent>
          </a:graphicData>
        </a:graphic>
      </p:graphicFrame>
      <p:cxnSp>
        <p:nvCxnSpPr>
          <p:cNvPr id="11" name="Straight Arrow Connector 10"/>
          <p:cNvCxnSpPr/>
          <p:nvPr/>
        </p:nvCxnSpPr>
        <p:spPr>
          <a:xfrm flipH="1" flipV="1">
            <a:off x="975360" y="2712720"/>
            <a:ext cx="15240" cy="1783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52400" y="4495800"/>
            <a:ext cx="8382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990600" y="4495800"/>
            <a:ext cx="16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990600" y="2895600"/>
            <a:ext cx="800100" cy="1600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828800" y="2712720"/>
            <a:ext cx="457200" cy="461665"/>
          </a:xfrm>
          <a:prstGeom prst="rect">
            <a:avLst/>
          </a:prstGeom>
          <a:noFill/>
        </p:spPr>
        <p:txBody>
          <a:bodyPr wrap="square" rtlCol="0">
            <a:spAutoFit/>
          </a:bodyPr>
          <a:lstStyle/>
          <a:p>
            <a:r>
              <a:rPr lang="en-US" sz="2400" b="1" dirty="0">
                <a:solidFill>
                  <a:srgbClr val="FF0000"/>
                </a:solidFill>
                <a:latin typeface="+mj-lt"/>
              </a:rPr>
              <a:t>r</a:t>
            </a:r>
          </a:p>
        </p:txBody>
      </p:sp>
      <p:sp>
        <p:nvSpPr>
          <p:cNvPr id="20" name="TextBox 19"/>
          <p:cNvSpPr txBox="1"/>
          <p:nvPr/>
        </p:nvSpPr>
        <p:spPr>
          <a:xfrm>
            <a:off x="609600" y="2865120"/>
            <a:ext cx="914400" cy="461665"/>
          </a:xfrm>
          <a:prstGeom prst="rect">
            <a:avLst/>
          </a:prstGeom>
          <a:noFill/>
        </p:spPr>
        <p:txBody>
          <a:bodyPr wrap="square" rtlCol="0">
            <a:spAutoFit/>
          </a:bodyPr>
          <a:lstStyle/>
          <a:p>
            <a:r>
              <a:rPr lang="en-US" sz="2400" b="1" dirty="0">
                <a:latin typeface="+mj-lt"/>
              </a:rPr>
              <a:t>k</a:t>
            </a:r>
            <a:r>
              <a:rPr lang="en-US" sz="2400" b="1" baseline="-25000" dirty="0">
                <a:latin typeface="+mj-lt"/>
              </a:rPr>
              <a:t>0</a:t>
            </a:r>
            <a:endParaRPr lang="en-US" sz="2400" b="1" dirty="0">
              <a:latin typeface="+mj-lt"/>
            </a:endParaRPr>
          </a:p>
        </p:txBody>
      </p:sp>
      <p:sp>
        <p:nvSpPr>
          <p:cNvPr id="21" name="TextBox 20"/>
          <p:cNvSpPr txBox="1"/>
          <p:nvPr/>
        </p:nvSpPr>
        <p:spPr>
          <a:xfrm>
            <a:off x="1066800" y="3604260"/>
            <a:ext cx="323850" cy="461665"/>
          </a:xfrm>
          <a:prstGeom prst="rect">
            <a:avLst/>
          </a:prstGeom>
          <a:noFill/>
        </p:spPr>
        <p:txBody>
          <a:bodyPr wrap="square" rtlCol="0">
            <a:spAutoFit/>
          </a:bodyPr>
          <a:lstStyle/>
          <a:p>
            <a:r>
              <a:rPr lang="en-US" sz="2400" dirty="0">
                <a:latin typeface="Symbol" pitchFamily="18" charset="2"/>
              </a:rPr>
              <a:t>q</a:t>
            </a:r>
          </a:p>
        </p:txBody>
      </p:sp>
      <p:cxnSp>
        <p:nvCxnSpPr>
          <p:cNvPr id="23" name="Straight Connector 22"/>
          <p:cNvCxnSpPr/>
          <p:nvPr/>
        </p:nvCxnSpPr>
        <p:spPr>
          <a:xfrm flipH="1">
            <a:off x="1752600" y="2943553"/>
            <a:ext cx="38100" cy="208564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66800" y="4495800"/>
            <a:ext cx="704850" cy="5334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71550" y="4419600"/>
            <a:ext cx="323850" cy="461665"/>
          </a:xfrm>
          <a:prstGeom prst="rect">
            <a:avLst/>
          </a:prstGeom>
          <a:noFill/>
        </p:spPr>
        <p:txBody>
          <a:bodyPr wrap="square" rtlCol="0">
            <a:spAutoFit/>
          </a:bodyPr>
          <a:lstStyle/>
          <a:p>
            <a:r>
              <a:rPr lang="en-US" sz="2400" dirty="0">
                <a:latin typeface="Symbol" pitchFamily="18" charset="2"/>
              </a:rPr>
              <a:t>f</a:t>
            </a:r>
          </a:p>
        </p:txBody>
      </p:sp>
      <p:cxnSp>
        <p:nvCxnSpPr>
          <p:cNvPr id="30" name="Straight Arrow Connector 29"/>
          <p:cNvCxnSpPr>
            <a:cxnSpLocks/>
          </p:cNvCxnSpPr>
          <p:nvPr/>
        </p:nvCxnSpPr>
        <p:spPr>
          <a:xfrm>
            <a:off x="990600" y="4419600"/>
            <a:ext cx="300037" cy="79696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000125" y="4111645"/>
            <a:ext cx="600075" cy="3536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237625" y="5164475"/>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1</a:t>
            </a:r>
            <a:endParaRPr lang="en-US" sz="2400" dirty="0">
              <a:solidFill>
                <a:srgbClr val="FF0000"/>
              </a:solidFill>
              <a:latin typeface="Symbol" pitchFamily="18" charset="2"/>
            </a:endParaRPr>
          </a:p>
        </p:txBody>
      </p:sp>
      <p:sp>
        <p:nvSpPr>
          <p:cNvPr id="36" name="TextBox 35"/>
          <p:cNvSpPr txBox="1"/>
          <p:nvPr/>
        </p:nvSpPr>
        <p:spPr>
          <a:xfrm>
            <a:off x="1447800" y="3733800"/>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2</a:t>
            </a:r>
            <a:endParaRPr lang="en-US" sz="2400" dirty="0">
              <a:solidFill>
                <a:srgbClr val="FF0000"/>
              </a:solidFill>
              <a:latin typeface="Symbol" pitchFamily="18" charset="2"/>
            </a:endParaRPr>
          </a:p>
        </p:txBody>
      </p:sp>
      <p:graphicFrame>
        <p:nvGraphicFramePr>
          <p:cNvPr id="37" name="Object 36"/>
          <p:cNvGraphicFramePr>
            <a:graphicFrameLocks noChangeAspect="1"/>
          </p:cNvGraphicFramePr>
          <p:nvPr/>
        </p:nvGraphicFramePr>
        <p:xfrm>
          <a:off x="2860876" y="3270250"/>
          <a:ext cx="5767071" cy="2451099"/>
        </p:xfrm>
        <a:graphic>
          <a:graphicData uri="http://schemas.openxmlformats.org/presentationml/2006/ole">
            <mc:AlternateContent xmlns:mc="http://schemas.openxmlformats.org/markup-compatibility/2006">
              <mc:Choice xmlns:v="urn:schemas-microsoft-com:vml" Requires="v">
                <p:oleObj name="Equation" r:id="rId5" imgW="2463480" imgH="1015920" progId="Equation.DSMT4">
                  <p:embed/>
                </p:oleObj>
              </mc:Choice>
              <mc:Fallback>
                <p:oleObj name="Equation" r:id="rId5" imgW="2463480" imgH="1015920" progId="Equation.DSMT4">
                  <p:embed/>
                  <p:pic>
                    <p:nvPicPr>
                      <p:cNvPr id="37" name="Object 36"/>
                      <p:cNvPicPr>
                        <a:picLocks noChangeAspect="1" noChangeArrowheads="1"/>
                      </p:cNvPicPr>
                      <p:nvPr/>
                    </p:nvPicPr>
                    <p:blipFill>
                      <a:blip r:embed="rId6"/>
                      <a:srcRect/>
                      <a:stretch>
                        <a:fillRect/>
                      </a:stretch>
                    </p:blipFill>
                    <p:spPr bwMode="auto">
                      <a:xfrm>
                        <a:off x="2860876" y="3270250"/>
                        <a:ext cx="5767071" cy="2451099"/>
                      </a:xfrm>
                      <a:prstGeom prst="rect">
                        <a:avLst/>
                      </a:prstGeom>
                      <a:noFill/>
                      <a:ln>
                        <a:noFill/>
                      </a:ln>
                    </p:spPr>
                  </p:pic>
                </p:oleObj>
              </mc:Fallback>
            </mc:AlternateContent>
          </a:graphicData>
        </a:graphic>
      </p:graphicFrame>
      <p:cxnSp>
        <p:nvCxnSpPr>
          <p:cNvPr id="39" name="Straight Arrow Connector 38"/>
          <p:cNvCxnSpPr/>
          <p:nvPr/>
        </p:nvCxnSpPr>
        <p:spPr>
          <a:xfrm flipH="1">
            <a:off x="571500" y="4495800"/>
            <a:ext cx="403860" cy="3854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04800" y="4419600"/>
            <a:ext cx="468630" cy="461665"/>
          </a:xfrm>
          <a:prstGeom prst="rect">
            <a:avLst/>
          </a:prstGeom>
          <a:noFill/>
        </p:spPr>
        <p:txBody>
          <a:bodyPr wrap="square" rtlCol="0">
            <a:spAutoFit/>
          </a:bodyPr>
          <a:lstStyle/>
          <a:p>
            <a:r>
              <a:rPr lang="en-US" sz="2400" dirty="0">
                <a:latin typeface="Symbol" pitchFamily="18" charset="2"/>
              </a:rPr>
              <a:t>e</a:t>
            </a:r>
            <a:r>
              <a:rPr lang="en-US" sz="2400" baseline="-25000" dirty="0">
                <a:latin typeface="Symbol" pitchFamily="18" charset="2"/>
              </a:rPr>
              <a:t>0</a:t>
            </a:r>
            <a:endParaRPr lang="en-US" sz="2400" dirty="0">
              <a:latin typeface="Symbol" pitchFamily="18" charset="2"/>
            </a:endParaRPr>
          </a:p>
        </p:txBody>
      </p:sp>
      <p:graphicFrame>
        <p:nvGraphicFramePr>
          <p:cNvPr id="7" name="Object 6"/>
          <p:cNvGraphicFramePr>
            <a:graphicFrameLocks noChangeAspect="1"/>
          </p:cNvGraphicFramePr>
          <p:nvPr/>
        </p:nvGraphicFramePr>
        <p:xfrm>
          <a:off x="2133600" y="1958105"/>
          <a:ext cx="5558429" cy="593192"/>
        </p:xfrm>
        <a:graphic>
          <a:graphicData uri="http://schemas.openxmlformats.org/presentationml/2006/ole">
            <mc:AlternateContent xmlns:mc="http://schemas.openxmlformats.org/markup-compatibility/2006">
              <mc:Choice xmlns:v="urn:schemas-microsoft-com:vml" Requires="v">
                <p:oleObj name="Equation" r:id="rId7" imgW="3213000" imgH="342720" progId="Equation.DSMT4">
                  <p:embed/>
                </p:oleObj>
              </mc:Choice>
              <mc:Fallback>
                <p:oleObj name="Equation" r:id="rId7" imgW="3213000" imgH="342720" progId="Equation.DSMT4">
                  <p:embed/>
                  <p:pic>
                    <p:nvPicPr>
                      <p:cNvPr id="7" name="Object 6"/>
                      <p:cNvPicPr/>
                      <p:nvPr/>
                    </p:nvPicPr>
                    <p:blipFill>
                      <a:blip r:embed="rId8"/>
                      <a:stretch>
                        <a:fillRect/>
                      </a:stretch>
                    </p:blipFill>
                    <p:spPr>
                      <a:xfrm>
                        <a:off x="2133600" y="1958105"/>
                        <a:ext cx="5558429" cy="593192"/>
                      </a:xfrm>
                      <a:prstGeom prst="rect">
                        <a:avLst/>
                      </a:prstGeom>
                    </p:spPr>
                  </p:pic>
                </p:oleObj>
              </mc:Fallback>
            </mc:AlternateContent>
          </a:graphicData>
        </a:graphic>
      </p:graphicFrame>
      <p:sp>
        <p:nvSpPr>
          <p:cNvPr id="8" name="Arc 7"/>
          <p:cNvSpPr/>
          <p:nvPr/>
        </p:nvSpPr>
        <p:spPr>
          <a:xfrm rot="8039678">
            <a:off x="453259" y="3983682"/>
            <a:ext cx="1153672" cy="952500"/>
          </a:xfrm>
          <a:prstGeom prst="arc">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46AE04D3-7A17-4D78-BBBA-838543C9A80D}"/>
              </a:ext>
            </a:extLst>
          </p:cNvPr>
          <p:cNvSpPr txBox="1"/>
          <p:nvPr/>
        </p:nvSpPr>
        <p:spPr>
          <a:xfrm>
            <a:off x="773430" y="2362200"/>
            <a:ext cx="293370" cy="461665"/>
          </a:xfrm>
          <a:prstGeom prst="rect">
            <a:avLst/>
          </a:prstGeom>
          <a:noFill/>
        </p:spPr>
        <p:txBody>
          <a:bodyPr wrap="square" rtlCol="0">
            <a:spAutoFit/>
          </a:bodyPr>
          <a:lstStyle/>
          <a:p>
            <a:r>
              <a:rPr lang="en-US" sz="2400" b="1" dirty="0">
                <a:latin typeface="+mj-lt"/>
              </a:rPr>
              <a:t>z</a:t>
            </a:r>
          </a:p>
        </p:txBody>
      </p:sp>
      <p:sp>
        <p:nvSpPr>
          <p:cNvPr id="27" name="TextBox 26">
            <a:extLst>
              <a:ext uri="{FF2B5EF4-FFF2-40B4-BE49-F238E27FC236}">
                <a16:creationId xmlns:a16="http://schemas.microsoft.com/office/drawing/2014/main" id="{A7DF8683-536E-4372-A472-196A85B8676B}"/>
              </a:ext>
            </a:extLst>
          </p:cNvPr>
          <p:cNvSpPr txBox="1"/>
          <p:nvPr/>
        </p:nvSpPr>
        <p:spPr>
          <a:xfrm>
            <a:off x="2500081" y="4226867"/>
            <a:ext cx="293370" cy="461665"/>
          </a:xfrm>
          <a:prstGeom prst="rect">
            <a:avLst/>
          </a:prstGeom>
          <a:noFill/>
        </p:spPr>
        <p:txBody>
          <a:bodyPr wrap="square" rtlCol="0">
            <a:spAutoFit/>
          </a:bodyPr>
          <a:lstStyle/>
          <a:p>
            <a:r>
              <a:rPr lang="en-US" sz="2400" b="1" dirty="0">
                <a:latin typeface="+mj-lt"/>
              </a:rPr>
              <a:t>y</a:t>
            </a:r>
          </a:p>
        </p:txBody>
      </p:sp>
      <p:sp>
        <p:nvSpPr>
          <p:cNvPr id="29" name="TextBox 28">
            <a:extLst>
              <a:ext uri="{FF2B5EF4-FFF2-40B4-BE49-F238E27FC236}">
                <a16:creationId xmlns:a16="http://schemas.microsoft.com/office/drawing/2014/main" id="{62EAFBFC-7F84-444E-9E86-B6EF10E3E734}"/>
              </a:ext>
            </a:extLst>
          </p:cNvPr>
          <p:cNvSpPr txBox="1"/>
          <p:nvPr/>
        </p:nvSpPr>
        <p:spPr>
          <a:xfrm>
            <a:off x="11430" y="5181600"/>
            <a:ext cx="293370" cy="461665"/>
          </a:xfrm>
          <a:prstGeom prst="rect">
            <a:avLst/>
          </a:prstGeom>
          <a:noFill/>
        </p:spPr>
        <p:txBody>
          <a:bodyPr wrap="square" rtlCol="0">
            <a:spAutoFit/>
          </a:bodyPr>
          <a:lstStyle/>
          <a:p>
            <a:r>
              <a:rPr lang="en-US" sz="2400" b="1" dirty="0">
                <a:latin typeface="+mj-lt"/>
              </a:rPr>
              <a:t>x</a:t>
            </a:r>
          </a:p>
        </p:txBody>
      </p:sp>
      <p:sp>
        <p:nvSpPr>
          <p:cNvPr id="10" name="TextBox 9">
            <a:extLst>
              <a:ext uri="{FF2B5EF4-FFF2-40B4-BE49-F238E27FC236}">
                <a16:creationId xmlns:a16="http://schemas.microsoft.com/office/drawing/2014/main" id="{7F1C0EB1-8EB3-4877-9158-EB27CAF61CAD}"/>
              </a:ext>
            </a:extLst>
          </p:cNvPr>
          <p:cNvSpPr txBox="1"/>
          <p:nvPr/>
        </p:nvSpPr>
        <p:spPr>
          <a:xfrm>
            <a:off x="3140910" y="5808017"/>
            <a:ext cx="5545890" cy="461665"/>
          </a:xfrm>
          <a:prstGeom prst="rect">
            <a:avLst/>
          </a:prstGeom>
          <a:noFill/>
        </p:spPr>
        <p:txBody>
          <a:bodyPr wrap="square" rtlCol="0">
            <a:spAutoFit/>
          </a:bodyPr>
          <a:lstStyle/>
          <a:p>
            <a:r>
              <a:rPr lang="en-US" sz="2400" b="1" dirty="0">
                <a:solidFill>
                  <a:srgbClr val="DA32AA"/>
                </a:solidFill>
                <a:latin typeface="+mj-lt"/>
              </a:rPr>
              <a:t>Are these polarizations unique?</a:t>
            </a:r>
          </a:p>
        </p:txBody>
      </p:sp>
    </p:spTree>
    <p:extLst>
      <p:ext uri="{BB962C8B-B14F-4D97-AF65-F5344CB8AC3E}">
        <p14:creationId xmlns:p14="http://schemas.microsoft.com/office/powerpoint/2010/main" val="1309247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DA28BA-C570-4A03-A7CD-193AEFA317BB}"/>
              </a:ext>
            </a:extLst>
          </p:cNvPr>
          <p:cNvSpPr>
            <a:spLocks noGrp="1"/>
          </p:cNvSpPr>
          <p:nvPr>
            <p:ph type="dt" sz="half" idx="10"/>
          </p:nvPr>
        </p:nvSpPr>
        <p:spPr/>
        <p:txBody>
          <a:bodyPr/>
          <a:lstStyle/>
          <a:p>
            <a:r>
              <a:rPr lang="en-US"/>
              <a:t>04/09/2025</a:t>
            </a:r>
            <a:endParaRPr lang="en-US" dirty="0"/>
          </a:p>
        </p:txBody>
      </p:sp>
      <p:sp>
        <p:nvSpPr>
          <p:cNvPr id="3" name="Footer Placeholder 2">
            <a:extLst>
              <a:ext uri="{FF2B5EF4-FFF2-40B4-BE49-F238E27FC236}">
                <a16:creationId xmlns:a16="http://schemas.microsoft.com/office/drawing/2014/main" id="{B69962BF-9AF6-476C-AD79-16FC98DCEF52}"/>
              </a:ext>
            </a:extLst>
          </p:cNvPr>
          <p:cNvSpPr>
            <a:spLocks noGrp="1"/>
          </p:cNvSpPr>
          <p:nvPr>
            <p:ph type="ftr" sz="quarter" idx="11"/>
          </p:nvPr>
        </p:nvSpPr>
        <p:spPr/>
        <p:txBody>
          <a:bodyPr/>
          <a:lstStyle/>
          <a:p>
            <a:r>
              <a:rPr lang="en-US"/>
              <a:t>PHY 712  Spring 2025 -- Lecture 31</a:t>
            </a:r>
            <a:endParaRPr lang="en-US" dirty="0"/>
          </a:p>
        </p:txBody>
      </p:sp>
      <p:sp>
        <p:nvSpPr>
          <p:cNvPr id="4" name="Slide Number Placeholder 3">
            <a:extLst>
              <a:ext uri="{FF2B5EF4-FFF2-40B4-BE49-F238E27FC236}">
                <a16:creationId xmlns:a16="http://schemas.microsoft.com/office/drawing/2014/main" id="{09A368B9-CB04-4B72-9824-6C75C04D753B}"/>
              </a:ext>
            </a:extLst>
          </p:cNvPr>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a:extLst>
              <a:ext uri="{FF2B5EF4-FFF2-40B4-BE49-F238E27FC236}">
                <a16:creationId xmlns:a16="http://schemas.microsoft.com/office/drawing/2014/main" id="{52D368FC-92E8-4D34-8DEF-6C8CD5D23784}"/>
              </a:ext>
            </a:extLst>
          </p:cNvPr>
          <p:cNvSpPr txBox="1"/>
          <p:nvPr/>
        </p:nvSpPr>
        <p:spPr>
          <a:xfrm>
            <a:off x="457200" y="228600"/>
            <a:ext cx="8229600" cy="830997"/>
          </a:xfrm>
          <a:prstGeom prst="rect">
            <a:avLst/>
          </a:prstGeom>
          <a:noFill/>
        </p:spPr>
        <p:txBody>
          <a:bodyPr wrap="square" rtlCol="0">
            <a:spAutoFit/>
          </a:bodyPr>
          <a:lstStyle/>
          <a:p>
            <a:r>
              <a:rPr lang="en-US" sz="2400" dirty="0">
                <a:latin typeface="+mj-lt"/>
              </a:rPr>
              <a:t>Note that we are associating the vector </a:t>
            </a:r>
          </a:p>
          <a:p>
            <a:r>
              <a:rPr lang="en-US" sz="2400" dirty="0">
                <a:latin typeface="+mj-lt"/>
              </a:rPr>
              <a:t>with the polarization of the light.   Why?</a:t>
            </a:r>
          </a:p>
        </p:txBody>
      </p:sp>
      <p:graphicFrame>
        <p:nvGraphicFramePr>
          <p:cNvPr id="6" name="Object 5">
            <a:extLst>
              <a:ext uri="{FF2B5EF4-FFF2-40B4-BE49-F238E27FC236}">
                <a16:creationId xmlns:a16="http://schemas.microsoft.com/office/drawing/2014/main" id="{CC03CE47-DBF0-40CA-AA81-77C0C4E8061C}"/>
              </a:ext>
            </a:extLst>
          </p:cNvPr>
          <p:cNvGraphicFramePr>
            <a:graphicFrameLocks noChangeAspect="1"/>
          </p:cNvGraphicFramePr>
          <p:nvPr/>
        </p:nvGraphicFramePr>
        <p:xfrm>
          <a:off x="6019800" y="208344"/>
          <a:ext cx="1406525" cy="542925"/>
        </p:xfrm>
        <a:graphic>
          <a:graphicData uri="http://schemas.openxmlformats.org/presentationml/2006/ole">
            <mc:AlternateContent xmlns:mc="http://schemas.openxmlformats.org/markup-compatibility/2006">
              <mc:Choice xmlns:v="urn:schemas-microsoft-com:vml" Requires="v">
                <p:oleObj name="Equation" r:id="rId3" imgW="914400" imgH="342720" progId="Equation.DSMT4">
                  <p:embed/>
                </p:oleObj>
              </mc:Choice>
              <mc:Fallback>
                <p:oleObj name="Equation" r:id="rId3" imgW="914400" imgH="342720" progId="Equation.DSMT4">
                  <p:embed/>
                  <p:pic>
                    <p:nvPicPr>
                      <p:cNvPr id="6" name="Object 5">
                        <a:extLst>
                          <a:ext uri="{FF2B5EF4-FFF2-40B4-BE49-F238E27FC236}">
                            <a16:creationId xmlns:a16="http://schemas.microsoft.com/office/drawing/2014/main" id="{CC03CE47-DBF0-40CA-AA81-77C0C4E8061C}"/>
                          </a:ext>
                        </a:extLst>
                      </p:cNvPr>
                      <p:cNvPicPr>
                        <a:picLocks noChangeAspect="1" noChangeArrowheads="1"/>
                      </p:cNvPicPr>
                      <p:nvPr/>
                    </p:nvPicPr>
                    <p:blipFill>
                      <a:blip r:embed="rId4"/>
                      <a:srcRect/>
                      <a:stretch>
                        <a:fillRect/>
                      </a:stretch>
                    </p:blipFill>
                    <p:spPr bwMode="auto">
                      <a:xfrm>
                        <a:off x="6019800" y="208344"/>
                        <a:ext cx="1406525" cy="542925"/>
                      </a:xfrm>
                      <a:prstGeom prst="rect">
                        <a:avLst/>
                      </a:prstGeom>
                      <a:noFill/>
                      <a:ln>
                        <a:noFill/>
                      </a:ln>
                    </p:spPr>
                  </p:pic>
                </p:oleObj>
              </mc:Fallback>
            </mc:AlternateContent>
          </a:graphicData>
        </a:graphic>
      </p:graphicFrame>
      <p:pic>
        <p:nvPicPr>
          <p:cNvPr id="7" name="Picture 2">
            <a:extLst>
              <a:ext uri="{FF2B5EF4-FFF2-40B4-BE49-F238E27FC236}">
                <a16:creationId xmlns:a16="http://schemas.microsoft.com/office/drawing/2014/main" id="{0C93C3F3-BCD2-4F98-A83B-D5E707DE71D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577" t="23366" r="5042" b="8443"/>
          <a:stretch/>
        </p:blipFill>
        <p:spPr bwMode="auto">
          <a:xfrm>
            <a:off x="152400" y="2693787"/>
            <a:ext cx="8854082" cy="363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2F9406AB-832D-497D-8967-45ADA49F8977}"/>
              </a:ext>
            </a:extLst>
          </p:cNvPr>
          <p:cNvSpPr txBox="1"/>
          <p:nvPr/>
        </p:nvSpPr>
        <p:spPr>
          <a:xfrm>
            <a:off x="838200" y="1703187"/>
            <a:ext cx="7162800" cy="461665"/>
          </a:xfrm>
          <a:prstGeom prst="rect">
            <a:avLst/>
          </a:prstGeom>
          <a:noFill/>
        </p:spPr>
        <p:txBody>
          <a:bodyPr wrap="square" rtlCol="0">
            <a:spAutoFit/>
          </a:bodyPr>
          <a:lstStyle/>
          <a:p>
            <a:r>
              <a:rPr lang="en-US" sz="2400" dirty="0" err="1">
                <a:latin typeface="+mj-lt"/>
              </a:rPr>
              <a:t>Li</a:t>
            </a:r>
            <a:r>
              <a:rPr lang="en-US" sz="2400" dirty="0" err="1"/>
              <a:t>é</a:t>
            </a:r>
            <a:r>
              <a:rPr lang="en-US" sz="2400" dirty="0" err="1">
                <a:latin typeface="+mj-lt"/>
              </a:rPr>
              <a:t>nard-Wiechert</a:t>
            </a:r>
            <a:r>
              <a:rPr lang="en-US" sz="2400" dirty="0">
                <a:latin typeface="+mj-lt"/>
              </a:rPr>
              <a:t> fields (</a:t>
            </a:r>
            <a:r>
              <a:rPr lang="en-US" sz="2400" dirty="0" err="1">
                <a:latin typeface="+mj-lt"/>
              </a:rPr>
              <a:t>cgs</a:t>
            </a:r>
            <a:r>
              <a:rPr lang="en-US" sz="2400" dirty="0">
                <a:latin typeface="+mj-lt"/>
              </a:rPr>
              <a:t> Gaussian units):</a:t>
            </a:r>
          </a:p>
        </p:txBody>
      </p:sp>
    </p:spTree>
    <p:extLst>
      <p:ext uri="{BB962C8B-B14F-4D97-AF65-F5344CB8AC3E}">
        <p14:creationId xmlns:p14="http://schemas.microsoft.com/office/powerpoint/2010/main" val="120610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47D409D-4CCE-4250-4DCB-BD38490961CD}"/>
              </a:ext>
            </a:extLst>
          </p:cNvPr>
          <p:cNvPicPr>
            <a:picLocks noChangeAspect="1"/>
          </p:cNvPicPr>
          <p:nvPr/>
        </p:nvPicPr>
        <p:blipFill>
          <a:blip r:embed="rId2"/>
          <a:stretch>
            <a:fillRect/>
          </a:stretch>
        </p:blipFill>
        <p:spPr>
          <a:xfrm>
            <a:off x="222512" y="897524"/>
            <a:ext cx="8866590" cy="4741276"/>
          </a:xfrm>
          <a:prstGeom prst="rect">
            <a:avLst/>
          </a:prstGeom>
        </p:spPr>
      </p:pic>
      <p:sp>
        <p:nvSpPr>
          <p:cNvPr id="2" name="Date Placeholder 1">
            <a:extLst>
              <a:ext uri="{FF2B5EF4-FFF2-40B4-BE49-F238E27FC236}">
                <a16:creationId xmlns:a16="http://schemas.microsoft.com/office/drawing/2014/main" id="{91A606D7-DA0E-2ADD-F18A-94E4434BC095}"/>
              </a:ext>
            </a:extLst>
          </p:cNvPr>
          <p:cNvSpPr>
            <a:spLocks noGrp="1"/>
          </p:cNvSpPr>
          <p:nvPr>
            <p:ph type="dt" sz="half" idx="10"/>
          </p:nvPr>
        </p:nvSpPr>
        <p:spPr/>
        <p:txBody>
          <a:bodyPr/>
          <a:lstStyle/>
          <a:p>
            <a:r>
              <a:rPr lang="en-US"/>
              <a:t>04/09/2025</a:t>
            </a:r>
            <a:endParaRPr lang="en-US" dirty="0"/>
          </a:p>
        </p:txBody>
      </p:sp>
      <p:sp>
        <p:nvSpPr>
          <p:cNvPr id="3" name="Footer Placeholder 2">
            <a:extLst>
              <a:ext uri="{FF2B5EF4-FFF2-40B4-BE49-F238E27FC236}">
                <a16:creationId xmlns:a16="http://schemas.microsoft.com/office/drawing/2014/main" id="{79CE4E75-74B7-DACE-9DB3-02037692CC67}"/>
              </a:ext>
            </a:extLst>
          </p:cNvPr>
          <p:cNvSpPr>
            <a:spLocks noGrp="1"/>
          </p:cNvSpPr>
          <p:nvPr>
            <p:ph type="ftr" sz="quarter" idx="11"/>
          </p:nvPr>
        </p:nvSpPr>
        <p:spPr/>
        <p:txBody>
          <a:bodyPr/>
          <a:lstStyle/>
          <a:p>
            <a:r>
              <a:rPr lang="en-US"/>
              <a:t>PHY 712  Spring 2025 -- Lecture 31</a:t>
            </a:r>
            <a:endParaRPr lang="en-US" dirty="0"/>
          </a:p>
        </p:txBody>
      </p:sp>
      <p:sp>
        <p:nvSpPr>
          <p:cNvPr id="4" name="Slide Number Placeholder 3">
            <a:extLst>
              <a:ext uri="{FF2B5EF4-FFF2-40B4-BE49-F238E27FC236}">
                <a16:creationId xmlns:a16="http://schemas.microsoft.com/office/drawing/2014/main" id="{528BAFF3-64C5-0898-6FF7-22F1A8E256F7}"/>
              </a:ext>
            </a:extLst>
          </p:cNvPr>
          <p:cNvSpPr>
            <a:spLocks noGrp="1"/>
          </p:cNvSpPr>
          <p:nvPr>
            <p:ph type="sldNum" sz="quarter" idx="12"/>
          </p:nvPr>
        </p:nvSpPr>
        <p:spPr/>
        <p:txBody>
          <a:bodyPr/>
          <a:lstStyle/>
          <a:p>
            <a:fld id="{CE368B07-CEBF-4C80-90AF-53B34FA04CF3}" type="slidenum">
              <a:rPr lang="en-US" smtClean="0"/>
              <a:t>3</a:t>
            </a:fld>
            <a:endParaRPr lang="en-US" dirty="0"/>
          </a:p>
        </p:txBody>
      </p:sp>
      <p:sp>
        <p:nvSpPr>
          <p:cNvPr id="6" name="Rectangle 5">
            <a:extLst>
              <a:ext uri="{FF2B5EF4-FFF2-40B4-BE49-F238E27FC236}">
                <a16:creationId xmlns:a16="http://schemas.microsoft.com/office/drawing/2014/main" id="{2D5C8AB3-305E-1181-41D2-391787D76A4D}"/>
              </a:ext>
            </a:extLst>
          </p:cNvPr>
          <p:cNvSpPr/>
          <p:nvPr/>
        </p:nvSpPr>
        <p:spPr>
          <a:xfrm>
            <a:off x="92339" y="3048000"/>
            <a:ext cx="9051661" cy="274319"/>
          </a:xfrm>
          <a:prstGeom prst="rect">
            <a:avLst/>
          </a:prstGeom>
          <a:solidFill>
            <a:srgbClr val="DA32AA">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56329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04/09/2025</a:t>
            </a:r>
            <a:endParaRPr lang="en-US" dirty="0"/>
          </a:p>
        </p:txBody>
      </p:sp>
      <p:sp>
        <p:nvSpPr>
          <p:cNvPr id="3" name="Footer Placeholder 2"/>
          <p:cNvSpPr>
            <a:spLocks noGrp="1"/>
          </p:cNvSpPr>
          <p:nvPr>
            <p:ph type="ftr" sz="quarter" idx="11"/>
          </p:nvPr>
        </p:nvSpPr>
        <p:spPr/>
        <p:txBody>
          <a:bodyPr/>
          <a:lstStyle/>
          <a:p>
            <a:r>
              <a:rPr lang="en-US"/>
              <a:t>PHY 712  Spring 2025 --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p:cNvSpPr txBox="1"/>
          <p:nvPr/>
        </p:nvSpPr>
        <p:spPr>
          <a:xfrm>
            <a:off x="0" y="304800"/>
            <a:ext cx="9144000" cy="461665"/>
          </a:xfrm>
          <a:prstGeom prst="rect">
            <a:avLst/>
          </a:prstGeom>
          <a:noFill/>
        </p:spPr>
        <p:txBody>
          <a:bodyPr wrap="square" rtlCol="0">
            <a:spAutoFit/>
          </a:bodyPr>
          <a:lstStyle/>
          <a:p>
            <a:r>
              <a:rPr lang="en-US" sz="2400" dirty="0">
                <a:latin typeface="+mj-lt"/>
              </a:rPr>
              <a:t>Thompson scattering – non relativistic approximation -- continued</a:t>
            </a:r>
          </a:p>
        </p:txBody>
      </p:sp>
      <p:graphicFrame>
        <p:nvGraphicFramePr>
          <p:cNvPr id="6" name="Object 5"/>
          <p:cNvGraphicFramePr>
            <a:graphicFrameLocks noChangeAspect="1"/>
          </p:cNvGraphicFramePr>
          <p:nvPr/>
        </p:nvGraphicFramePr>
        <p:xfrm>
          <a:off x="165678" y="762000"/>
          <a:ext cx="8812643" cy="1266825"/>
        </p:xfrm>
        <a:graphic>
          <a:graphicData uri="http://schemas.openxmlformats.org/presentationml/2006/ole">
            <mc:AlternateContent xmlns:mc="http://schemas.openxmlformats.org/markup-compatibility/2006">
              <mc:Choice xmlns:v="urn:schemas-microsoft-com:vml" Requires="v">
                <p:oleObj name="Equation" r:id="rId3" imgW="5727600" imgH="799920" progId="Equation.DSMT4">
                  <p:embed/>
                </p:oleObj>
              </mc:Choice>
              <mc:Fallback>
                <p:oleObj name="Equation" r:id="rId3" imgW="5727600" imgH="799920" progId="Equation.DSMT4">
                  <p:embed/>
                  <p:pic>
                    <p:nvPicPr>
                      <p:cNvPr id="6" name="Object 5"/>
                      <p:cNvPicPr>
                        <a:picLocks noChangeAspect="1" noChangeArrowheads="1"/>
                      </p:cNvPicPr>
                      <p:nvPr/>
                    </p:nvPicPr>
                    <p:blipFill>
                      <a:blip r:embed="rId4"/>
                      <a:srcRect/>
                      <a:stretch>
                        <a:fillRect/>
                      </a:stretch>
                    </p:blipFill>
                    <p:spPr bwMode="auto">
                      <a:xfrm>
                        <a:off x="165678" y="762000"/>
                        <a:ext cx="8812643" cy="1266825"/>
                      </a:xfrm>
                      <a:prstGeom prst="rect">
                        <a:avLst/>
                      </a:prstGeom>
                      <a:noFill/>
                      <a:ln>
                        <a:noFill/>
                      </a:ln>
                    </p:spPr>
                  </p:pic>
                </p:oleObj>
              </mc:Fallback>
            </mc:AlternateContent>
          </a:graphicData>
        </a:graphic>
      </p:graphicFrame>
      <p:cxnSp>
        <p:nvCxnSpPr>
          <p:cNvPr id="11" name="Straight Arrow Connector 10"/>
          <p:cNvCxnSpPr/>
          <p:nvPr/>
        </p:nvCxnSpPr>
        <p:spPr>
          <a:xfrm flipH="1" flipV="1">
            <a:off x="975360" y="2712720"/>
            <a:ext cx="15240" cy="1783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52400" y="4495800"/>
            <a:ext cx="8382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990600" y="4495800"/>
            <a:ext cx="16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990600" y="2895600"/>
            <a:ext cx="800100" cy="1600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828800" y="2712720"/>
            <a:ext cx="457200" cy="461665"/>
          </a:xfrm>
          <a:prstGeom prst="rect">
            <a:avLst/>
          </a:prstGeom>
          <a:noFill/>
        </p:spPr>
        <p:txBody>
          <a:bodyPr wrap="square" rtlCol="0">
            <a:spAutoFit/>
          </a:bodyPr>
          <a:lstStyle/>
          <a:p>
            <a:r>
              <a:rPr lang="en-US" sz="2400" b="1" dirty="0">
                <a:solidFill>
                  <a:srgbClr val="FF0000"/>
                </a:solidFill>
                <a:latin typeface="+mj-lt"/>
              </a:rPr>
              <a:t>r</a:t>
            </a:r>
          </a:p>
        </p:txBody>
      </p:sp>
      <p:sp>
        <p:nvSpPr>
          <p:cNvPr id="20" name="TextBox 19"/>
          <p:cNvSpPr txBox="1"/>
          <p:nvPr/>
        </p:nvSpPr>
        <p:spPr>
          <a:xfrm>
            <a:off x="609600" y="2865120"/>
            <a:ext cx="914400" cy="461665"/>
          </a:xfrm>
          <a:prstGeom prst="rect">
            <a:avLst/>
          </a:prstGeom>
          <a:noFill/>
        </p:spPr>
        <p:txBody>
          <a:bodyPr wrap="square" rtlCol="0">
            <a:spAutoFit/>
          </a:bodyPr>
          <a:lstStyle/>
          <a:p>
            <a:r>
              <a:rPr lang="en-US" sz="2400" b="1" dirty="0">
                <a:latin typeface="+mj-lt"/>
              </a:rPr>
              <a:t>k</a:t>
            </a:r>
            <a:r>
              <a:rPr lang="en-US" sz="2400" b="1" baseline="-25000" dirty="0">
                <a:latin typeface="+mj-lt"/>
              </a:rPr>
              <a:t>0</a:t>
            </a:r>
            <a:endParaRPr lang="en-US" sz="2400" b="1" dirty="0">
              <a:latin typeface="+mj-lt"/>
            </a:endParaRPr>
          </a:p>
        </p:txBody>
      </p:sp>
      <p:sp>
        <p:nvSpPr>
          <p:cNvPr id="21" name="TextBox 20"/>
          <p:cNvSpPr txBox="1"/>
          <p:nvPr/>
        </p:nvSpPr>
        <p:spPr>
          <a:xfrm>
            <a:off x="1066800" y="3604260"/>
            <a:ext cx="323850" cy="461665"/>
          </a:xfrm>
          <a:prstGeom prst="rect">
            <a:avLst/>
          </a:prstGeom>
          <a:noFill/>
        </p:spPr>
        <p:txBody>
          <a:bodyPr wrap="square" rtlCol="0">
            <a:spAutoFit/>
          </a:bodyPr>
          <a:lstStyle/>
          <a:p>
            <a:r>
              <a:rPr lang="en-US" sz="2400" dirty="0">
                <a:latin typeface="Symbol" pitchFamily="18" charset="2"/>
              </a:rPr>
              <a:t>q</a:t>
            </a:r>
          </a:p>
        </p:txBody>
      </p:sp>
      <p:cxnSp>
        <p:nvCxnSpPr>
          <p:cNvPr id="23" name="Straight Connector 22"/>
          <p:cNvCxnSpPr/>
          <p:nvPr/>
        </p:nvCxnSpPr>
        <p:spPr>
          <a:xfrm flipH="1">
            <a:off x="1752600" y="2943553"/>
            <a:ext cx="38100" cy="208564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66800" y="4495800"/>
            <a:ext cx="704850" cy="5334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71550" y="4419600"/>
            <a:ext cx="323850" cy="461665"/>
          </a:xfrm>
          <a:prstGeom prst="rect">
            <a:avLst/>
          </a:prstGeom>
          <a:noFill/>
        </p:spPr>
        <p:txBody>
          <a:bodyPr wrap="square" rtlCol="0">
            <a:spAutoFit/>
          </a:bodyPr>
          <a:lstStyle/>
          <a:p>
            <a:r>
              <a:rPr lang="en-US" sz="2400" dirty="0">
                <a:latin typeface="Symbol" pitchFamily="18" charset="2"/>
              </a:rPr>
              <a:t>f</a:t>
            </a:r>
          </a:p>
        </p:txBody>
      </p:sp>
      <p:cxnSp>
        <p:nvCxnSpPr>
          <p:cNvPr id="30" name="Straight Arrow Connector 29"/>
          <p:cNvCxnSpPr/>
          <p:nvPr/>
        </p:nvCxnSpPr>
        <p:spPr>
          <a:xfrm>
            <a:off x="990600" y="4419600"/>
            <a:ext cx="161925" cy="838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000125" y="4111645"/>
            <a:ext cx="600075" cy="3536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051134" y="5106670"/>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1</a:t>
            </a:r>
            <a:endParaRPr lang="en-US" sz="2400" dirty="0">
              <a:solidFill>
                <a:srgbClr val="FF0000"/>
              </a:solidFill>
              <a:latin typeface="Symbol" pitchFamily="18" charset="2"/>
            </a:endParaRPr>
          </a:p>
        </p:txBody>
      </p:sp>
      <p:sp>
        <p:nvSpPr>
          <p:cNvPr id="36" name="TextBox 35"/>
          <p:cNvSpPr txBox="1"/>
          <p:nvPr/>
        </p:nvSpPr>
        <p:spPr>
          <a:xfrm>
            <a:off x="1447800" y="3733800"/>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2</a:t>
            </a:r>
            <a:endParaRPr lang="en-US" sz="2400" dirty="0">
              <a:solidFill>
                <a:srgbClr val="FF0000"/>
              </a:solidFill>
              <a:latin typeface="Symbol" pitchFamily="18" charset="2"/>
            </a:endParaRPr>
          </a:p>
        </p:txBody>
      </p:sp>
      <p:graphicFrame>
        <p:nvGraphicFramePr>
          <p:cNvPr id="37" name="Object 36"/>
          <p:cNvGraphicFramePr>
            <a:graphicFrameLocks noChangeAspect="1"/>
          </p:cNvGraphicFramePr>
          <p:nvPr/>
        </p:nvGraphicFramePr>
        <p:xfrm>
          <a:off x="2778746" y="3633091"/>
          <a:ext cx="6212854" cy="2539109"/>
        </p:xfrm>
        <a:graphic>
          <a:graphicData uri="http://schemas.openxmlformats.org/presentationml/2006/ole">
            <mc:AlternateContent xmlns:mc="http://schemas.openxmlformats.org/markup-compatibility/2006">
              <mc:Choice xmlns:v="urn:schemas-microsoft-com:vml" Requires="v">
                <p:oleObj name="Equation" r:id="rId5" imgW="3200400" imgH="1269720" progId="Equation.DSMT4">
                  <p:embed/>
                </p:oleObj>
              </mc:Choice>
              <mc:Fallback>
                <p:oleObj name="Equation" r:id="rId5" imgW="3200400" imgH="1269720" progId="Equation.DSMT4">
                  <p:embed/>
                  <p:pic>
                    <p:nvPicPr>
                      <p:cNvPr id="37" name="Object 36"/>
                      <p:cNvPicPr>
                        <a:picLocks noChangeAspect="1" noChangeArrowheads="1"/>
                      </p:cNvPicPr>
                      <p:nvPr/>
                    </p:nvPicPr>
                    <p:blipFill>
                      <a:blip r:embed="rId6"/>
                      <a:srcRect/>
                      <a:stretch>
                        <a:fillRect/>
                      </a:stretch>
                    </p:blipFill>
                    <p:spPr bwMode="auto">
                      <a:xfrm>
                        <a:off x="2778746" y="3633091"/>
                        <a:ext cx="6212854" cy="2539109"/>
                      </a:xfrm>
                      <a:prstGeom prst="rect">
                        <a:avLst/>
                      </a:prstGeom>
                      <a:noFill/>
                      <a:ln>
                        <a:noFill/>
                      </a:ln>
                    </p:spPr>
                  </p:pic>
                </p:oleObj>
              </mc:Fallback>
            </mc:AlternateContent>
          </a:graphicData>
        </a:graphic>
      </p:graphicFrame>
      <p:cxnSp>
        <p:nvCxnSpPr>
          <p:cNvPr id="39" name="Straight Arrow Connector 38"/>
          <p:cNvCxnSpPr/>
          <p:nvPr/>
        </p:nvCxnSpPr>
        <p:spPr>
          <a:xfrm flipH="1">
            <a:off x="571500" y="4495800"/>
            <a:ext cx="403860" cy="3854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04800" y="4419600"/>
            <a:ext cx="468630" cy="461665"/>
          </a:xfrm>
          <a:prstGeom prst="rect">
            <a:avLst/>
          </a:prstGeom>
          <a:noFill/>
        </p:spPr>
        <p:txBody>
          <a:bodyPr wrap="square" rtlCol="0">
            <a:spAutoFit/>
          </a:bodyPr>
          <a:lstStyle/>
          <a:p>
            <a:r>
              <a:rPr lang="en-US" sz="2400" dirty="0">
                <a:latin typeface="Symbol" pitchFamily="18" charset="2"/>
              </a:rPr>
              <a:t>e</a:t>
            </a:r>
            <a:r>
              <a:rPr lang="en-US" sz="2400" baseline="-25000" dirty="0">
                <a:latin typeface="Symbol" pitchFamily="18" charset="2"/>
              </a:rPr>
              <a:t>0</a:t>
            </a:r>
            <a:endParaRPr lang="en-US" sz="2400" dirty="0">
              <a:latin typeface="Symbol" pitchFamily="18" charset="2"/>
            </a:endParaRPr>
          </a:p>
        </p:txBody>
      </p:sp>
      <p:graphicFrame>
        <p:nvGraphicFramePr>
          <p:cNvPr id="7" name="Object 6"/>
          <p:cNvGraphicFramePr>
            <a:graphicFrameLocks noChangeAspect="1"/>
          </p:cNvGraphicFramePr>
          <p:nvPr/>
        </p:nvGraphicFramePr>
        <p:xfrm>
          <a:off x="3419892" y="1957755"/>
          <a:ext cx="5558429" cy="593192"/>
        </p:xfrm>
        <a:graphic>
          <a:graphicData uri="http://schemas.openxmlformats.org/presentationml/2006/ole">
            <mc:AlternateContent xmlns:mc="http://schemas.openxmlformats.org/markup-compatibility/2006">
              <mc:Choice xmlns:v="urn:schemas-microsoft-com:vml" Requires="v">
                <p:oleObj name="Equation" r:id="rId7" imgW="3213000" imgH="342720" progId="Equation.DSMT4">
                  <p:embed/>
                </p:oleObj>
              </mc:Choice>
              <mc:Fallback>
                <p:oleObj name="Equation" r:id="rId7" imgW="3213000" imgH="342720" progId="Equation.DSMT4">
                  <p:embed/>
                  <p:pic>
                    <p:nvPicPr>
                      <p:cNvPr id="7" name="Object 6"/>
                      <p:cNvPicPr/>
                      <p:nvPr/>
                    </p:nvPicPr>
                    <p:blipFill>
                      <a:blip r:embed="rId8"/>
                      <a:stretch>
                        <a:fillRect/>
                      </a:stretch>
                    </p:blipFill>
                    <p:spPr>
                      <a:xfrm>
                        <a:off x="3419892" y="1957755"/>
                        <a:ext cx="5558429" cy="593192"/>
                      </a:xfrm>
                      <a:prstGeom prst="rect">
                        <a:avLst/>
                      </a:prstGeom>
                    </p:spPr>
                  </p:pic>
                </p:oleObj>
              </mc:Fallback>
            </mc:AlternateContent>
          </a:graphicData>
        </a:graphic>
      </p:graphicFrame>
      <p:sp>
        <p:nvSpPr>
          <p:cNvPr id="8" name="Arc 7"/>
          <p:cNvSpPr/>
          <p:nvPr/>
        </p:nvSpPr>
        <p:spPr>
          <a:xfrm rot="8039678">
            <a:off x="453259" y="3983682"/>
            <a:ext cx="1153672" cy="952500"/>
          </a:xfrm>
          <a:prstGeom prst="arc">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46AE04D3-7A17-4D78-BBBA-838543C9A80D}"/>
              </a:ext>
            </a:extLst>
          </p:cNvPr>
          <p:cNvSpPr txBox="1"/>
          <p:nvPr/>
        </p:nvSpPr>
        <p:spPr>
          <a:xfrm>
            <a:off x="773430" y="2362200"/>
            <a:ext cx="293370" cy="461665"/>
          </a:xfrm>
          <a:prstGeom prst="rect">
            <a:avLst/>
          </a:prstGeom>
          <a:noFill/>
        </p:spPr>
        <p:txBody>
          <a:bodyPr wrap="square" rtlCol="0">
            <a:spAutoFit/>
          </a:bodyPr>
          <a:lstStyle/>
          <a:p>
            <a:r>
              <a:rPr lang="en-US" sz="2400" b="1" dirty="0">
                <a:latin typeface="+mj-lt"/>
              </a:rPr>
              <a:t>z</a:t>
            </a:r>
          </a:p>
        </p:txBody>
      </p:sp>
      <p:sp>
        <p:nvSpPr>
          <p:cNvPr id="27" name="TextBox 26">
            <a:extLst>
              <a:ext uri="{FF2B5EF4-FFF2-40B4-BE49-F238E27FC236}">
                <a16:creationId xmlns:a16="http://schemas.microsoft.com/office/drawing/2014/main" id="{A7DF8683-536E-4372-A472-196A85B8676B}"/>
              </a:ext>
            </a:extLst>
          </p:cNvPr>
          <p:cNvSpPr txBox="1"/>
          <p:nvPr/>
        </p:nvSpPr>
        <p:spPr>
          <a:xfrm>
            <a:off x="2500081" y="4226867"/>
            <a:ext cx="293370" cy="461665"/>
          </a:xfrm>
          <a:prstGeom prst="rect">
            <a:avLst/>
          </a:prstGeom>
          <a:noFill/>
        </p:spPr>
        <p:txBody>
          <a:bodyPr wrap="square" rtlCol="0">
            <a:spAutoFit/>
          </a:bodyPr>
          <a:lstStyle/>
          <a:p>
            <a:r>
              <a:rPr lang="en-US" sz="2400" b="1" dirty="0">
                <a:latin typeface="+mj-lt"/>
              </a:rPr>
              <a:t>y</a:t>
            </a:r>
          </a:p>
        </p:txBody>
      </p:sp>
      <p:sp>
        <p:nvSpPr>
          <p:cNvPr id="29" name="TextBox 28">
            <a:extLst>
              <a:ext uri="{FF2B5EF4-FFF2-40B4-BE49-F238E27FC236}">
                <a16:creationId xmlns:a16="http://schemas.microsoft.com/office/drawing/2014/main" id="{62EAFBFC-7F84-444E-9E86-B6EF10E3E734}"/>
              </a:ext>
            </a:extLst>
          </p:cNvPr>
          <p:cNvSpPr txBox="1"/>
          <p:nvPr/>
        </p:nvSpPr>
        <p:spPr>
          <a:xfrm>
            <a:off x="11430" y="5181600"/>
            <a:ext cx="293370" cy="461665"/>
          </a:xfrm>
          <a:prstGeom prst="rect">
            <a:avLst/>
          </a:prstGeom>
          <a:noFill/>
        </p:spPr>
        <p:txBody>
          <a:bodyPr wrap="square" rtlCol="0">
            <a:spAutoFit/>
          </a:bodyPr>
          <a:lstStyle/>
          <a:p>
            <a:r>
              <a:rPr lang="en-US" sz="2400" b="1" dirty="0">
                <a:latin typeface="+mj-lt"/>
              </a:rPr>
              <a:t>x</a:t>
            </a:r>
          </a:p>
        </p:txBody>
      </p:sp>
    </p:spTree>
    <p:extLst>
      <p:ext uri="{BB962C8B-B14F-4D97-AF65-F5344CB8AC3E}">
        <p14:creationId xmlns:p14="http://schemas.microsoft.com/office/powerpoint/2010/main" val="1693421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04/09/2025</a:t>
            </a:r>
            <a:endParaRPr lang="en-US" dirty="0"/>
          </a:p>
        </p:txBody>
      </p:sp>
      <p:sp>
        <p:nvSpPr>
          <p:cNvPr id="3" name="Footer Placeholder 2"/>
          <p:cNvSpPr>
            <a:spLocks noGrp="1"/>
          </p:cNvSpPr>
          <p:nvPr>
            <p:ph type="ftr" sz="quarter" idx="11"/>
          </p:nvPr>
        </p:nvSpPr>
        <p:spPr/>
        <p:txBody>
          <a:bodyPr/>
          <a:lstStyle/>
          <a:p>
            <a:r>
              <a:rPr lang="en-US"/>
              <a:t>PHY 712  Spring 2025 --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sp>
        <p:nvSpPr>
          <p:cNvPr id="5" name="TextBox 4"/>
          <p:cNvSpPr txBox="1"/>
          <p:nvPr/>
        </p:nvSpPr>
        <p:spPr>
          <a:xfrm>
            <a:off x="0" y="304800"/>
            <a:ext cx="9144000" cy="461665"/>
          </a:xfrm>
          <a:prstGeom prst="rect">
            <a:avLst/>
          </a:prstGeom>
          <a:noFill/>
        </p:spPr>
        <p:txBody>
          <a:bodyPr wrap="square" rtlCol="0">
            <a:spAutoFit/>
          </a:bodyPr>
          <a:lstStyle/>
          <a:p>
            <a:r>
              <a:rPr lang="en-US" sz="2400" dirty="0">
                <a:latin typeface="+mj-lt"/>
              </a:rPr>
              <a:t>Thompson scattering – non relativistic approximation -- continued</a:t>
            </a:r>
          </a:p>
        </p:txBody>
      </p:sp>
      <p:graphicFrame>
        <p:nvGraphicFramePr>
          <p:cNvPr id="6" name="Object 5"/>
          <p:cNvGraphicFramePr>
            <a:graphicFrameLocks noChangeAspect="1"/>
          </p:cNvGraphicFramePr>
          <p:nvPr/>
        </p:nvGraphicFramePr>
        <p:xfrm>
          <a:off x="165678" y="762000"/>
          <a:ext cx="8812643" cy="1266825"/>
        </p:xfrm>
        <a:graphic>
          <a:graphicData uri="http://schemas.openxmlformats.org/presentationml/2006/ole">
            <mc:AlternateContent xmlns:mc="http://schemas.openxmlformats.org/markup-compatibility/2006">
              <mc:Choice xmlns:v="urn:schemas-microsoft-com:vml" Requires="v">
                <p:oleObj name="Equation" r:id="rId3" imgW="5727600" imgH="799920" progId="Equation.DSMT4">
                  <p:embed/>
                </p:oleObj>
              </mc:Choice>
              <mc:Fallback>
                <p:oleObj name="Equation" r:id="rId3" imgW="5727600" imgH="799920" progId="Equation.DSMT4">
                  <p:embed/>
                  <p:pic>
                    <p:nvPicPr>
                      <p:cNvPr id="6" name="Object 5"/>
                      <p:cNvPicPr>
                        <a:picLocks noChangeAspect="1" noChangeArrowheads="1"/>
                      </p:cNvPicPr>
                      <p:nvPr/>
                    </p:nvPicPr>
                    <p:blipFill>
                      <a:blip r:embed="rId4"/>
                      <a:srcRect/>
                      <a:stretch>
                        <a:fillRect/>
                      </a:stretch>
                    </p:blipFill>
                    <p:spPr bwMode="auto">
                      <a:xfrm>
                        <a:off x="165678" y="762000"/>
                        <a:ext cx="8812643" cy="1266825"/>
                      </a:xfrm>
                      <a:prstGeom prst="rect">
                        <a:avLst/>
                      </a:prstGeom>
                      <a:noFill/>
                      <a:ln>
                        <a:noFill/>
                      </a:ln>
                    </p:spPr>
                  </p:pic>
                </p:oleObj>
              </mc:Fallback>
            </mc:AlternateContent>
          </a:graphicData>
        </a:graphic>
      </p:graphicFrame>
      <p:cxnSp>
        <p:nvCxnSpPr>
          <p:cNvPr id="11" name="Straight Arrow Connector 10"/>
          <p:cNvCxnSpPr/>
          <p:nvPr/>
        </p:nvCxnSpPr>
        <p:spPr>
          <a:xfrm flipH="1" flipV="1">
            <a:off x="975360" y="2712720"/>
            <a:ext cx="15240" cy="1783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52400" y="4495800"/>
            <a:ext cx="8382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990600" y="4495800"/>
            <a:ext cx="16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990600" y="2895600"/>
            <a:ext cx="800100" cy="1600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828800" y="2712720"/>
            <a:ext cx="457200" cy="461665"/>
          </a:xfrm>
          <a:prstGeom prst="rect">
            <a:avLst/>
          </a:prstGeom>
          <a:noFill/>
        </p:spPr>
        <p:txBody>
          <a:bodyPr wrap="square" rtlCol="0">
            <a:spAutoFit/>
          </a:bodyPr>
          <a:lstStyle/>
          <a:p>
            <a:r>
              <a:rPr lang="en-US" sz="2400" b="1" dirty="0">
                <a:solidFill>
                  <a:srgbClr val="FF0000"/>
                </a:solidFill>
                <a:latin typeface="+mj-lt"/>
              </a:rPr>
              <a:t>r</a:t>
            </a:r>
          </a:p>
        </p:txBody>
      </p:sp>
      <p:sp>
        <p:nvSpPr>
          <p:cNvPr id="20" name="TextBox 19"/>
          <p:cNvSpPr txBox="1"/>
          <p:nvPr/>
        </p:nvSpPr>
        <p:spPr>
          <a:xfrm>
            <a:off x="609600" y="2865120"/>
            <a:ext cx="914400" cy="461665"/>
          </a:xfrm>
          <a:prstGeom prst="rect">
            <a:avLst/>
          </a:prstGeom>
          <a:noFill/>
        </p:spPr>
        <p:txBody>
          <a:bodyPr wrap="square" rtlCol="0">
            <a:spAutoFit/>
          </a:bodyPr>
          <a:lstStyle/>
          <a:p>
            <a:r>
              <a:rPr lang="en-US" sz="2400" b="1" dirty="0">
                <a:latin typeface="+mj-lt"/>
              </a:rPr>
              <a:t>k</a:t>
            </a:r>
            <a:r>
              <a:rPr lang="en-US" sz="2400" b="1" baseline="-25000" dirty="0">
                <a:latin typeface="+mj-lt"/>
              </a:rPr>
              <a:t>0</a:t>
            </a:r>
            <a:endParaRPr lang="en-US" sz="2400" b="1" dirty="0">
              <a:latin typeface="+mj-lt"/>
            </a:endParaRPr>
          </a:p>
        </p:txBody>
      </p:sp>
      <p:sp>
        <p:nvSpPr>
          <p:cNvPr id="21" name="TextBox 20"/>
          <p:cNvSpPr txBox="1"/>
          <p:nvPr/>
        </p:nvSpPr>
        <p:spPr>
          <a:xfrm>
            <a:off x="1066800" y="3604260"/>
            <a:ext cx="323850" cy="461665"/>
          </a:xfrm>
          <a:prstGeom prst="rect">
            <a:avLst/>
          </a:prstGeom>
          <a:noFill/>
        </p:spPr>
        <p:txBody>
          <a:bodyPr wrap="square" rtlCol="0">
            <a:spAutoFit/>
          </a:bodyPr>
          <a:lstStyle/>
          <a:p>
            <a:r>
              <a:rPr lang="en-US" sz="2400" dirty="0">
                <a:latin typeface="Symbol" pitchFamily="18" charset="2"/>
              </a:rPr>
              <a:t>q</a:t>
            </a:r>
          </a:p>
        </p:txBody>
      </p:sp>
      <p:cxnSp>
        <p:nvCxnSpPr>
          <p:cNvPr id="23" name="Straight Connector 22"/>
          <p:cNvCxnSpPr/>
          <p:nvPr/>
        </p:nvCxnSpPr>
        <p:spPr>
          <a:xfrm flipH="1">
            <a:off x="1752600" y="2943553"/>
            <a:ext cx="38100" cy="208564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66800" y="4495800"/>
            <a:ext cx="704850" cy="5334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71550" y="4419600"/>
            <a:ext cx="323850" cy="461665"/>
          </a:xfrm>
          <a:prstGeom prst="rect">
            <a:avLst/>
          </a:prstGeom>
          <a:noFill/>
        </p:spPr>
        <p:txBody>
          <a:bodyPr wrap="square" rtlCol="0">
            <a:spAutoFit/>
          </a:bodyPr>
          <a:lstStyle/>
          <a:p>
            <a:r>
              <a:rPr lang="en-US" sz="2400" dirty="0">
                <a:latin typeface="Symbol" pitchFamily="18" charset="2"/>
              </a:rPr>
              <a:t>f</a:t>
            </a:r>
          </a:p>
        </p:txBody>
      </p:sp>
      <p:cxnSp>
        <p:nvCxnSpPr>
          <p:cNvPr id="30" name="Straight Arrow Connector 29"/>
          <p:cNvCxnSpPr/>
          <p:nvPr/>
        </p:nvCxnSpPr>
        <p:spPr>
          <a:xfrm>
            <a:off x="990600" y="4419600"/>
            <a:ext cx="161925" cy="838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000125" y="4111645"/>
            <a:ext cx="600075" cy="3536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051134" y="5106670"/>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1</a:t>
            </a:r>
            <a:endParaRPr lang="en-US" sz="2400" dirty="0">
              <a:solidFill>
                <a:srgbClr val="FF0000"/>
              </a:solidFill>
              <a:latin typeface="Symbol" pitchFamily="18" charset="2"/>
            </a:endParaRPr>
          </a:p>
        </p:txBody>
      </p:sp>
      <p:sp>
        <p:nvSpPr>
          <p:cNvPr id="36" name="TextBox 35"/>
          <p:cNvSpPr txBox="1"/>
          <p:nvPr/>
        </p:nvSpPr>
        <p:spPr>
          <a:xfrm>
            <a:off x="1447800" y="3733800"/>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2</a:t>
            </a:r>
            <a:endParaRPr lang="en-US" sz="2400" dirty="0">
              <a:solidFill>
                <a:srgbClr val="FF0000"/>
              </a:solidFill>
              <a:latin typeface="Symbol" pitchFamily="18" charset="2"/>
            </a:endParaRPr>
          </a:p>
        </p:txBody>
      </p:sp>
      <p:graphicFrame>
        <p:nvGraphicFramePr>
          <p:cNvPr id="37" name="Object 36"/>
          <p:cNvGraphicFramePr>
            <a:graphicFrameLocks noChangeAspect="1"/>
          </p:cNvGraphicFramePr>
          <p:nvPr>
            <p:extLst>
              <p:ext uri="{D42A27DB-BD31-4B8C-83A1-F6EECF244321}">
                <p14:modId xmlns:p14="http://schemas.microsoft.com/office/powerpoint/2010/main" val="3380553746"/>
              </p:ext>
            </p:extLst>
          </p:nvPr>
        </p:nvGraphicFramePr>
        <p:xfrm>
          <a:off x="2371725" y="2593032"/>
          <a:ext cx="6810375" cy="3873500"/>
        </p:xfrm>
        <a:graphic>
          <a:graphicData uri="http://schemas.openxmlformats.org/presentationml/2006/ole">
            <mc:AlternateContent xmlns:mc="http://schemas.openxmlformats.org/markup-compatibility/2006">
              <mc:Choice xmlns:v="urn:schemas-microsoft-com:vml" Requires="v">
                <p:oleObj name="Equation" r:id="rId5" imgW="3746160" imgH="2070000" progId="Equation.DSMT4">
                  <p:embed/>
                </p:oleObj>
              </mc:Choice>
              <mc:Fallback>
                <p:oleObj name="Equation" r:id="rId5" imgW="3746160" imgH="2070000" progId="Equation.DSMT4">
                  <p:embed/>
                  <p:pic>
                    <p:nvPicPr>
                      <p:cNvPr id="37" name="Object 36"/>
                      <p:cNvPicPr>
                        <a:picLocks noChangeAspect="1" noChangeArrowheads="1"/>
                      </p:cNvPicPr>
                      <p:nvPr/>
                    </p:nvPicPr>
                    <p:blipFill>
                      <a:blip r:embed="rId6"/>
                      <a:srcRect/>
                      <a:stretch>
                        <a:fillRect/>
                      </a:stretch>
                    </p:blipFill>
                    <p:spPr bwMode="auto">
                      <a:xfrm>
                        <a:off x="2371725" y="2593032"/>
                        <a:ext cx="6810375" cy="3873500"/>
                      </a:xfrm>
                      <a:prstGeom prst="rect">
                        <a:avLst/>
                      </a:prstGeom>
                      <a:noFill/>
                      <a:ln>
                        <a:noFill/>
                      </a:ln>
                    </p:spPr>
                  </p:pic>
                </p:oleObj>
              </mc:Fallback>
            </mc:AlternateContent>
          </a:graphicData>
        </a:graphic>
      </p:graphicFrame>
      <p:cxnSp>
        <p:nvCxnSpPr>
          <p:cNvPr id="39" name="Straight Arrow Connector 38"/>
          <p:cNvCxnSpPr/>
          <p:nvPr/>
        </p:nvCxnSpPr>
        <p:spPr>
          <a:xfrm flipH="1">
            <a:off x="571500" y="4495800"/>
            <a:ext cx="403860" cy="3854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04800" y="4419600"/>
            <a:ext cx="468630" cy="461665"/>
          </a:xfrm>
          <a:prstGeom prst="rect">
            <a:avLst/>
          </a:prstGeom>
          <a:noFill/>
        </p:spPr>
        <p:txBody>
          <a:bodyPr wrap="square" rtlCol="0">
            <a:spAutoFit/>
          </a:bodyPr>
          <a:lstStyle/>
          <a:p>
            <a:r>
              <a:rPr lang="en-US" sz="2400" dirty="0">
                <a:latin typeface="Symbol" pitchFamily="18" charset="2"/>
              </a:rPr>
              <a:t>e</a:t>
            </a:r>
            <a:r>
              <a:rPr lang="en-US" sz="2400" baseline="-25000" dirty="0">
                <a:latin typeface="Symbol" pitchFamily="18" charset="2"/>
              </a:rPr>
              <a:t>0</a:t>
            </a:r>
            <a:endParaRPr lang="en-US" sz="2400" dirty="0">
              <a:latin typeface="Symbol" pitchFamily="18" charset="2"/>
            </a:endParaRPr>
          </a:p>
        </p:txBody>
      </p:sp>
      <p:graphicFrame>
        <p:nvGraphicFramePr>
          <p:cNvPr id="7" name="Object 6"/>
          <p:cNvGraphicFramePr>
            <a:graphicFrameLocks noChangeAspect="1"/>
          </p:cNvGraphicFramePr>
          <p:nvPr/>
        </p:nvGraphicFramePr>
        <p:xfrm>
          <a:off x="3419892" y="1957755"/>
          <a:ext cx="5558429" cy="593192"/>
        </p:xfrm>
        <a:graphic>
          <a:graphicData uri="http://schemas.openxmlformats.org/presentationml/2006/ole">
            <mc:AlternateContent xmlns:mc="http://schemas.openxmlformats.org/markup-compatibility/2006">
              <mc:Choice xmlns:v="urn:schemas-microsoft-com:vml" Requires="v">
                <p:oleObj name="Equation" r:id="rId7" imgW="3213000" imgH="342720" progId="Equation.DSMT4">
                  <p:embed/>
                </p:oleObj>
              </mc:Choice>
              <mc:Fallback>
                <p:oleObj name="Equation" r:id="rId7" imgW="3213000" imgH="342720" progId="Equation.DSMT4">
                  <p:embed/>
                  <p:pic>
                    <p:nvPicPr>
                      <p:cNvPr id="7" name="Object 6"/>
                      <p:cNvPicPr/>
                      <p:nvPr/>
                    </p:nvPicPr>
                    <p:blipFill>
                      <a:blip r:embed="rId8"/>
                      <a:stretch>
                        <a:fillRect/>
                      </a:stretch>
                    </p:blipFill>
                    <p:spPr>
                      <a:xfrm>
                        <a:off x="3419892" y="1957755"/>
                        <a:ext cx="5558429" cy="593192"/>
                      </a:xfrm>
                      <a:prstGeom prst="rect">
                        <a:avLst/>
                      </a:prstGeom>
                    </p:spPr>
                  </p:pic>
                </p:oleObj>
              </mc:Fallback>
            </mc:AlternateContent>
          </a:graphicData>
        </a:graphic>
      </p:graphicFrame>
      <p:sp>
        <p:nvSpPr>
          <p:cNvPr id="8" name="Arc 7"/>
          <p:cNvSpPr/>
          <p:nvPr/>
        </p:nvSpPr>
        <p:spPr>
          <a:xfrm rot="8039678">
            <a:off x="453259" y="3983682"/>
            <a:ext cx="1153672" cy="952500"/>
          </a:xfrm>
          <a:prstGeom prst="arc">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46AE04D3-7A17-4D78-BBBA-838543C9A80D}"/>
              </a:ext>
            </a:extLst>
          </p:cNvPr>
          <p:cNvSpPr txBox="1"/>
          <p:nvPr/>
        </p:nvSpPr>
        <p:spPr>
          <a:xfrm>
            <a:off x="773430" y="2362200"/>
            <a:ext cx="293370" cy="461665"/>
          </a:xfrm>
          <a:prstGeom prst="rect">
            <a:avLst/>
          </a:prstGeom>
          <a:noFill/>
        </p:spPr>
        <p:txBody>
          <a:bodyPr wrap="square" rtlCol="0">
            <a:spAutoFit/>
          </a:bodyPr>
          <a:lstStyle/>
          <a:p>
            <a:r>
              <a:rPr lang="en-US" sz="2400" b="1" dirty="0">
                <a:latin typeface="+mj-lt"/>
              </a:rPr>
              <a:t>z</a:t>
            </a:r>
          </a:p>
        </p:txBody>
      </p:sp>
      <p:sp>
        <p:nvSpPr>
          <p:cNvPr id="27" name="TextBox 26">
            <a:extLst>
              <a:ext uri="{FF2B5EF4-FFF2-40B4-BE49-F238E27FC236}">
                <a16:creationId xmlns:a16="http://schemas.microsoft.com/office/drawing/2014/main" id="{A7DF8683-536E-4372-A472-196A85B8676B}"/>
              </a:ext>
            </a:extLst>
          </p:cNvPr>
          <p:cNvSpPr txBox="1"/>
          <p:nvPr/>
        </p:nvSpPr>
        <p:spPr>
          <a:xfrm>
            <a:off x="2500081" y="4226867"/>
            <a:ext cx="293370" cy="461665"/>
          </a:xfrm>
          <a:prstGeom prst="rect">
            <a:avLst/>
          </a:prstGeom>
          <a:noFill/>
        </p:spPr>
        <p:txBody>
          <a:bodyPr wrap="square" rtlCol="0">
            <a:spAutoFit/>
          </a:bodyPr>
          <a:lstStyle/>
          <a:p>
            <a:r>
              <a:rPr lang="en-US" sz="2400" b="1" dirty="0">
                <a:latin typeface="+mj-lt"/>
              </a:rPr>
              <a:t>y</a:t>
            </a:r>
          </a:p>
        </p:txBody>
      </p:sp>
      <p:sp>
        <p:nvSpPr>
          <p:cNvPr id="29" name="TextBox 28">
            <a:extLst>
              <a:ext uri="{FF2B5EF4-FFF2-40B4-BE49-F238E27FC236}">
                <a16:creationId xmlns:a16="http://schemas.microsoft.com/office/drawing/2014/main" id="{62EAFBFC-7F84-444E-9E86-B6EF10E3E734}"/>
              </a:ext>
            </a:extLst>
          </p:cNvPr>
          <p:cNvSpPr txBox="1"/>
          <p:nvPr/>
        </p:nvSpPr>
        <p:spPr>
          <a:xfrm>
            <a:off x="11430" y="5181600"/>
            <a:ext cx="293370" cy="461665"/>
          </a:xfrm>
          <a:prstGeom prst="rect">
            <a:avLst/>
          </a:prstGeom>
          <a:noFill/>
        </p:spPr>
        <p:txBody>
          <a:bodyPr wrap="square" rtlCol="0">
            <a:spAutoFit/>
          </a:bodyPr>
          <a:lstStyle/>
          <a:p>
            <a:r>
              <a:rPr lang="en-US" sz="2400" b="1" dirty="0">
                <a:latin typeface="+mj-lt"/>
              </a:rPr>
              <a:t>x</a:t>
            </a:r>
          </a:p>
        </p:txBody>
      </p:sp>
    </p:spTree>
    <p:extLst>
      <p:ext uri="{BB962C8B-B14F-4D97-AF65-F5344CB8AC3E}">
        <p14:creationId xmlns:p14="http://schemas.microsoft.com/office/powerpoint/2010/main" val="2191558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04/09/2025</a:t>
            </a:r>
            <a:endParaRPr lang="en-US" dirty="0"/>
          </a:p>
        </p:txBody>
      </p:sp>
      <p:sp>
        <p:nvSpPr>
          <p:cNvPr id="3" name="Footer Placeholder 2"/>
          <p:cNvSpPr>
            <a:spLocks noGrp="1"/>
          </p:cNvSpPr>
          <p:nvPr>
            <p:ph type="ftr" sz="quarter" idx="11"/>
          </p:nvPr>
        </p:nvSpPr>
        <p:spPr/>
        <p:txBody>
          <a:bodyPr/>
          <a:lstStyle/>
          <a:p>
            <a:r>
              <a:rPr lang="en-US"/>
              <a:t>PHY 712  Spring 2025 --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sp>
        <p:nvSpPr>
          <p:cNvPr id="5" name="TextBox 4"/>
          <p:cNvSpPr txBox="1"/>
          <p:nvPr/>
        </p:nvSpPr>
        <p:spPr>
          <a:xfrm>
            <a:off x="0" y="304800"/>
            <a:ext cx="9144000" cy="461665"/>
          </a:xfrm>
          <a:prstGeom prst="rect">
            <a:avLst/>
          </a:prstGeom>
          <a:noFill/>
        </p:spPr>
        <p:txBody>
          <a:bodyPr wrap="square" rtlCol="0">
            <a:spAutoFit/>
          </a:bodyPr>
          <a:lstStyle/>
          <a:p>
            <a:r>
              <a:rPr lang="en-US" sz="2400" dirty="0">
                <a:latin typeface="+mj-lt"/>
              </a:rPr>
              <a:t>Thompson scattering – non relativistic approximation -- continued</a:t>
            </a:r>
          </a:p>
        </p:txBody>
      </p:sp>
      <p:graphicFrame>
        <p:nvGraphicFramePr>
          <p:cNvPr id="6" name="Object 5"/>
          <p:cNvGraphicFramePr>
            <a:graphicFrameLocks noChangeAspect="1"/>
          </p:cNvGraphicFramePr>
          <p:nvPr/>
        </p:nvGraphicFramePr>
        <p:xfrm>
          <a:off x="1619250" y="731838"/>
          <a:ext cx="5294313" cy="1563687"/>
        </p:xfrm>
        <a:graphic>
          <a:graphicData uri="http://schemas.openxmlformats.org/presentationml/2006/ole">
            <mc:AlternateContent xmlns:mc="http://schemas.openxmlformats.org/markup-compatibility/2006">
              <mc:Choice xmlns:v="urn:schemas-microsoft-com:vml" Requires="v">
                <p:oleObj name="Equation" r:id="rId3" imgW="2654280" imgH="761760" progId="Equation.DSMT4">
                  <p:embed/>
                </p:oleObj>
              </mc:Choice>
              <mc:Fallback>
                <p:oleObj name="Equation" r:id="rId3" imgW="2654280" imgH="761760" progId="Equation.DSMT4">
                  <p:embed/>
                  <p:pic>
                    <p:nvPicPr>
                      <p:cNvPr id="6" name="Object 5"/>
                      <p:cNvPicPr>
                        <a:picLocks noChangeAspect="1" noChangeArrowheads="1"/>
                      </p:cNvPicPr>
                      <p:nvPr/>
                    </p:nvPicPr>
                    <p:blipFill>
                      <a:blip r:embed="rId4"/>
                      <a:srcRect/>
                      <a:stretch>
                        <a:fillRect/>
                      </a:stretch>
                    </p:blipFill>
                    <p:spPr bwMode="auto">
                      <a:xfrm>
                        <a:off x="1619250" y="731838"/>
                        <a:ext cx="5294313"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685800" y="2286000"/>
            <a:ext cx="7772400" cy="1200329"/>
          </a:xfrm>
          <a:prstGeom prst="rect">
            <a:avLst/>
          </a:prstGeom>
          <a:noFill/>
        </p:spPr>
        <p:txBody>
          <a:bodyPr wrap="square" rtlCol="0">
            <a:spAutoFit/>
          </a:bodyPr>
          <a:lstStyle/>
          <a:p>
            <a:r>
              <a:rPr lang="en-US" sz="2400" dirty="0">
                <a:latin typeface="+mj-lt"/>
              </a:rPr>
              <a:t>Scattered light may be polarized parallel to incident field or polarized with an angle </a:t>
            </a:r>
            <a:r>
              <a:rPr lang="en-US" sz="2400" dirty="0">
                <a:latin typeface="Symbol" pitchFamily="18" charset="2"/>
              </a:rPr>
              <a:t>q</a:t>
            </a:r>
            <a:r>
              <a:rPr lang="en-US" sz="2400" dirty="0">
                <a:latin typeface="+mj-lt"/>
              </a:rPr>
              <a:t> so that the time and polarization averaged cross section is given by:</a:t>
            </a:r>
          </a:p>
        </p:txBody>
      </p:sp>
      <p:graphicFrame>
        <p:nvGraphicFramePr>
          <p:cNvPr id="8" name="Object 7"/>
          <p:cNvGraphicFramePr>
            <a:graphicFrameLocks noChangeAspect="1"/>
          </p:cNvGraphicFramePr>
          <p:nvPr/>
        </p:nvGraphicFramePr>
        <p:xfrm>
          <a:off x="797560" y="4193876"/>
          <a:ext cx="7421563" cy="1174514"/>
        </p:xfrm>
        <a:graphic>
          <a:graphicData uri="http://schemas.openxmlformats.org/presentationml/2006/ole">
            <mc:AlternateContent xmlns:mc="http://schemas.openxmlformats.org/markup-compatibility/2006">
              <mc:Choice xmlns:v="urn:schemas-microsoft-com:vml" Requires="v">
                <p:oleObj name="Equation" r:id="rId5" imgW="5206680" imgH="799920" progId="Equation.DSMT4">
                  <p:embed/>
                </p:oleObj>
              </mc:Choice>
              <mc:Fallback>
                <p:oleObj name="Equation" r:id="rId5" imgW="5206680" imgH="799920" progId="Equation.DSMT4">
                  <p:embed/>
                  <p:pic>
                    <p:nvPicPr>
                      <p:cNvPr id="8" name="Object 7"/>
                      <p:cNvPicPr>
                        <a:picLocks noChangeAspect="1" noChangeArrowheads="1"/>
                      </p:cNvPicPr>
                      <p:nvPr/>
                    </p:nvPicPr>
                    <p:blipFill>
                      <a:blip r:embed="rId6"/>
                      <a:srcRect/>
                      <a:stretch>
                        <a:fillRect/>
                      </a:stretch>
                    </p:blipFill>
                    <p:spPr bwMode="auto">
                      <a:xfrm>
                        <a:off x="797560" y="4193876"/>
                        <a:ext cx="7421563" cy="1174514"/>
                      </a:xfrm>
                      <a:prstGeom prst="rect">
                        <a:avLst/>
                      </a:prstGeom>
                      <a:noFill/>
                      <a:ln>
                        <a:noFill/>
                      </a:ln>
                    </p:spPr>
                  </p:pic>
                </p:oleObj>
              </mc:Fallback>
            </mc:AlternateContent>
          </a:graphicData>
        </a:graphic>
      </p:graphicFrame>
      <p:sp>
        <p:nvSpPr>
          <p:cNvPr id="9" name="TextBox 8"/>
          <p:cNvSpPr txBox="1"/>
          <p:nvPr/>
        </p:nvSpPr>
        <p:spPr>
          <a:xfrm>
            <a:off x="762000" y="5334000"/>
            <a:ext cx="7772400" cy="830997"/>
          </a:xfrm>
          <a:prstGeom prst="rect">
            <a:avLst/>
          </a:prstGeom>
          <a:noFill/>
        </p:spPr>
        <p:txBody>
          <a:bodyPr wrap="square" rtlCol="0">
            <a:spAutoFit/>
          </a:bodyPr>
          <a:lstStyle/>
          <a:p>
            <a:r>
              <a:rPr lang="en-US" sz="2400" dirty="0">
                <a:latin typeface="+mj-lt"/>
              </a:rPr>
              <a:t>This formula is appropriate in the X-ray scattering of electrons or soft </a:t>
            </a:r>
            <a:r>
              <a:rPr lang="en-US" sz="2400" dirty="0">
                <a:latin typeface="Symbol" pitchFamily="18" charset="2"/>
              </a:rPr>
              <a:t>g</a:t>
            </a:r>
            <a:r>
              <a:rPr lang="en-US" sz="2400" dirty="0">
                <a:latin typeface="+mj-lt"/>
              </a:rPr>
              <a:t>-ray scattering of protons</a:t>
            </a:r>
          </a:p>
        </p:txBody>
      </p:sp>
      <p:graphicFrame>
        <p:nvGraphicFramePr>
          <p:cNvPr id="10" name="Object 9"/>
          <p:cNvGraphicFramePr>
            <a:graphicFrameLocks noChangeAspect="1"/>
          </p:cNvGraphicFramePr>
          <p:nvPr/>
        </p:nvGraphicFramePr>
        <p:xfrm>
          <a:off x="1295400" y="3535363"/>
          <a:ext cx="6153151" cy="808037"/>
        </p:xfrm>
        <a:graphic>
          <a:graphicData uri="http://schemas.openxmlformats.org/presentationml/2006/ole">
            <mc:AlternateContent xmlns:mc="http://schemas.openxmlformats.org/markup-compatibility/2006">
              <mc:Choice xmlns:v="urn:schemas-microsoft-com:vml" Requires="v">
                <p:oleObj name="Equation" r:id="rId7" imgW="3085920" imgH="393480" progId="Equation.DSMT4">
                  <p:embed/>
                </p:oleObj>
              </mc:Choice>
              <mc:Fallback>
                <p:oleObj name="Equation" r:id="rId7" imgW="3085920" imgH="393480" progId="Equation.DSMT4">
                  <p:embed/>
                  <p:pic>
                    <p:nvPicPr>
                      <p:cNvPr id="10" name="Object 9"/>
                      <p:cNvPicPr>
                        <a:picLocks noChangeAspect="1" noChangeArrowheads="1"/>
                      </p:cNvPicPr>
                      <p:nvPr/>
                    </p:nvPicPr>
                    <p:blipFill>
                      <a:blip r:embed="rId8"/>
                      <a:srcRect/>
                      <a:stretch>
                        <a:fillRect/>
                      </a:stretch>
                    </p:blipFill>
                    <p:spPr bwMode="auto">
                      <a:xfrm>
                        <a:off x="1295400" y="3535363"/>
                        <a:ext cx="6153151"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53864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PHY 712  Spring 2025 --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sp>
        <p:nvSpPr>
          <p:cNvPr id="5"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04/08/2013</a:t>
            </a:r>
            <a:endParaRPr lang="en-US" dirty="0"/>
          </a:p>
        </p:txBody>
      </p:sp>
      <p:sp>
        <p:nvSpPr>
          <p:cNvPr id="7"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368B07-CEBF-4C80-90AF-53B34FA04CF3}" type="slidenum">
              <a:rPr lang="en-US" smtClean="0"/>
              <a:pPr/>
              <a:t>33</a:t>
            </a:fld>
            <a:endParaRPr lang="en-US" dirty="0"/>
          </a:p>
        </p:txBody>
      </p:sp>
      <p:sp>
        <p:nvSpPr>
          <p:cNvPr id="8" name="TextBox 7"/>
          <p:cNvSpPr txBox="1"/>
          <p:nvPr/>
        </p:nvSpPr>
        <p:spPr>
          <a:xfrm>
            <a:off x="-76200" y="16657"/>
            <a:ext cx="8915400" cy="461665"/>
          </a:xfrm>
          <a:prstGeom prst="rect">
            <a:avLst/>
          </a:prstGeom>
          <a:noFill/>
        </p:spPr>
        <p:txBody>
          <a:bodyPr wrap="square" rtlCol="0">
            <a:spAutoFit/>
          </a:bodyPr>
          <a:lstStyle/>
          <a:p>
            <a:r>
              <a:rPr lang="en-US" sz="2400" dirty="0">
                <a:latin typeface="+mj-lt"/>
              </a:rPr>
              <a:t>Thompson scattering –  relativistic and quantum modifications</a:t>
            </a:r>
          </a:p>
        </p:txBody>
      </p:sp>
      <p:cxnSp>
        <p:nvCxnSpPr>
          <p:cNvPr id="9" name="Straight Arrow Connector 8"/>
          <p:cNvCxnSpPr/>
          <p:nvPr/>
        </p:nvCxnSpPr>
        <p:spPr>
          <a:xfrm>
            <a:off x="1066800" y="1219200"/>
            <a:ext cx="1905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971800" y="1219200"/>
            <a:ext cx="990600" cy="1066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971800" y="838200"/>
            <a:ext cx="8382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71800" y="1219200"/>
            <a:ext cx="30480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352800" y="1295400"/>
            <a:ext cx="381000" cy="461665"/>
          </a:xfrm>
          <a:prstGeom prst="rect">
            <a:avLst/>
          </a:prstGeom>
          <a:noFill/>
        </p:spPr>
        <p:txBody>
          <a:bodyPr wrap="square" rtlCol="0">
            <a:spAutoFit/>
          </a:bodyPr>
          <a:lstStyle/>
          <a:p>
            <a:r>
              <a:rPr lang="en-US" sz="2400" dirty="0">
                <a:latin typeface="Symbol" pitchFamily="18" charset="2"/>
              </a:rPr>
              <a:t>q</a:t>
            </a:r>
          </a:p>
        </p:txBody>
      </p:sp>
      <p:sp>
        <p:nvSpPr>
          <p:cNvPr id="14" name="TextBox 13"/>
          <p:cNvSpPr txBox="1"/>
          <p:nvPr/>
        </p:nvSpPr>
        <p:spPr>
          <a:xfrm>
            <a:off x="2514600" y="1143000"/>
            <a:ext cx="381000" cy="461665"/>
          </a:xfrm>
          <a:prstGeom prst="rect">
            <a:avLst/>
          </a:prstGeom>
          <a:noFill/>
        </p:spPr>
        <p:txBody>
          <a:bodyPr wrap="square" rtlCol="0">
            <a:spAutoFit/>
          </a:bodyPr>
          <a:lstStyle/>
          <a:p>
            <a:r>
              <a:rPr lang="en-US" sz="2400" b="1" dirty="0">
                <a:latin typeface="+mj-lt"/>
              </a:rPr>
              <a:t>p</a:t>
            </a:r>
          </a:p>
        </p:txBody>
      </p:sp>
      <p:sp>
        <p:nvSpPr>
          <p:cNvPr id="15" name="TextBox 14"/>
          <p:cNvSpPr txBox="1"/>
          <p:nvPr/>
        </p:nvSpPr>
        <p:spPr>
          <a:xfrm>
            <a:off x="3886200" y="1828800"/>
            <a:ext cx="457200" cy="461665"/>
          </a:xfrm>
          <a:prstGeom prst="rect">
            <a:avLst/>
          </a:prstGeom>
          <a:noFill/>
        </p:spPr>
        <p:txBody>
          <a:bodyPr wrap="square" rtlCol="0">
            <a:spAutoFit/>
          </a:bodyPr>
          <a:lstStyle/>
          <a:p>
            <a:r>
              <a:rPr lang="en-US" sz="2400" b="1" dirty="0">
                <a:latin typeface="+mj-lt"/>
              </a:rPr>
              <a:t>p’</a:t>
            </a:r>
          </a:p>
        </p:txBody>
      </p:sp>
      <p:sp>
        <p:nvSpPr>
          <p:cNvPr id="16" name="TextBox 15"/>
          <p:cNvSpPr txBox="1"/>
          <p:nvPr/>
        </p:nvSpPr>
        <p:spPr>
          <a:xfrm>
            <a:off x="3657600" y="381000"/>
            <a:ext cx="609600" cy="461665"/>
          </a:xfrm>
          <a:prstGeom prst="rect">
            <a:avLst/>
          </a:prstGeom>
          <a:noFill/>
        </p:spPr>
        <p:txBody>
          <a:bodyPr wrap="square" rtlCol="0">
            <a:spAutoFit/>
          </a:bodyPr>
          <a:lstStyle/>
          <a:p>
            <a:r>
              <a:rPr lang="en-US" sz="2400" b="1" dirty="0" err="1">
                <a:latin typeface="+mj-lt"/>
              </a:rPr>
              <a:t>p’</a:t>
            </a:r>
            <a:r>
              <a:rPr lang="en-US" sz="2400" b="1" baseline="-25000" dirty="0" err="1">
                <a:latin typeface="+mj-lt"/>
              </a:rPr>
              <a:t>q</a:t>
            </a:r>
            <a:endParaRPr lang="en-US" sz="2400" b="1" dirty="0">
              <a:latin typeface="+mj-lt"/>
            </a:endParaRPr>
          </a:p>
        </p:txBody>
      </p:sp>
      <p:sp>
        <p:nvSpPr>
          <p:cNvPr id="17" name="TextBox 16"/>
          <p:cNvSpPr txBox="1"/>
          <p:nvPr/>
        </p:nvSpPr>
        <p:spPr>
          <a:xfrm>
            <a:off x="3657600" y="762000"/>
            <a:ext cx="381000" cy="461665"/>
          </a:xfrm>
          <a:prstGeom prst="rect">
            <a:avLst/>
          </a:prstGeom>
          <a:noFill/>
        </p:spPr>
        <p:txBody>
          <a:bodyPr wrap="square" rtlCol="0">
            <a:spAutoFit/>
          </a:bodyPr>
          <a:lstStyle/>
          <a:p>
            <a:r>
              <a:rPr lang="en-US" sz="2400" dirty="0">
                <a:latin typeface="Symbol" pitchFamily="18" charset="2"/>
              </a:rPr>
              <a:t>a</a:t>
            </a:r>
          </a:p>
        </p:txBody>
      </p:sp>
      <p:sp>
        <p:nvSpPr>
          <p:cNvPr id="18" name="TextBox 17"/>
          <p:cNvSpPr txBox="1"/>
          <p:nvPr/>
        </p:nvSpPr>
        <p:spPr>
          <a:xfrm>
            <a:off x="457200" y="762000"/>
            <a:ext cx="2667000" cy="461665"/>
          </a:xfrm>
          <a:prstGeom prst="rect">
            <a:avLst/>
          </a:prstGeom>
          <a:noFill/>
        </p:spPr>
        <p:txBody>
          <a:bodyPr wrap="square" rtlCol="0">
            <a:spAutoFit/>
          </a:bodyPr>
          <a:lstStyle/>
          <a:p>
            <a:r>
              <a:rPr lang="en-US" sz="2400" dirty="0">
                <a:latin typeface="+mj-lt"/>
              </a:rPr>
              <a:t>incident photon</a:t>
            </a:r>
          </a:p>
        </p:txBody>
      </p:sp>
      <p:sp>
        <p:nvSpPr>
          <p:cNvPr id="19" name="TextBox 18"/>
          <p:cNvSpPr txBox="1"/>
          <p:nvPr/>
        </p:nvSpPr>
        <p:spPr>
          <a:xfrm rot="3112798">
            <a:off x="2324101" y="2219009"/>
            <a:ext cx="2667000" cy="830997"/>
          </a:xfrm>
          <a:prstGeom prst="rect">
            <a:avLst/>
          </a:prstGeom>
          <a:noFill/>
        </p:spPr>
        <p:txBody>
          <a:bodyPr wrap="square" rtlCol="0">
            <a:spAutoFit/>
          </a:bodyPr>
          <a:lstStyle/>
          <a:p>
            <a:r>
              <a:rPr lang="en-US" sz="2400" dirty="0">
                <a:latin typeface="+mj-lt"/>
              </a:rPr>
              <a:t>scattered</a:t>
            </a:r>
          </a:p>
          <a:p>
            <a:r>
              <a:rPr lang="en-US" sz="2400" dirty="0">
                <a:latin typeface="+mj-lt"/>
              </a:rPr>
              <a:t> photon</a:t>
            </a:r>
          </a:p>
        </p:txBody>
      </p:sp>
      <p:graphicFrame>
        <p:nvGraphicFramePr>
          <p:cNvPr id="20" name="Object 19"/>
          <p:cNvGraphicFramePr>
            <a:graphicFrameLocks noChangeAspect="1"/>
          </p:cNvGraphicFramePr>
          <p:nvPr>
            <p:extLst>
              <p:ext uri="{D42A27DB-BD31-4B8C-83A1-F6EECF244321}">
                <p14:modId xmlns:p14="http://schemas.microsoft.com/office/powerpoint/2010/main" val="803890218"/>
              </p:ext>
            </p:extLst>
          </p:nvPr>
        </p:nvGraphicFramePr>
        <p:xfrm>
          <a:off x="762794" y="2728417"/>
          <a:ext cx="5561012" cy="3678237"/>
        </p:xfrm>
        <a:graphic>
          <a:graphicData uri="http://schemas.openxmlformats.org/presentationml/2006/ole">
            <mc:AlternateContent xmlns:mc="http://schemas.openxmlformats.org/markup-compatibility/2006">
              <mc:Choice xmlns:v="urn:schemas-microsoft-com:vml" Requires="v">
                <p:oleObj name="Equation" r:id="rId3" imgW="3746160" imgH="2577960" progId="Equation.DSMT4">
                  <p:embed/>
                </p:oleObj>
              </mc:Choice>
              <mc:Fallback>
                <p:oleObj name="Equation" r:id="rId3" imgW="3746160" imgH="2577960" progId="Equation.DSMT4">
                  <p:embed/>
                  <p:pic>
                    <p:nvPicPr>
                      <p:cNvPr id="20" name="Object 19"/>
                      <p:cNvPicPr>
                        <a:picLocks noChangeAspect="1" noChangeArrowheads="1"/>
                      </p:cNvPicPr>
                      <p:nvPr/>
                    </p:nvPicPr>
                    <p:blipFill>
                      <a:blip r:embed="rId4"/>
                      <a:srcRect/>
                      <a:stretch>
                        <a:fillRect/>
                      </a:stretch>
                    </p:blipFill>
                    <p:spPr bwMode="auto">
                      <a:xfrm>
                        <a:off x="762794" y="2728417"/>
                        <a:ext cx="5561012" cy="3678237"/>
                      </a:xfrm>
                      <a:prstGeom prst="rect">
                        <a:avLst/>
                      </a:prstGeom>
                      <a:noFill/>
                      <a:ln>
                        <a:noFill/>
                      </a:ln>
                    </p:spPr>
                  </p:pic>
                </p:oleObj>
              </mc:Fallback>
            </mc:AlternateContent>
          </a:graphicData>
        </a:graphic>
      </p:graphicFrame>
      <p:sp>
        <p:nvSpPr>
          <p:cNvPr id="2" name="Date Placeholder 1"/>
          <p:cNvSpPr>
            <a:spLocks noGrp="1"/>
          </p:cNvSpPr>
          <p:nvPr>
            <p:ph type="dt" sz="half" idx="10"/>
          </p:nvPr>
        </p:nvSpPr>
        <p:spPr/>
        <p:txBody>
          <a:bodyPr/>
          <a:lstStyle/>
          <a:p>
            <a:r>
              <a:rPr lang="en-US"/>
              <a:t>04/09/2025</a:t>
            </a:r>
            <a:endParaRPr lang="en-US" dirty="0"/>
          </a:p>
        </p:txBody>
      </p:sp>
    </p:spTree>
    <p:extLst>
      <p:ext uri="{BB962C8B-B14F-4D97-AF65-F5344CB8AC3E}">
        <p14:creationId xmlns:p14="http://schemas.microsoft.com/office/powerpoint/2010/main" val="3940682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013B8AC-2820-4DBB-9CCA-7E77ED82EAB9}"/>
              </a:ext>
            </a:extLst>
          </p:cNvPr>
          <p:cNvSpPr/>
          <p:nvPr/>
        </p:nvSpPr>
        <p:spPr>
          <a:xfrm>
            <a:off x="3505200" y="4648200"/>
            <a:ext cx="3276600" cy="1295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a:extLst>
              <a:ext uri="{FF2B5EF4-FFF2-40B4-BE49-F238E27FC236}">
                <a16:creationId xmlns:a16="http://schemas.microsoft.com/office/drawing/2014/main" id="{8A324C2C-9698-BF6B-2813-4DE04710FAE2}"/>
              </a:ext>
            </a:extLst>
          </p:cNvPr>
          <p:cNvGraphicFramePr>
            <a:graphicFrameLocks noChangeAspect="1"/>
          </p:cNvGraphicFramePr>
          <p:nvPr>
            <p:extLst>
              <p:ext uri="{D42A27DB-BD31-4B8C-83A1-F6EECF244321}">
                <p14:modId xmlns:p14="http://schemas.microsoft.com/office/powerpoint/2010/main" val="1785904351"/>
              </p:ext>
            </p:extLst>
          </p:nvPr>
        </p:nvGraphicFramePr>
        <p:xfrm>
          <a:off x="18535" y="185738"/>
          <a:ext cx="9201665" cy="5605462"/>
        </p:xfrm>
        <a:graphic>
          <a:graphicData uri="http://schemas.openxmlformats.org/presentationml/2006/ole">
            <mc:AlternateContent xmlns:mc="http://schemas.openxmlformats.org/markup-compatibility/2006">
              <mc:Choice xmlns:v="urn:schemas-microsoft-com:vml" Requires="v">
                <p:oleObj name="Equation" r:id="rId2" imgW="4940280" imgH="3009600" progId="Equation.DSMT4">
                  <p:embed/>
                </p:oleObj>
              </mc:Choice>
              <mc:Fallback>
                <p:oleObj name="Equation" r:id="rId2" imgW="4940280" imgH="3009600" progId="Equation.DSMT4">
                  <p:embed/>
                  <p:pic>
                    <p:nvPicPr>
                      <p:cNvPr id="0" name=""/>
                      <p:cNvPicPr/>
                      <p:nvPr/>
                    </p:nvPicPr>
                    <p:blipFill>
                      <a:blip r:embed="rId3"/>
                      <a:stretch>
                        <a:fillRect/>
                      </a:stretch>
                    </p:blipFill>
                    <p:spPr>
                      <a:xfrm>
                        <a:off x="18535" y="185738"/>
                        <a:ext cx="9201665" cy="5605462"/>
                      </a:xfrm>
                      <a:prstGeom prst="rect">
                        <a:avLst/>
                      </a:prstGeom>
                    </p:spPr>
                  </p:pic>
                </p:oleObj>
              </mc:Fallback>
            </mc:AlternateContent>
          </a:graphicData>
        </a:graphic>
      </p:graphicFrame>
      <p:sp>
        <p:nvSpPr>
          <p:cNvPr id="2" name="Date Placeholder 1">
            <a:extLst>
              <a:ext uri="{FF2B5EF4-FFF2-40B4-BE49-F238E27FC236}">
                <a16:creationId xmlns:a16="http://schemas.microsoft.com/office/drawing/2014/main" id="{9C64E817-3559-1337-A778-36741CC8FB54}"/>
              </a:ext>
            </a:extLst>
          </p:cNvPr>
          <p:cNvSpPr>
            <a:spLocks noGrp="1"/>
          </p:cNvSpPr>
          <p:nvPr>
            <p:ph type="dt" sz="half" idx="10"/>
          </p:nvPr>
        </p:nvSpPr>
        <p:spPr/>
        <p:txBody>
          <a:bodyPr/>
          <a:lstStyle/>
          <a:p>
            <a:r>
              <a:rPr lang="en-US"/>
              <a:t>04/09/2025</a:t>
            </a:r>
            <a:endParaRPr lang="en-US" dirty="0"/>
          </a:p>
        </p:txBody>
      </p:sp>
      <p:sp>
        <p:nvSpPr>
          <p:cNvPr id="3" name="Footer Placeholder 2">
            <a:extLst>
              <a:ext uri="{FF2B5EF4-FFF2-40B4-BE49-F238E27FC236}">
                <a16:creationId xmlns:a16="http://schemas.microsoft.com/office/drawing/2014/main" id="{4A94D989-DB5E-F5E9-DE9E-79E9955D3531}"/>
              </a:ext>
            </a:extLst>
          </p:cNvPr>
          <p:cNvSpPr>
            <a:spLocks noGrp="1"/>
          </p:cNvSpPr>
          <p:nvPr>
            <p:ph type="ftr" sz="quarter" idx="11"/>
          </p:nvPr>
        </p:nvSpPr>
        <p:spPr/>
        <p:txBody>
          <a:bodyPr/>
          <a:lstStyle/>
          <a:p>
            <a:r>
              <a:rPr lang="en-US"/>
              <a:t>PHY 712  Spring 2025 -- Lecture 31</a:t>
            </a:r>
            <a:endParaRPr lang="en-US" dirty="0"/>
          </a:p>
        </p:txBody>
      </p:sp>
      <p:sp>
        <p:nvSpPr>
          <p:cNvPr id="4" name="Slide Number Placeholder 3">
            <a:extLst>
              <a:ext uri="{FF2B5EF4-FFF2-40B4-BE49-F238E27FC236}">
                <a16:creationId xmlns:a16="http://schemas.microsoft.com/office/drawing/2014/main" id="{DE352163-BF50-3049-40EA-2DBA9AC55AF4}"/>
              </a:ext>
            </a:extLst>
          </p:cNvPr>
          <p:cNvSpPr>
            <a:spLocks noGrp="1"/>
          </p:cNvSpPr>
          <p:nvPr>
            <p:ph type="sldNum" sz="quarter" idx="12"/>
          </p:nvPr>
        </p:nvSpPr>
        <p:spPr/>
        <p:txBody>
          <a:bodyPr/>
          <a:lstStyle/>
          <a:p>
            <a:fld id="{CE368B07-CEBF-4C80-90AF-53B34FA04CF3}" type="slidenum">
              <a:rPr lang="en-US" smtClean="0"/>
              <a:t>34</a:t>
            </a:fld>
            <a:endParaRPr lang="en-US" dirty="0"/>
          </a:p>
        </p:txBody>
      </p:sp>
    </p:spTree>
    <p:extLst>
      <p:ext uri="{BB962C8B-B14F-4D97-AF65-F5344CB8AC3E}">
        <p14:creationId xmlns:p14="http://schemas.microsoft.com/office/powerpoint/2010/main" val="3168692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AD378B-3214-4D94-B581-68FC1E7F478F}"/>
              </a:ext>
            </a:extLst>
          </p:cNvPr>
          <p:cNvSpPr>
            <a:spLocks noGrp="1"/>
          </p:cNvSpPr>
          <p:nvPr>
            <p:ph type="dt" sz="half" idx="10"/>
          </p:nvPr>
        </p:nvSpPr>
        <p:spPr/>
        <p:txBody>
          <a:bodyPr/>
          <a:lstStyle/>
          <a:p>
            <a:r>
              <a:rPr lang="en-US"/>
              <a:t>04/09/2025</a:t>
            </a:r>
            <a:endParaRPr lang="en-US" dirty="0"/>
          </a:p>
        </p:txBody>
      </p:sp>
      <p:sp>
        <p:nvSpPr>
          <p:cNvPr id="3" name="Footer Placeholder 2">
            <a:extLst>
              <a:ext uri="{FF2B5EF4-FFF2-40B4-BE49-F238E27FC236}">
                <a16:creationId xmlns:a16="http://schemas.microsoft.com/office/drawing/2014/main" id="{EE7FEA14-2379-4D77-A2BD-5A56BD269C9B}"/>
              </a:ext>
            </a:extLst>
          </p:cNvPr>
          <p:cNvSpPr>
            <a:spLocks noGrp="1"/>
          </p:cNvSpPr>
          <p:nvPr>
            <p:ph type="ftr" sz="quarter" idx="11"/>
          </p:nvPr>
        </p:nvSpPr>
        <p:spPr/>
        <p:txBody>
          <a:bodyPr/>
          <a:lstStyle/>
          <a:p>
            <a:r>
              <a:rPr lang="en-US"/>
              <a:t>PHY 712  Spring 2025 -- Lecture 31</a:t>
            </a:r>
            <a:endParaRPr lang="en-US" dirty="0"/>
          </a:p>
        </p:txBody>
      </p:sp>
      <p:sp>
        <p:nvSpPr>
          <p:cNvPr id="4" name="Slide Number Placeholder 3">
            <a:extLst>
              <a:ext uri="{FF2B5EF4-FFF2-40B4-BE49-F238E27FC236}">
                <a16:creationId xmlns:a16="http://schemas.microsoft.com/office/drawing/2014/main" id="{848C50F7-DF54-4414-8E5A-2C10BA41D603}"/>
              </a:ext>
            </a:extLst>
          </p:cNvPr>
          <p:cNvSpPr>
            <a:spLocks noGrp="1"/>
          </p:cNvSpPr>
          <p:nvPr>
            <p:ph type="sldNum" sz="quarter" idx="12"/>
          </p:nvPr>
        </p:nvSpPr>
        <p:spPr/>
        <p:txBody>
          <a:bodyPr/>
          <a:lstStyle/>
          <a:p>
            <a:fld id="{CE368B07-CEBF-4C80-90AF-53B34FA04CF3}" type="slidenum">
              <a:rPr lang="en-US" smtClean="0"/>
              <a:t>35</a:t>
            </a:fld>
            <a:endParaRPr lang="en-US" dirty="0"/>
          </a:p>
        </p:txBody>
      </p:sp>
      <p:sp>
        <p:nvSpPr>
          <p:cNvPr id="5" name="TextBox 4">
            <a:extLst>
              <a:ext uri="{FF2B5EF4-FFF2-40B4-BE49-F238E27FC236}">
                <a16:creationId xmlns:a16="http://schemas.microsoft.com/office/drawing/2014/main" id="{0D72D51F-4C1D-4CBB-91BD-5DFA6688C4C7}"/>
              </a:ext>
            </a:extLst>
          </p:cNvPr>
          <p:cNvSpPr txBox="1"/>
          <p:nvPr/>
        </p:nvSpPr>
        <p:spPr>
          <a:xfrm>
            <a:off x="228600" y="304800"/>
            <a:ext cx="8305800" cy="830997"/>
          </a:xfrm>
          <a:prstGeom prst="rect">
            <a:avLst/>
          </a:prstGeom>
          <a:noFill/>
        </p:spPr>
        <p:txBody>
          <a:bodyPr wrap="square" rtlCol="0">
            <a:spAutoFit/>
          </a:bodyPr>
          <a:lstStyle/>
          <a:p>
            <a:r>
              <a:rPr lang="en-US" sz="2400" dirty="0">
                <a:latin typeface="+mj-lt"/>
              </a:rPr>
              <a:t>In fact, the more accurate treatment by Klein and </a:t>
            </a:r>
            <a:r>
              <a:rPr lang="en-US" sz="2400" dirty="0" err="1">
                <a:latin typeface="+mj-lt"/>
              </a:rPr>
              <a:t>Nishina</a:t>
            </a:r>
            <a:endParaRPr lang="en-US" sz="2400" dirty="0">
              <a:latin typeface="+mj-lt"/>
            </a:endParaRPr>
          </a:p>
          <a:p>
            <a:r>
              <a:rPr lang="en-US" sz="2400" dirty="0">
                <a:latin typeface="+mj-lt"/>
              </a:rPr>
              <a:t>gives</a:t>
            </a:r>
          </a:p>
        </p:txBody>
      </p:sp>
      <p:graphicFrame>
        <p:nvGraphicFramePr>
          <p:cNvPr id="6" name="Object 5">
            <a:extLst>
              <a:ext uri="{FF2B5EF4-FFF2-40B4-BE49-F238E27FC236}">
                <a16:creationId xmlns:a16="http://schemas.microsoft.com/office/drawing/2014/main" id="{8FFE46DE-E62C-4B55-AD89-E646BF1DE24D}"/>
              </a:ext>
            </a:extLst>
          </p:cNvPr>
          <p:cNvGraphicFramePr>
            <a:graphicFrameLocks noChangeAspect="1"/>
          </p:cNvGraphicFramePr>
          <p:nvPr>
            <p:extLst>
              <p:ext uri="{D42A27DB-BD31-4B8C-83A1-F6EECF244321}">
                <p14:modId xmlns:p14="http://schemas.microsoft.com/office/powerpoint/2010/main" val="204640407"/>
              </p:ext>
            </p:extLst>
          </p:nvPr>
        </p:nvGraphicFramePr>
        <p:xfrm>
          <a:off x="1226848" y="1045231"/>
          <a:ext cx="7672388" cy="5383213"/>
        </p:xfrm>
        <a:graphic>
          <a:graphicData uri="http://schemas.openxmlformats.org/presentationml/2006/ole">
            <mc:AlternateContent xmlns:mc="http://schemas.openxmlformats.org/markup-compatibility/2006">
              <mc:Choice xmlns:v="urn:schemas-microsoft-com:vml" Requires="v">
                <p:oleObj name="Equation" r:id="rId2" imgW="3466800" imgH="2463480" progId="Equation.DSMT4">
                  <p:embed/>
                </p:oleObj>
              </mc:Choice>
              <mc:Fallback>
                <p:oleObj name="Equation" r:id="rId2" imgW="3466800" imgH="2463480" progId="Equation.DSMT4">
                  <p:embed/>
                  <p:pic>
                    <p:nvPicPr>
                      <p:cNvPr id="6" name="Object 5">
                        <a:extLst>
                          <a:ext uri="{FF2B5EF4-FFF2-40B4-BE49-F238E27FC236}">
                            <a16:creationId xmlns:a16="http://schemas.microsoft.com/office/drawing/2014/main" id="{8FFE46DE-E62C-4B55-AD89-E646BF1DE24D}"/>
                          </a:ext>
                        </a:extLst>
                      </p:cNvPr>
                      <p:cNvPicPr>
                        <a:picLocks noChangeAspect="1" noChangeArrowheads="1"/>
                      </p:cNvPicPr>
                      <p:nvPr/>
                    </p:nvPicPr>
                    <p:blipFill>
                      <a:blip r:embed="rId3"/>
                      <a:srcRect/>
                      <a:stretch>
                        <a:fillRect/>
                      </a:stretch>
                    </p:blipFill>
                    <p:spPr bwMode="auto">
                      <a:xfrm>
                        <a:off x="1226848" y="1045231"/>
                        <a:ext cx="7672388" cy="538321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948264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DA52A9-E6DF-4861-8913-605608E635F2}"/>
              </a:ext>
            </a:extLst>
          </p:cNvPr>
          <p:cNvSpPr>
            <a:spLocks noGrp="1"/>
          </p:cNvSpPr>
          <p:nvPr>
            <p:ph type="dt" sz="half" idx="10"/>
          </p:nvPr>
        </p:nvSpPr>
        <p:spPr/>
        <p:txBody>
          <a:bodyPr/>
          <a:lstStyle/>
          <a:p>
            <a:r>
              <a:rPr lang="en-US"/>
              <a:t>04/09/2025</a:t>
            </a:r>
            <a:endParaRPr lang="en-US" dirty="0"/>
          </a:p>
        </p:txBody>
      </p:sp>
      <p:sp>
        <p:nvSpPr>
          <p:cNvPr id="3" name="Footer Placeholder 2">
            <a:extLst>
              <a:ext uri="{FF2B5EF4-FFF2-40B4-BE49-F238E27FC236}">
                <a16:creationId xmlns:a16="http://schemas.microsoft.com/office/drawing/2014/main" id="{D0AE1C06-593F-4E41-B616-D8C741EFC5C6}"/>
              </a:ext>
            </a:extLst>
          </p:cNvPr>
          <p:cNvSpPr>
            <a:spLocks noGrp="1"/>
          </p:cNvSpPr>
          <p:nvPr>
            <p:ph type="ftr" sz="quarter" idx="11"/>
          </p:nvPr>
        </p:nvSpPr>
        <p:spPr/>
        <p:txBody>
          <a:bodyPr/>
          <a:lstStyle/>
          <a:p>
            <a:r>
              <a:rPr lang="en-US"/>
              <a:t>PHY 712  Spring 2025 -- Lecture 31</a:t>
            </a:r>
            <a:endParaRPr lang="en-US" dirty="0"/>
          </a:p>
        </p:txBody>
      </p:sp>
      <p:sp>
        <p:nvSpPr>
          <p:cNvPr id="4" name="Slide Number Placeholder 3">
            <a:extLst>
              <a:ext uri="{FF2B5EF4-FFF2-40B4-BE49-F238E27FC236}">
                <a16:creationId xmlns:a16="http://schemas.microsoft.com/office/drawing/2014/main" id="{0DE1E0F9-25CD-4B85-B21B-9D65D41A64D5}"/>
              </a:ext>
            </a:extLst>
          </p:cNvPr>
          <p:cNvSpPr>
            <a:spLocks noGrp="1"/>
          </p:cNvSpPr>
          <p:nvPr>
            <p:ph type="sldNum" sz="quarter" idx="12"/>
          </p:nvPr>
        </p:nvSpPr>
        <p:spPr/>
        <p:txBody>
          <a:bodyPr/>
          <a:lstStyle/>
          <a:p>
            <a:fld id="{CE368B07-CEBF-4C80-90AF-53B34FA04CF3}" type="slidenum">
              <a:rPr lang="en-US" smtClean="0"/>
              <a:t>36</a:t>
            </a:fld>
            <a:endParaRPr lang="en-US" dirty="0"/>
          </a:p>
        </p:txBody>
      </p:sp>
      <p:pic>
        <p:nvPicPr>
          <p:cNvPr id="5" name="Picture 4">
            <a:extLst>
              <a:ext uri="{FF2B5EF4-FFF2-40B4-BE49-F238E27FC236}">
                <a16:creationId xmlns:a16="http://schemas.microsoft.com/office/drawing/2014/main" id="{02EA20E1-8BF2-4441-B073-09271D92454D}"/>
              </a:ext>
            </a:extLst>
          </p:cNvPr>
          <p:cNvPicPr>
            <a:picLocks noChangeAspect="1"/>
          </p:cNvPicPr>
          <p:nvPr/>
        </p:nvPicPr>
        <p:blipFill>
          <a:blip r:embed="rId3"/>
          <a:stretch>
            <a:fillRect/>
          </a:stretch>
        </p:blipFill>
        <p:spPr>
          <a:xfrm>
            <a:off x="1066800" y="1447800"/>
            <a:ext cx="6134100" cy="3771900"/>
          </a:xfrm>
          <a:prstGeom prst="rect">
            <a:avLst/>
          </a:prstGeom>
        </p:spPr>
      </p:pic>
      <p:sp>
        <p:nvSpPr>
          <p:cNvPr id="6" name="TextBox 5">
            <a:extLst>
              <a:ext uri="{FF2B5EF4-FFF2-40B4-BE49-F238E27FC236}">
                <a16:creationId xmlns:a16="http://schemas.microsoft.com/office/drawing/2014/main" id="{A12687A3-DA21-4A18-8747-0E069F64DAF8}"/>
              </a:ext>
            </a:extLst>
          </p:cNvPr>
          <p:cNvSpPr txBox="1"/>
          <p:nvPr/>
        </p:nvSpPr>
        <p:spPr>
          <a:xfrm>
            <a:off x="3992301" y="4870162"/>
            <a:ext cx="533400" cy="584775"/>
          </a:xfrm>
          <a:prstGeom prst="rect">
            <a:avLst/>
          </a:prstGeom>
          <a:noFill/>
        </p:spPr>
        <p:txBody>
          <a:bodyPr wrap="square" rtlCol="0">
            <a:spAutoFit/>
          </a:bodyPr>
          <a:lstStyle/>
          <a:p>
            <a:r>
              <a:rPr lang="en-US" sz="3200" b="1" i="1" dirty="0">
                <a:latin typeface="Symbol" panose="05050102010706020507" pitchFamily="18" charset="2"/>
              </a:rPr>
              <a:t>q</a:t>
            </a:r>
          </a:p>
        </p:txBody>
      </p:sp>
      <p:graphicFrame>
        <p:nvGraphicFramePr>
          <p:cNvPr id="7" name="Object 6">
            <a:extLst>
              <a:ext uri="{FF2B5EF4-FFF2-40B4-BE49-F238E27FC236}">
                <a16:creationId xmlns:a16="http://schemas.microsoft.com/office/drawing/2014/main" id="{929C6196-2692-4AA8-B1A4-1E33856AF7B8}"/>
              </a:ext>
            </a:extLst>
          </p:cNvPr>
          <p:cNvGraphicFramePr>
            <a:graphicFrameLocks noChangeAspect="1"/>
          </p:cNvGraphicFramePr>
          <p:nvPr/>
        </p:nvGraphicFramePr>
        <p:xfrm>
          <a:off x="304800" y="2667000"/>
          <a:ext cx="896937" cy="885825"/>
        </p:xfrm>
        <a:graphic>
          <a:graphicData uri="http://schemas.openxmlformats.org/presentationml/2006/ole">
            <mc:AlternateContent xmlns:mc="http://schemas.openxmlformats.org/markup-compatibility/2006">
              <mc:Choice xmlns:v="urn:schemas-microsoft-com:vml" Requires="v">
                <p:oleObj name="Equation" r:id="rId4" imgW="431640" imgH="431640" progId="Equation.DSMT4">
                  <p:embed/>
                </p:oleObj>
              </mc:Choice>
              <mc:Fallback>
                <p:oleObj name="Equation" r:id="rId4" imgW="431640" imgH="431640" progId="Equation.DSMT4">
                  <p:embed/>
                  <p:pic>
                    <p:nvPicPr>
                      <p:cNvPr id="7" name="Object 6">
                        <a:extLst>
                          <a:ext uri="{FF2B5EF4-FFF2-40B4-BE49-F238E27FC236}">
                            <a16:creationId xmlns:a16="http://schemas.microsoft.com/office/drawing/2014/main" id="{929C6196-2692-4AA8-B1A4-1E33856AF7B8}"/>
                          </a:ext>
                        </a:extLst>
                      </p:cNvPr>
                      <p:cNvPicPr>
                        <a:picLocks noChangeAspect="1" noChangeArrowheads="1"/>
                      </p:cNvPicPr>
                      <p:nvPr/>
                    </p:nvPicPr>
                    <p:blipFill>
                      <a:blip r:embed="rId5"/>
                      <a:srcRect/>
                      <a:stretch>
                        <a:fillRect/>
                      </a:stretch>
                    </p:blipFill>
                    <p:spPr bwMode="auto">
                      <a:xfrm>
                        <a:off x="304800" y="2667000"/>
                        <a:ext cx="896937" cy="885825"/>
                      </a:xfrm>
                      <a:prstGeom prst="rect">
                        <a:avLst/>
                      </a:prstGeom>
                      <a:noFill/>
                      <a:ln>
                        <a:noFill/>
                      </a:ln>
                    </p:spPr>
                  </p:pic>
                </p:oleObj>
              </mc:Fallback>
            </mc:AlternateContent>
          </a:graphicData>
        </a:graphic>
      </p:graphicFrame>
      <p:sp>
        <p:nvSpPr>
          <p:cNvPr id="8" name="TextBox 7">
            <a:extLst>
              <a:ext uri="{FF2B5EF4-FFF2-40B4-BE49-F238E27FC236}">
                <a16:creationId xmlns:a16="http://schemas.microsoft.com/office/drawing/2014/main" id="{85EFE71B-F2C1-4619-8C11-860AA954C515}"/>
              </a:ext>
            </a:extLst>
          </p:cNvPr>
          <p:cNvSpPr txBox="1"/>
          <p:nvPr/>
        </p:nvSpPr>
        <p:spPr>
          <a:xfrm>
            <a:off x="304800" y="152400"/>
            <a:ext cx="7696200" cy="461665"/>
          </a:xfrm>
          <a:prstGeom prst="rect">
            <a:avLst/>
          </a:prstGeom>
          <a:noFill/>
        </p:spPr>
        <p:txBody>
          <a:bodyPr wrap="square" rtlCol="0">
            <a:spAutoFit/>
          </a:bodyPr>
          <a:lstStyle/>
          <a:p>
            <a:r>
              <a:rPr lang="en-US" sz="2400" dirty="0">
                <a:latin typeface="+mj-lt"/>
              </a:rPr>
              <a:t>Modified Thompson scattering cross section</a:t>
            </a:r>
          </a:p>
        </p:txBody>
      </p:sp>
      <p:graphicFrame>
        <p:nvGraphicFramePr>
          <p:cNvPr id="9" name="Object 8">
            <a:extLst>
              <a:ext uri="{FF2B5EF4-FFF2-40B4-BE49-F238E27FC236}">
                <a16:creationId xmlns:a16="http://schemas.microsoft.com/office/drawing/2014/main" id="{6B36D64F-AD34-4D9E-A0BB-EF5C765B7F33}"/>
              </a:ext>
            </a:extLst>
          </p:cNvPr>
          <p:cNvGraphicFramePr>
            <a:graphicFrameLocks noChangeAspect="1"/>
          </p:cNvGraphicFramePr>
          <p:nvPr/>
        </p:nvGraphicFramePr>
        <p:xfrm>
          <a:off x="6974805" y="1203753"/>
          <a:ext cx="979896" cy="706437"/>
        </p:xfrm>
        <a:graphic>
          <a:graphicData uri="http://schemas.openxmlformats.org/presentationml/2006/ole">
            <mc:AlternateContent xmlns:mc="http://schemas.openxmlformats.org/markup-compatibility/2006">
              <mc:Choice xmlns:v="urn:schemas-microsoft-com:vml" Requires="v">
                <p:oleObj name="Equation" r:id="rId6" imgW="545760" imgH="393480" progId="Equation.DSMT4">
                  <p:embed/>
                </p:oleObj>
              </mc:Choice>
              <mc:Fallback>
                <p:oleObj name="Equation" r:id="rId6" imgW="545760" imgH="393480" progId="Equation.DSMT4">
                  <p:embed/>
                  <p:pic>
                    <p:nvPicPr>
                      <p:cNvPr id="9" name="Object 8">
                        <a:extLst>
                          <a:ext uri="{FF2B5EF4-FFF2-40B4-BE49-F238E27FC236}">
                            <a16:creationId xmlns:a16="http://schemas.microsoft.com/office/drawing/2014/main" id="{6B36D64F-AD34-4D9E-A0BB-EF5C765B7F33}"/>
                          </a:ext>
                        </a:extLst>
                      </p:cNvPr>
                      <p:cNvPicPr/>
                      <p:nvPr/>
                    </p:nvPicPr>
                    <p:blipFill>
                      <a:blip r:embed="rId7"/>
                      <a:stretch>
                        <a:fillRect/>
                      </a:stretch>
                    </p:blipFill>
                    <p:spPr>
                      <a:xfrm>
                        <a:off x="6974805" y="1203753"/>
                        <a:ext cx="979896" cy="706437"/>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89705AA-DFBA-466C-842C-9CD946064A04}"/>
              </a:ext>
            </a:extLst>
          </p:cNvPr>
          <p:cNvGraphicFramePr>
            <a:graphicFrameLocks noChangeAspect="1"/>
          </p:cNvGraphicFramePr>
          <p:nvPr/>
        </p:nvGraphicFramePr>
        <p:xfrm>
          <a:off x="6941244" y="2206190"/>
          <a:ext cx="1080012" cy="587375"/>
        </p:xfrm>
        <a:graphic>
          <a:graphicData uri="http://schemas.openxmlformats.org/presentationml/2006/ole">
            <mc:AlternateContent xmlns:mc="http://schemas.openxmlformats.org/markup-compatibility/2006">
              <mc:Choice xmlns:v="urn:schemas-microsoft-com:vml" Requires="v">
                <p:oleObj name="Equation" r:id="rId8" imgW="723600" imgH="393480" progId="Equation.DSMT4">
                  <p:embed/>
                </p:oleObj>
              </mc:Choice>
              <mc:Fallback>
                <p:oleObj name="Equation" r:id="rId8" imgW="723600" imgH="393480" progId="Equation.DSMT4">
                  <p:embed/>
                  <p:pic>
                    <p:nvPicPr>
                      <p:cNvPr id="10" name="Object 9">
                        <a:extLst>
                          <a:ext uri="{FF2B5EF4-FFF2-40B4-BE49-F238E27FC236}">
                            <a16:creationId xmlns:a16="http://schemas.microsoft.com/office/drawing/2014/main" id="{689705AA-DFBA-466C-842C-9CD946064A04}"/>
                          </a:ext>
                        </a:extLst>
                      </p:cNvPr>
                      <p:cNvPicPr/>
                      <p:nvPr/>
                    </p:nvPicPr>
                    <p:blipFill>
                      <a:blip r:embed="rId9"/>
                      <a:stretch>
                        <a:fillRect/>
                      </a:stretch>
                    </p:blipFill>
                    <p:spPr>
                      <a:xfrm>
                        <a:off x="6941244" y="2206190"/>
                        <a:ext cx="1080012" cy="58737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7A7A6D96-7C99-4260-842E-2FB57FF54A54}"/>
              </a:ext>
            </a:extLst>
          </p:cNvPr>
          <p:cNvGraphicFramePr>
            <a:graphicFrameLocks noChangeAspect="1"/>
          </p:cNvGraphicFramePr>
          <p:nvPr/>
        </p:nvGraphicFramePr>
        <p:xfrm>
          <a:off x="7185025" y="3043238"/>
          <a:ext cx="841375" cy="512762"/>
        </p:xfrm>
        <a:graphic>
          <a:graphicData uri="http://schemas.openxmlformats.org/presentationml/2006/ole">
            <mc:AlternateContent xmlns:mc="http://schemas.openxmlformats.org/markup-compatibility/2006">
              <mc:Choice xmlns:v="urn:schemas-microsoft-com:vml" Requires="v">
                <p:oleObj name="Equation" r:id="rId10" imgW="647640" imgH="393480" progId="Equation.DSMT4">
                  <p:embed/>
                </p:oleObj>
              </mc:Choice>
              <mc:Fallback>
                <p:oleObj name="Equation" r:id="rId10" imgW="647640" imgH="393480" progId="Equation.DSMT4">
                  <p:embed/>
                  <p:pic>
                    <p:nvPicPr>
                      <p:cNvPr id="11" name="Object 10">
                        <a:extLst>
                          <a:ext uri="{FF2B5EF4-FFF2-40B4-BE49-F238E27FC236}">
                            <a16:creationId xmlns:a16="http://schemas.microsoft.com/office/drawing/2014/main" id="{7A7A6D96-7C99-4260-842E-2FB57FF54A54}"/>
                          </a:ext>
                        </a:extLst>
                      </p:cNvPr>
                      <p:cNvPicPr/>
                      <p:nvPr/>
                    </p:nvPicPr>
                    <p:blipFill>
                      <a:blip r:embed="rId11"/>
                      <a:stretch>
                        <a:fillRect/>
                      </a:stretch>
                    </p:blipFill>
                    <p:spPr>
                      <a:xfrm>
                        <a:off x="7185025" y="3043238"/>
                        <a:ext cx="841375" cy="512762"/>
                      </a:xfrm>
                      <a:prstGeom prst="rect">
                        <a:avLst/>
                      </a:prstGeom>
                    </p:spPr>
                  </p:pic>
                </p:oleObj>
              </mc:Fallback>
            </mc:AlternateContent>
          </a:graphicData>
        </a:graphic>
      </p:graphicFrame>
    </p:spTree>
    <p:extLst>
      <p:ext uri="{BB962C8B-B14F-4D97-AF65-F5344CB8AC3E}">
        <p14:creationId xmlns:p14="http://schemas.microsoft.com/office/powerpoint/2010/main" val="541872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140B4C2-1146-E5A1-2E3A-B311A7CE8B71}"/>
              </a:ext>
            </a:extLst>
          </p:cNvPr>
          <p:cNvPicPr>
            <a:picLocks noChangeAspect="1"/>
          </p:cNvPicPr>
          <p:nvPr/>
        </p:nvPicPr>
        <p:blipFill>
          <a:blip r:embed="rId2"/>
          <a:stretch>
            <a:fillRect/>
          </a:stretch>
        </p:blipFill>
        <p:spPr>
          <a:xfrm>
            <a:off x="1447800" y="593373"/>
            <a:ext cx="6477000" cy="6128102"/>
          </a:xfrm>
          <a:prstGeom prst="rect">
            <a:avLst/>
          </a:prstGeom>
        </p:spPr>
      </p:pic>
      <p:sp>
        <p:nvSpPr>
          <p:cNvPr id="2" name="Date Placeholder 1">
            <a:extLst>
              <a:ext uri="{FF2B5EF4-FFF2-40B4-BE49-F238E27FC236}">
                <a16:creationId xmlns:a16="http://schemas.microsoft.com/office/drawing/2014/main" id="{6709A2FC-6AA0-22A0-CE5C-F166F18BAEA2}"/>
              </a:ext>
            </a:extLst>
          </p:cNvPr>
          <p:cNvSpPr>
            <a:spLocks noGrp="1"/>
          </p:cNvSpPr>
          <p:nvPr>
            <p:ph type="dt" sz="half" idx="10"/>
          </p:nvPr>
        </p:nvSpPr>
        <p:spPr/>
        <p:txBody>
          <a:bodyPr/>
          <a:lstStyle/>
          <a:p>
            <a:r>
              <a:rPr lang="en-US"/>
              <a:t>04/09/2025</a:t>
            </a:r>
            <a:endParaRPr lang="en-US" dirty="0"/>
          </a:p>
        </p:txBody>
      </p:sp>
      <p:sp>
        <p:nvSpPr>
          <p:cNvPr id="3" name="Footer Placeholder 2">
            <a:extLst>
              <a:ext uri="{FF2B5EF4-FFF2-40B4-BE49-F238E27FC236}">
                <a16:creationId xmlns:a16="http://schemas.microsoft.com/office/drawing/2014/main" id="{A8075A25-A258-2F4C-1865-F90A8D2A6EFC}"/>
              </a:ext>
            </a:extLst>
          </p:cNvPr>
          <p:cNvSpPr>
            <a:spLocks noGrp="1"/>
          </p:cNvSpPr>
          <p:nvPr>
            <p:ph type="ftr" sz="quarter" idx="11"/>
          </p:nvPr>
        </p:nvSpPr>
        <p:spPr/>
        <p:txBody>
          <a:bodyPr/>
          <a:lstStyle/>
          <a:p>
            <a:r>
              <a:rPr lang="en-US"/>
              <a:t>PHY 712  Spring 2025 -- Lecture 31</a:t>
            </a:r>
            <a:endParaRPr lang="en-US" dirty="0"/>
          </a:p>
        </p:txBody>
      </p:sp>
      <p:sp>
        <p:nvSpPr>
          <p:cNvPr id="4" name="Slide Number Placeholder 3">
            <a:extLst>
              <a:ext uri="{FF2B5EF4-FFF2-40B4-BE49-F238E27FC236}">
                <a16:creationId xmlns:a16="http://schemas.microsoft.com/office/drawing/2014/main" id="{E1279194-B078-3B2C-31E3-E980C80743D2}"/>
              </a:ext>
            </a:extLst>
          </p:cNvPr>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a:extLst>
              <a:ext uri="{FF2B5EF4-FFF2-40B4-BE49-F238E27FC236}">
                <a16:creationId xmlns:a16="http://schemas.microsoft.com/office/drawing/2014/main" id="{898C4BF9-B40F-32F1-0E20-5810993288D3}"/>
              </a:ext>
            </a:extLst>
          </p:cNvPr>
          <p:cNvSpPr txBox="1"/>
          <p:nvPr/>
        </p:nvSpPr>
        <p:spPr>
          <a:xfrm>
            <a:off x="228600" y="304800"/>
            <a:ext cx="8077200" cy="461665"/>
          </a:xfrm>
          <a:prstGeom prst="rect">
            <a:avLst/>
          </a:prstGeom>
          <a:noFill/>
        </p:spPr>
        <p:txBody>
          <a:bodyPr wrap="square" rtlCol="0">
            <a:spAutoFit/>
          </a:bodyPr>
          <a:lstStyle/>
          <a:p>
            <a:r>
              <a:rPr lang="en-US" sz="2400" dirty="0">
                <a:latin typeface="+mj-lt"/>
                <a:hlinkClick r:id="rId3"/>
              </a:rPr>
              <a:t>Signup for 2025 PHY 712 presentations</a:t>
            </a:r>
            <a:endParaRPr lang="en-US" sz="2400" dirty="0">
              <a:latin typeface="+mj-lt"/>
            </a:endParaRPr>
          </a:p>
        </p:txBody>
      </p:sp>
    </p:spTree>
    <p:extLst>
      <p:ext uri="{BB962C8B-B14F-4D97-AF65-F5344CB8AC3E}">
        <p14:creationId xmlns:p14="http://schemas.microsoft.com/office/powerpoint/2010/main" val="612223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006601-E7E0-7E87-F830-2C6FB92C8ADD}"/>
              </a:ext>
            </a:extLst>
          </p:cNvPr>
          <p:cNvSpPr>
            <a:spLocks noGrp="1"/>
          </p:cNvSpPr>
          <p:nvPr>
            <p:ph type="dt" sz="half" idx="10"/>
          </p:nvPr>
        </p:nvSpPr>
        <p:spPr/>
        <p:txBody>
          <a:bodyPr/>
          <a:lstStyle/>
          <a:p>
            <a:r>
              <a:rPr lang="en-US"/>
              <a:t>04/09/2025</a:t>
            </a:r>
            <a:endParaRPr lang="en-US" dirty="0"/>
          </a:p>
        </p:txBody>
      </p:sp>
      <p:sp>
        <p:nvSpPr>
          <p:cNvPr id="3" name="Footer Placeholder 2">
            <a:extLst>
              <a:ext uri="{FF2B5EF4-FFF2-40B4-BE49-F238E27FC236}">
                <a16:creationId xmlns:a16="http://schemas.microsoft.com/office/drawing/2014/main" id="{5036627F-4AEB-DCEF-C222-07B9EAA6A6CF}"/>
              </a:ext>
            </a:extLst>
          </p:cNvPr>
          <p:cNvSpPr>
            <a:spLocks noGrp="1"/>
          </p:cNvSpPr>
          <p:nvPr>
            <p:ph type="ftr" sz="quarter" idx="11"/>
          </p:nvPr>
        </p:nvSpPr>
        <p:spPr/>
        <p:txBody>
          <a:bodyPr/>
          <a:lstStyle/>
          <a:p>
            <a:r>
              <a:rPr lang="en-US"/>
              <a:t>PHY 712  Spring 2025 -- Lecture 31</a:t>
            </a:r>
            <a:endParaRPr lang="en-US" dirty="0"/>
          </a:p>
        </p:txBody>
      </p:sp>
      <p:sp>
        <p:nvSpPr>
          <p:cNvPr id="4" name="Slide Number Placeholder 3">
            <a:extLst>
              <a:ext uri="{FF2B5EF4-FFF2-40B4-BE49-F238E27FC236}">
                <a16:creationId xmlns:a16="http://schemas.microsoft.com/office/drawing/2014/main" id="{59474A47-63FD-A8BF-59D0-61F10C6E10D0}"/>
              </a:ext>
            </a:extLst>
          </p:cNvPr>
          <p:cNvSpPr>
            <a:spLocks noGrp="1"/>
          </p:cNvSpPr>
          <p:nvPr>
            <p:ph type="sldNum" sz="quarter" idx="12"/>
          </p:nvPr>
        </p:nvSpPr>
        <p:spPr/>
        <p:txBody>
          <a:bodyPr/>
          <a:lstStyle/>
          <a:p>
            <a:fld id="{CE368B07-CEBF-4C80-90AF-53B34FA04CF3}" type="slidenum">
              <a:rPr lang="en-US" smtClean="0"/>
              <a:t>5</a:t>
            </a:fld>
            <a:endParaRPr lang="en-US" dirty="0"/>
          </a:p>
        </p:txBody>
      </p:sp>
      <p:pic>
        <p:nvPicPr>
          <p:cNvPr id="5" name="Picture 4">
            <a:extLst>
              <a:ext uri="{FF2B5EF4-FFF2-40B4-BE49-F238E27FC236}">
                <a16:creationId xmlns:a16="http://schemas.microsoft.com/office/drawing/2014/main" id="{151D0501-2486-8C85-D9EF-1E2BEBFFD025}"/>
              </a:ext>
            </a:extLst>
          </p:cNvPr>
          <p:cNvPicPr>
            <a:picLocks noChangeAspect="1"/>
          </p:cNvPicPr>
          <p:nvPr/>
        </p:nvPicPr>
        <p:blipFill>
          <a:blip r:embed="rId2"/>
          <a:stretch>
            <a:fillRect/>
          </a:stretch>
        </p:blipFill>
        <p:spPr>
          <a:xfrm>
            <a:off x="76200" y="1219200"/>
            <a:ext cx="8861649" cy="3615437"/>
          </a:xfrm>
          <a:prstGeom prst="rect">
            <a:avLst/>
          </a:prstGeom>
        </p:spPr>
      </p:pic>
    </p:spTree>
    <p:extLst>
      <p:ext uri="{BB962C8B-B14F-4D97-AF65-F5344CB8AC3E}">
        <p14:creationId xmlns:p14="http://schemas.microsoft.com/office/powerpoint/2010/main" val="732185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FE5029-DC30-4399-A0F0-2BBF46647FB2}"/>
              </a:ext>
            </a:extLst>
          </p:cNvPr>
          <p:cNvSpPr>
            <a:spLocks noGrp="1"/>
          </p:cNvSpPr>
          <p:nvPr>
            <p:ph type="dt" sz="half" idx="10"/>
          </p:nvPr>
        </p:nvSpPr>
        <p:spPr/>
        <p:txBody>
          <a:bodyPr/>
          <a:lstStyle/>
          <a:p>
            <a:r>
              <a:rPr lang="en-US"/>
              <a:t>04/09/2025</a:t>
            </a:r>
            <a:endParaRPr lang="en-US" dirty="0"/>
          </a:p>
        </p:txBody>
      </p:sp>
      <p:sp>
        <p:nvSpPr>
          <p:cNvPr id="3" name="Footer Placeholder 2">
            <a:extLst>
              <a:ext uri="{FF2B5EF4-FFF2-40B4-BE49-F238E27FC236}">
                <a16:creationId xmlns:a16="http://schemas.microsoft.com/office/drawing/2014/main" id="{F3353910-B7A2-4372-9CB6-94EB315A803C}"/>
              </a:ext>
            </a:extLst>
          </p:cNvPr>
          <p:cNvSpPr>
            <a:spLocks noGrp="1"/>
          </p:cNvSpPr>
          <p:nvPr>
            <p:ph type="ftr" sz="quarter" idx="11"/>
          </p:nvPr>
        </p:nvSpPr>
        <p:spPr/>
        <p:txBody>
          <a:bodyPr/>
          <a:lstStyle/>
          <a:p>
            <a:r>
              <a:rPr lang="en-US"/>
              <a:t>PHY 712  Spring 2025 -- Lecture 31</a:t>
            </a:r>
            <a:endParaRPr lang="en-US" dirty="0"/>
          </a:p>
        </p:txBody>
      </p:sp>
      <p:sp>
        <p:nvSpPr>
          <p:cNvPr id="4" name="Slide Number Placeholder 3">
            <a:extLst>
              <a:ext uri="{FF2B5EF4-FFF2-40B4-BE49-F238E27FC236}">
                <a16:creationId xmlns:a16="http://schemas.microsoft.com/office/drawing/2014/main" id="{4F92607D-EDD8-425B-B2E0-0CC16CEC80D3}"/>
              </a:ext>
            </a:extLst>
          </p:cNvPr>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a:extLst>
              <a:ext uri="{FF2B5EF4-FFF2-40B4-BE49-F238E27FC236}">
                <a16:creationId xmlns:a16="http://schemas.microsoft.com/office/drawing/2014/main" id="{7A487F2E-892D-44FB-82C2-C56F3CA5A445}"/>
              </a:ext>
            </a:extLst>
          </p:cNvPr>
          <p:cNvSpPr txBox="1"/>
          <p:nvPr/>
        </p:nvSpPr>
        <p:spPr>
          <a:xfrm>
            <a:off x="228600" y="5334000"/>
            <a:ext cx="8001000" cy="461665"/>
          </a:xfrm>
          <a:prstGeom prst="rect">
            <a:avLst/>
          </a:prstGeom>
          <a:noFill/>
        </p:spPr>
        <p:txBody>
          <a:bodyPr wrap="square" rtlCol="0">
            <a:spAutoFit/>
          </a:bodyPr>
          <a:lstStyle/>
          <a:p>
            <a:r>
              <a:rPr lang="en-US" sz="2400" dirty="0">
                <a:latin typeface="+mj-lt"/>
              </a:rPr>
              <a:t>Some results concerning synchrotron radiation --</a:t>
            </a:r>
          </a:p>
        </p:txBody>
      </p:sp>
      <p:graphicFrame>
        <p:nvGraphicFramePr>
          <p:cNvPr id="6" name="Object 5">
            <a:extLst>
              <a:ext uri="{FF2B5EF4-FFF2-40B4-BE49-F238E27FC236}">
                <a16:creationId xmlns:a16="http://schemas.microsoft.com/office/drawing/2014/main" id="{6D6F7CA1-D893-4FB6-B6FA-80AC07AFDCA2}"/>
              </a:ext>
            </a:extLst>
          </p:cNvPr>
          <p:cNvGraphicFramePr>
            <a:graphicFrameLocks noChangeAspect="1"/>
          </p:cNvGraphicFramePr>
          <p:nvPr>
            <p:extLst>
              <p:ext uri="{D42A27DB-BD31-4B8C-83A1-F6EECF244321}">
                <p14:modId xmlns:p14="http://schemas.microsoft.com/office/powerpoint/2010/main" val="2727963597"/>
              </p:ext>
            </p:extLst>
          </p:nvPr>
        </p:nvGraphicFramePr>
        <p:xfrm>
          <a:off x="442452" y="1657529"/>
          <a:ext cx="3397001" cy="1309687"/>
        </p:xfrm>
        <a:graphic>
          <a:graphicData uri="http://schemas.openxmlformats.org/presentationml/2006/ole">
            <mc:AlternateContent xmlns:mc="http://schemas.openxmlformats.org/markup-compatibility/2006">
              <mc:Choice xmlns:v="urn:schemas-microsoft-com:vml" Requires="v">
                <p:oleObj name="Equation" r:id="rId2" imgW="2108160" imgH="812520" progId="Equation.DSMT4">
                  <p:embed/>
                </p:oleObj>
              </mc:Choice>
              <mc:Fallback>
                <p:oleObj name="Equation" r:id="rId2" imgW="2108160" imgH="812520" progId="Equation.DSMT4">
                  <p:embed/>
                  <p:pic>
                    <p:nvPicPr>
                      <p:cNvPr id="6" name="Object 5">
                        <a:extLst>
                          <a:ext uri="{FF2B5EF4-FFF2-40B4-BE49-F238E27FC236}">
                            <a16:creationId xmlns:a16="http://schemas.microsoft.com/office/drawing/2014/main" id="{DCDD15EE-876C-4355-925E-40ABBCD777A8}"/>
                          </a:ext>
                        </a:extLst>
                      </p:cNvPr>
                      <p:cNvPicPr/>
                      <p:nvPr/>
                    </p:nvPicPr>
                    <p:blipFill>
                      <a:blip r:embed="rId3"/>
                      <a:stretch>
                        <a:fillRect/>
                      </a:stretch>
                    </p:blipFill>
                    <p:spPr>
                      <a:xfrm>
                        <a:off x="442452" y="1657529"/>
                        <a:ext cx="3397001" cy="130968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8704AF81-8944-4940-AA07-8FFF546CAD61}"/>
              </a:ext>
            </a:extLst>
          </p:cNvPr>
          <p:cNvGraphicFramePr>
            <a:graphicFrameLocks noChangeAspect="1"/>
          </p:cNvGraphicFramePr>
          <p:nvPr>
            <p:extLst>
              <p:ext uri="{D42A27DB-BD31-4B8C-83A1-F6EECF244321}">
                <p14:modId xmlns:p14="http://schemas.microsoft.com/office/powerpoint/2010/main" val="3780909743"/>
              </p:ext>
            </p:extLst>
          </p:nvPr>
        </p:nvGraphicFramePr>
        <p:xfrm>
          <a:off x="4572000" y="1657528"/>
          <a:ext cx="3826742" cy="1309687"/>
        </p:xfrm>
        <a:graphic>
          <a:graphicData uri="http://schemas.openxmlformats.org/presentationml/2006/ole">
            <mc:AlternateContent xmlns:mc="http://schemas.openxmlformats.org/markup-compatibility/2006">
              <mc:Choice xmlns:v="urn:schemas-microsoft-com:vml" Requires="v">
                <p:oleObj name="Equation" r:id="rId4" imgW="2374560" imgH="812520" progId="Equation.DSMT4">
                  <p:embed/>
                </p:oleObj>
              </mc:Choice>
              <mc:Fallback>
                <p:oleObj name="Equation" r:id="rId4" imgW="2374560" imgH="812520" progId="Equation.DSMT4">
                  <p:embed/>
                  <p:pic>
                    <p:nvPicPr>
                      <p:cNvPr id="7" name="Object 6">
                        <a:extLst>
                          <a:ext uri="{FF2B5EF4-FFF2-40B4-BE49-F238E27FC236}">
                            <a16:creationId xmlns:a16="http://schemas.microsoft.com/office/drawing/2014/main" id="{FF6B3851-B663-4886-9DE6-4C15619E5079}"/>
                          </a:ext>
                        </a:extLst>
                      </p:cNvPr>
                      <p:cNvPicPr/>
                      <p:nvPr/>
                    </p:nvPicPr>
                    <p:blipFill>
                      <a:blip r:embed="rId5"/>
                      <a:stretch>
                        <a:fillRect/>
                      </a:stretch>
                    </p:blipFill>
                    <p:spPr>
                      <a:xfrm>
                        <a:off x="4572000" y="1657528"/>
                        <a:ext cx="3826742" cy="1309687"/>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2CFC4506-302D-4ECC-8992-A14DA4A09A08}"/>
              </a:ext>
            </a:extLst>
          </p:cNvPr>
          <p:cNvSpPr txBox="1"/>
          <p:nvPr/>
        </p:nvSpPr>
        <p:spPr>
          <a:xfrm>
            <a:off x="114300" y="3292319"/>
            <a:ext cx="4267200" cy="1200329"/>
          </a:xfrm>
          <a:prstGeom prst="rect">
            <a:avLst/>
          </a:prstGeom>
          <a:noFill/>
        </p:spPr>
        <p:txBody>
          <a:bodyPr wrap="square" rtlCol="0">
            <a:spAutoFit/>
          </a:bodyPr>
          <a:lstStyle/>
          <a:p>
            <a:r>
              <a:rPr lang="en-US" sz="2400" i="1" dirty="0">
                <a:latin typeface="+mj-lt"/>
              </a:rPr>
              <a:t>e</a:t>
            </a:r>
            <a:r>
              <a:rPr lang="en-US" sz="2400" dirty="0">
                <a:latin typeface="+mj-lt"/>
              </a:rPr>
              <a:t> measured in </a:t>
            </a:r>
            <a:r>
              <a:rPr lang="en-US" sz="2400" dirty="0" err="1">
                <a:latin typeface="+mj-lt"/>
              </a:rPr>
              <a:t>Statcoulombs</a:t>
            </a:r>
            <a:endParaRPr lang="en-US" sz="2400" dirty="0">
              <a:latin typeface="+mj-lt"/>
            </a:endParaRPr>
          </a:p>
          <a:p>
            <a:r>
              <a:rPr lang="en-US" sz="2400" dirty="0">
                <a:latin typeface="+mj-lt"/>
              </a:rPr>
              <a:t>Length measured in cm</a:t>
            </a:r>
          </a:p>
          <a:p>
            <a:r>
              <a:rPr lang="en-US" sz="2400" dirty="0">
                <a:latin typeface="+mj-lt"/>
              </a:rPr>
              <a:t>Energy measured in ergs</a:t>
            </a:r>
          </a:p>
        </p:txBody>
      </p:sp>
      <p:sp>
        <p:nvSpPr>
          <p:cNvPr id="9" name="TextBox 8">
            <a:extLst>
              <a:ext uri="{FF2B5EF4-FFF2-40B4-BE49-F238E27FC236}">
                <a16:creationId xmlns:a16="http://schemas.microsoft.com/office/drawing/2014/main" id="{807DDD16-C6D0-4E9A-9015-2B076FDC75FE}"/>
              </a:ext>
            </a:extLst>
          </p:cNvPr>
          <p:cNvSpPr txBox="1"/>
          <p:nvPr/>
        </p:nvSpPr>
        <p:spPr>
          <a:xfrm>
            <a:off x="4354864" y="3167520"/>
            <a:ext cx="4800600" cy="1938992"/>
          </a:xfrm>
          <a:prstGeom prst="rect">
            <a:avLst/>
          </a:prstGeom>
          <a:noFill/>
        </p:spPr>
        <p:txBody>
          <a:bodyPr wrap="square" rtlCol="0">
            <a:spAutoFit/>
          </a:bodyPr>
          <a:lstStyle/>
          <a:p>
            <a:r>
              <a:rPr lang="en-US" sz="2400" i="1" dirty="0">
                <a:latin typeface="+mj-lt"/>
              </a:rPr>
              <a:t>e</a:t>
            </a:r>
            <a:r>
              <a:rPr lang="en-US" sz="2400" dirty="0">
                <a:latin typeface="+mj-lt"/>
              </a:rPr>
              <a:t> measured in Coulombs</a:t>
            </a:r>
          </a:p>
          <a:p>
            <a:r>
              <a:rPr lang="en-US" sz="2400" dirty="0">
                <a:latin typeface="+mj-lt"/>
              </a:rPr>
              <a:t>Length measured in m</a:t>
            </a:r>
          </a:p>
          <a:p>
            <a:r>
              <a:rPr lang="en-US" sz="2400" dirty="0">
                <a:latin typeface="+mj-lt"/>
              </a:rPr>
              <a:t>Energy measured in joules (J)</a:t>
            </a:r>
          </a:p>
          <a:p>
            <a:r>
              <a:rPr lang="en-US" sz="2400" dirty="0">
                <a:latin typeface="+mj-lt"/>
              </a:rPr>
              <a:t>Also note that:</a:t>
            </a:r>
          </a:p>
          <a:p>
            <a:r>
              <a:rPr lang="en-US" sz="2400" dirty="0">
                <a:latin typeface="+mj-lt"/>
              </a:rPr>
              <a:t>1 J=</a:t>
            </a:r>
            <a:r>
              <a:rPr kumimoji="0" lang="en-US" altLang="en-US" sz="2400" i="0" u="none" strike="noStrike" cap="none" normalizeH="0" baseline="0" dirty="0">
                <a:ln>
                  <a:noFill/>
                </a:ln>
                <a:effectLst/>
                <a:latin typeface="Arial Unicode MS"/>
              </a:rPr>
              <a:t>6.24150907446076 x 10</a:t>
            </a:r>
            <a:r>
              <a:rPr kumimoji="0" lang="en-US" altLang="en-US" sz="2400" i="0" u="none" strike="noStrike" cap="none" normalizeH="0" baseline="30000" dirty="0">
                <a:ln>
                  <a:noFill/>
                </a:ln>
                <a:effectLst/>
                <a:latin typeface="Arial Unicode MS"/>
              </a:rPr>
              <a:t>18 </a:t>
            </a:r>
            <a:r>
              <a:rPr kumimoji="0" lang="en-US" altLang="en-US" sz="2400" i="0" u="none" strike="noStrike" cap="none" normalizeH="0" dirty="0">
                <a:ln>
                  <a:noFill/>
                </a:ln>
                <a:effectLst/>
                <a:latin typeface="Arial Unicode MS"/>
              </a:rPr>
              <a:t>eV</a:t>
            </a:r>
            <a:endParaRPr lang="en-US" sz="2400" dirty="0">
              <a:latin typeface="+mj-lt"/>
            </a:endParaRPr>
          </a:p>
        </p:txBody>
      </p:sp>
      <p:sp>
        <p:nvSpPr>
          <p:cNvPr id="10" name="TextBox 9">
            <a:extLst>
              <a:ext uri="{FF2B5EF4-FFF2-40B4-BE49-F238E27FC236}">
                <a16:creationId xmlns:a16="http://schemas.microsoft.com/office/drawing/2014/main" id="{2317AE89-8C4B-44CA-A0B3-37EEDA37FFD4}"/>
              </a:ext>
            </a:extLst>
          </p:cNvPr>
          <p:cNvSpPr txBox="1"/>
          <p:nvPr/>
        </p:nvSpPr>
        <p:spPr>
          <a:xfrm>
            <a:off x="228600" y="304800"/>
            <a:ext cx="8458200" cy="461665"/>
          </a:xfrm>
          <a:prstGeom prst="rect">
            <a:avLst/>
          </a:prstGeom>
          <a:noFill/>
        </p:spPr>
        <p:txBody>
          <a:bodyPr wrap="square" rtlCol="0">
            <a:spAutoFit/>
          </a:bodyPr>
          <a:lstStyle/>
          <a:p>
            <a:r>
              <a:rPr lang="en-US" sz="2400" dirty="0">
                <a:latin typeface="+mj-lt"/>
              </a:rPr>
              <a:t>Comment about units</a:t>
            </a:r>
          </a:p>
        </p:txBody>
      </p:sp>
    </p:spTree>
    <p:extLst>
      <p:ext uri="{BB962C8B-B14F-4D97-AF65-F5344CB8AC3E}">
        <p14:creationId xmlns:p14="http://schemas.microsoft.com/office/powerpoint/2010/main" val="2882264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04/09/2025</a:t>
            </a:r>
            <a:endParaRPr lang="en-US" dirty="0"/>
          </a:p>
        </p:txBody>
      </p:sp>
      <p:sp>
        <p:nvSpPr>
          <p:cNvPr id="3" name="Footer Placeholder 2"/>
          <p:cNvSpPr>
            <a:spLocks noGrp="1"/>
          </p:cNvSpPr>
          <p:nvPr>
            <p:ph type="ftr" sz="quarter" idx="11"/>
          </p:nvPr>
        </p:nvSpPr>
        <p:spPr/>
        <p:txBody>
          <a:bodyPr/>
          <a:lstStyle/>
          <a:p>
            <a:r>
              <a:rPr lang="en-US"/>
              <a:t>PHY 712  Spring 2025 --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grpSp>
        <p:nvGrpSpPr>
          <p:cNvPr id="5" name="Group 4"/>
          <p:cNvGrpSpPr/>
          <p:nvPr/>
        </p:nvGrpSpPr>
        <p:grpSpPr>
          <a:xfrm>
            <a:off x="381000" y="304800"/>
            <a:ext cx="3430905" cy="3011860"/>
            <a:chOff x="685800" y="688031"/>
            <a:chExt cx="3430905" cy="3011860"/>
          </a:xfrm>
        </p:grpSpPr>
        <p:sp>
          <p:nvSpPr>
            <p:cNvPr id="6" name="TextBox 5"/>
            <p:cNvSpPr txBox="1"/>
            <p:nvPr/>
          </p:nvSpPr>
          <p:spPr>
            <a:xfrm>
              <a:off x="3659505" y="2207567"/>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971800" cy="2819401"/>
              <a:chOff x="685800" y="688031"/>
              <a:chExt cx="2971800" cy="2819401"/>
            </a:xfrm>
          </p:grpSpPr>
          <p:cxnSp>
            <p:nvCxnSpPr>
              <p:cNvPr id="9" name="Straight Arrow Connector 8"/>
              <p:cNvCxnSpPr/>
              <p:nvPr/>
            </p:nvCxnSpPr>
            <p:spPr>
              <a:xfrm>
                <a:off x="1562100" y="2438400"/>
                <a:ext cx="20955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aphicFrame>
        <p:nvGraphicFramePr>
          <p:cNvPr id="22" name="Object 21"/>
          <p:cNvGraphicFramePr>
            <a:graphicFrameLocks noChangeAspect="1"/>
          </p:cNvGraphicFramePr>
          <p:nvPr>
            <p:extLst>
              <p:ext uri="{D42A27DB-BD31-4B8C-83A1-F6EECF244321}">
                <p14:modId xmlns:p14="http://schemas.microsoft.com/office/powerpoint/2010/main" val="1624253495"/>
              </p:ext>
            </p:extLst>
          </p:nvPr>
        </p:nvGraphicFramePr>
        <p:xfrm>
          <a:off x="2143125" y="176213"/>
          <a:ext cx="6554788" cy="1512887"/>
        </p:xfrm>
        <a:graphic>
          <a:graphicData uri="http://schemas.openxmlformats.org/presentationml/2006/ole">
            <mc:AlternateContent xmlns:mc="http://schemas.openxmlformats.org/markup-compatibility/2006">
              <mc:Choice xmlns:v="urn:schemas-microsoft-com:vml" Requires="v">
                <p:oleObj name="Equation" r:id="rId3" imgW="3200400" imgH="736560" progId="Equation.DSMT4">
                  <p:embed/>
                </p:oleObj>
              </mc:Choice>
              <mc:Fallback>
                <p:oleObj name="Equation" r:id="rId3" imgW="3200400" imgH="736560" progId="Equation.DSMT4">
                  <p:embed/>
                  <p:pic>
                    <p:nvPicPr>
                      <p:cNvPr id="22" name="Object 21"/>
                      <p:cNvPicPr>
                        <a:picLocks noChangeAspect="1" noChangeArrowheads="1"/>
                      </p:cNvPicPr>
                      <p:nvPr/>
                    </p:nvPicPr>
                    <p:blipFill>
                      <a:blip r:embed="rId4"/>
                      <a:srcRect/>
                      <a:stretch>
                        <a:fillRect/>
                      </a:stretch>
                    </p:blipFill>
                    <p:spPr bwMode="auto">
                      <a:xfrm>
                        <a:off x="2143125" y="176213"/>
                        <a:ext cx="6554788" cy="1512887"/>
                      </a:xfrm>
                      <a:prstGeom prst="rect">
                        <a:avLst/>
                      </a:prstGeom>
                      <a:noFill/>
                      <a:ln>
                        <a:noFill/>
                      </a:ln>
                    </p:spPr>
                  </p:pic>
                </p:oleObj>
              </mc:Fallback>
            </mc:AlternateContent>
          </a:graphicData>
        </a:graphic>
      </p:graphicFrame>
      <p:grpSp>
        <p:nvGrpSpPr>
          <p:cNvPr id="34" name="Group 33"/>
          <p:cNvGrpSpPr/>
          <p:nvPr/>
        </p:nvGrpSpPr>
        <p:grpSpPr>
          <a:xfrm>
            <a:off x="5029200" y="2514600"/>
            <a:ext cx="3657600" cy="3657600"/>
            <a:chOff x="4038600" y="2514600"/>
            <a:chExt cx="3657600" cy="3657600"/>
          </a:xfrm>
        </p:grpSpPr>
        <p:sp>
          <p:nvSpPr>
            <p:cNvPr id="23" name="Oval 22"/>
            <p:cNvSpPr/>
            <p:nvPr/>
          </p:nvSpPr>
          <p:spPr>
            <a:xfrm>
              <a:off x="4038600" y="2514600"/>
              <a:ext cx="3657600" cy="365760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23" idx="2"/>
            </p:cNvCxnSpPr>
            <p:nvPr/>
          </p:nvCxnSpPr>
          <p:spPr>
            <a:xfrm>
              <a:off x="4038600" y="4343400"/>
              <a:ext cx="2590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3" idx="2"/>
            </p:cNvCxnSpPr>
            <p:nvPr/>
          </p:nvCxnSpPr>
          <p:spPr>
            <a:xfrm>
              <a:off x="4038600" y="4343400"/>
              <a:ext cx="0" cy="1828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096000" y="4267200"/>
              <a:ext cx="457200" cy="461665"/>
            </a:xfrm>
            <a:prstGeom prst="rect">
              <a:avLst/>
            </a:prstGeom>
            <a:noFill/>
          </p:spPr>
          <p:txBody>
            <a:bodyPr wrap="square" rtlCol="0">
              <a:spAutoFit/>
            </a:bodyPr>
            <a:lstStyle/>
            <a:p>
              <a:r>
                <a:rPr lang="en-US" sz="2400" b="1" dirty="0">
                  <a:latin typeface="+mj-lt"/>
                </a:rPr>
                <a:t>y</a:t>
              </a:r>
            </a:p>
          </p:txBody>
        </p:sp>
        <p:sp>
          <p:nvSpPr>
            <p:cNvPr id="29" name="TextBox 28"/>
            <p:cNvSpPr txBox="1"/>
            <p:nvPr/>
          </p:nvSpPr>
          <p:spPr>
            <a:xfrm>
              <a:off x="4114800" y="5634335"/>
              <a:ext cx="457200" cy="461665"/>
            </a:xfrm>
            <a:prstGeom prst="rect">
              <a:avLst/>
            </a:prstGeom>
            <a:noFill/>
          </p:spPr>
          <p:txBody>
            <a:bodyPr wrap="square" rtlCol="0">
              <a:spAutoFit/>
            </a:bodyPr>
            <a:lstStyle/>
            <a:p>
              <a:r>
                <a:rPr lang="en-US" sz="2400" b="1" dirty="0">
                  <a:latin typeface="+mj-lt"/>
                </a:rPr>
                <a:t>x</a:t>
              </a:r>
            </a:p>
          </p:txBody>
        </p:sp>
        <p:cxnSp>
          <p:nvCxnSpPr>
            <p:cNvPr id="31" name="Straight Arrow Connector 30"/>
            <p:cNvCxnSpPr/>
            <p:nvPr/>
          </p:nvCxnSpPr>
          <p:spPr>
            <a:xfrm flipV="1">
              <a:off x="5867400" y="2893369"/>
              <a:ext cx="1066800" cy="1450031"/>
            </a:xfrm>
            <a:prstGeom prst="straightConnector1">
              <a:avLst/>
            </a:prstGeom>
            <a:ln w="25400">
              <a:solidFill>
                <a:schemeClr val="tx1"/>
              </a:solidFill>
              <a:prstDash val="sysDash"/>
              <a:headEnd type="ova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943600" y="3429000"/>
              <a:ext cx="457200" cy="461665"/>
            </a:xfrm>
            <a:prstGeom prst="rect">
              <a:avLst/>
            </a:prstGeom>
            <a:noFill/>
          </p:spPr>
          <p:txBody>
            <a:bodyPr wrap="square" rtlCol="0">
              <a:spAutoFit/>
            </a:bodyPr>
            <a:lstStyle/>
            <a:p>
              <a:r>
                <a:rPr lang="en-US" sz="2400" i="1" dirty="0">
                  <a:latin typeface="Symbol" pitchFamily="18" charset="2"/>
                </a:rPr>
                <a:t>r</a:t>
              </a:r>
            </a:p>
          </p:txBody>
        </p:sp>
      </p:grpSp>
      <p:graphicFrame>
        <p:nvGraphicFramePr>
          <p:cNvPr id="33" name="Object 32"/>
          <p:cNvGraphicFramePr>
            <a:graphicFrameLocks noChangeAspect="1"/>
          </p:cNvGraphicFramePr>
          <p:nvPr>
            <p:extLst>
              <p:ext uri="{D42A27DB-BD31-4B8C-83A1-F6EECF244321}">
                <p14:modId xmlns:p14="http://schemas.microsoft.com/office/powerpoint/2010/main" val="3291339633"/>
              </p:ext>
            </p:extLst>
          </p:nvPr>
        </p:nvGraphicFramePr>
        <p:xfrm>
          <a:off x="30705" y="3076575"/>
          <a:ext cx="4967288" cy="2533650"/>
        </p:xfrm>
        <a:graphic>
          <a:graphicData uri="http://schemas.openxmlformats.org/presentationml/2006/ole">
            <mc:AlternateContent xmlns:mc="http://schemas.openxmlformats.org/markup-compatibility/2006">
              <mc:Choice xmlns:v="urn:schemas-microsoft-com:vml" Requires="v">
                <p:oleObj name="Equation" r:id="rId5" imgW="2489040" imgH="1231560" progId="Equation.DSMT4">
                  <p:embed/>
                </p:oleObj>
              </mc:Choice>
              <mc:Fallback>
                <p:oleObj name="Equation" r:id="rId5" imgW="2489040" imgH="1231560" progId="Equation.DSMT4">
                  <p:embed/>
                  <p:pic>
                    <p:nvPicPr>
                      <p:cNvPr id="33" name="Object 32"/>
                      <p:cNvPicPr>
                        <a:picLocks noChangeAspect="1" noChangeArrowheads="1"/>
                      </p:cNvPicPr>
                      <p:nvPr/>
                    </p:nvPicPr>
                    <p:blipFill>
                      <a:blip r:embed="rId6"/>
                      <a:srcRect/>
                      <a:stretch>
                        <a:fillRect/>
                      </a:stretch>
                    </p:blipFill>
                    <p:spPr bwMode="auto">
                      <a:xfrm>
                        <a:off x="30705" y="3076575"/>
                        <a:ext cx="4967288"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TextBox 34"/>
          <p:cNvSpPr txBox="1"/>
          <p:nvPr/>
        </p:nvSpPr>
        <p:spPr>
          <a:xfrm>
            <a:off x="5029200" y="2169469"/>
            <a:ext cx="3657600" cy="461665"/>
          </a:xfrm>
          <a:prstGeom prst="rect">
            <a:avLst/>
          </a:prstGeom>
          <a:noFill/>
        </p:spPr>
        <p:txBody>
          <a:bodyPr wrap="square" rtlCol="0">
            <a:spAutoFit/>
          </a:bodyPr>
          <a:lstStyle/>
          <a:p>
            <a:r>
              <a:rPr lang="en-US" sz="2400" dirty="0">
                <a:latin typeface="+mj-lt"/>
              </a:rPr>
              <a:t>Top view:</a:t>
            </a:r>
          </a:p>
        </p:txBody>
      </p:sp>
    </p:spTree>
    <p:extLst>
      <p:ext uri="{BB962C8B-B14F-4D97-AF65-F5344CB8AC3E}">
        <p14:creationId xmlns:p14="http://schemas.microsoft.com/office/powerpoint/2010/main" val="3121913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04/09/2025</a:t>
            </a:r>
            <a:endParaRPr lang="en-US" dirty="0"/>
          </a:p>
        </p:txBody>
      </p:sp>
      <p:sp>
        <p:nvSpPr>
          <p:cNvPr id="3" name="Footer Placeholder 2"/>
          <p:cNvSpPr>
            <a:spLocks noGrp="1"/>
          </p:cNvSpPr>
          <p:nvPr>
            <p:ph type="ftr" sz="quarter" idx="11"/>
          </p:nvPr>
        </p:nvSpPr>
        <p:spPr/>
        <p:txBody>
          <a:bodyPr/>
          <a:lstStyle/>
          <a:p>
            <a:r>
              <a:rPr lang="en-US"/>
              <a:t>PHY 712  Spring 2025 --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grpSp>
        <p:nvGrpSpPr>
          <p:cNvPr id="5" name="Group 4"/>
          <p:cNvGrpSpPr/>
          <p:nvPr/>
        </p:nvGrpSpPr>
        <p:grpSpPr>
          <a:xfrm>
            <a:off x="381000" y="304800"/>
            <a:ext cx="3430905" cy="3011860"/>
            <a:chOff x="685800" y="688031"/>
            <a:chExt cx="3430905" cy="3011860"/>
          </a:xfrm>
        </p:grpSpPr>
        <p:sp>
          <p:nvSpPr>
            <p:cNvPr id="6" name="TextBox 5"/>
            <p:cNvSpPr txBox="1"/>
            <p:nvPr/>
          </p:nvSpPr>
          <p:spPr>
            <a:xfrm>
              <a:off x="3659505" y="2207567"/>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971800" cy="2819401"/>
              <a:chOff x="685800" y="688031"/>
              <a:chExt cx="2971800" cy="2819401"/>
            </a:xfrm>
          </p:grpSpPr>
          <p:cxnSp>
            <p:nvCxnSpPr>
              <p:cNvPr id="9" name="Straight Arrow Connector 8"/>
              <p:cNvCxnSpPr/>
              <p:nvPr/>
            </p:nvCxnSpPr>
            <p:spPr>
              <a:xfrm>
                <a:off x="1562100" y="2438400"/>
                <a:ext cx="20955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aphicFrame>
        <p:nvGraphicFramePr>
          <p:cNvPr id="22" name="Object 21"/>
          <p:cNvGraphicFramePr>
            <a:graphicFrameLocks noChangeAspect="1"/>
          </p:cNvGraphicFramePr>
          <p:nvPr>
            <p:extLst>
              <p:ext uri="{D42A27DB-BD31-4B8C-83A1-F6EECF244321}">
                <p14:modId xmlns:p14="http://schemas.microsoft.com/office/powerpoint/2010/main" val="1465621876"/>
              </p:ext>
            </p:extLst>
          </p:nvPr>
        </p:nvGraphicFramePr>
        <p:xfrm>
          <a:off x="3851275" y="403225"/>
          <a:ext cx="4964113" cy="2530475"/>
        </p:xfrm>
        <a:graphic>
          <a:graphicData uri="http://schemas.openxmlformats.org/presentationml/2006/ole">
            <mc:AlternateContent xmlns:mc="http://schemas.openxmlformats.org/markup-compatibility/2006">
              <mc:Choice xmlns:v="urn:schemas-microsoft-com:vml" Requires="v">
                <p:oleObj name="Equation" r:id="rId3" imgW="2489040" imgH="1231560" progId="Equation.DSMT4">
                  <p:embed/>
                </p:oleObj>
              </mc:Choice>
              <mc:Fallback>
                <p:oleObj name="Equation" r:id="rId3" imgW="2489040" imgH="1231560" progId="Equation.DSMT4">
                  <p:embed/>
                  <p:pic>
                    <p:nvPicPr>
                      <p:cNvPr id="22" name="Object 21"/>
                      <p:cNvPicPr>
                        <a:picLocks noChangeAspect="1" noChangeArrowheads="1"/>
                      </p:cNvPicPr>
                      <p:nvPr/>
                    </p:nvPicPr>
                    <p:blipFill>
                      <a:blip r:embed="rId4"/>
                      <a:srcRect/>
                      <a:stretch>
                        <a:fillRect/>
                      </a:stretch>
                    </p:blipFill>
                    <p:spPr bwMode="auto">
                      <a:xfrm>
                        <a:off x="3851275" y="403225"/>
                        <a:ext cx="4964113"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270123102"/>
              </p:ext>
            </p:extLst>
          </p:nvPr>
        </p:nvGraphicFramePr>
        <p:xfrm>
          <a:off x="292100" y="3437868"/>
          <a:ext cx="8559800" cy="2505732"/>
        </p:xfrm>
        <a:graphic>
          <a:graphicData uri="http://schemas.openxmlformats.org/presentationml/2006/ole">
            <mc:AlternateContent xmlns:mc="http://schemas.openxmlformats.org/markup-compatibility/2006">
              <mc:Choice xmlns:v="urn:schemas-microsoft-com:vml" Requires="v">
                <p:oleObj name="Equation" r:id="rId5" imgW="5816520" imgH="1777680" progId="Equation.DSMT4">
                  <p:embed/>
                </p:oleObj>
              </mc:Choice>
              <mc:Fallback>
                <p:oleObj name="Equation" r:id="rId5" imgW="5816520" imgH="1777680" progId="Equation.DSMT4">
                  <p:embed/>
                  <p:pic>
                    <p:nvPicPr>
                      <p:cNvPr id="23" name="Object 22"/>
                      <p:cNvPicPr>
                        <a:picLocks noChangeAspect="1" noChangeArrowheads="1"/>
                      </p:cNvPicPr>
                      <p:nvPr/>
                    </p:nvPicPr>
                    <p:blipFill>
                      <a:blip r:embed="rId6"/>
                      <a:srcRect/>
                      <a:stretch>
                        <a:fillRect/>
                      </a:stretch>
                    </p:blipFill>
                    <p:spPr bwMode="auto">
                      <a:xfrm>
                        <a:off x="292100" y="3437868"/>
                        <a:ext cx="8559800" cy="250573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31519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04/09/2025</a:t>
            </a:r>
            <a:endParaRPr lang="en-US" dirty="0"/>
          </a:p>
        </p:txBody>
      </p:sp>
      <p:sp>
        <p:nvSpPr>
          <p:cNvPr id="3" name="Footer Placeholder 2"/>
          <p:cNvSpPr>
            <a:spLocks noGrp="1"/>
          </p:cNvSpPr>
          <p:nvPr>
            <p:ph type="ftr" sz="quarter" idx="11"/>
          </p:nvPr>
        </p:nvSpPr>
        <p:spPr/>
        <p:txBody>
          <a:bodyPr/>
          <a:lstStyle/>
          <a:p>
            <a:r>
              <a:rPr lang="en-US"/>
              <a:t>PHY 712  Spring 2025 --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graphicFrame>
        <p:nvGraphicFramePr>
          <p:cNvPr id="39" name="Object 38"/>
          <p:cNvGraphicFramePr>
            <a:graphicFrameLocks noChangeAspect="1"/>
          </p:cNvGraphicFramePr>
          <p:nvPr>
            <p:extLst>
              <p:ext uri="{D42A27DB-BD31-4B8C-83A1-F6EECF244321}">
                <p14:modId xmlns:p14="http://schemas.microsoft.com/office/powerpoint/2010/main" val="563065263"/>
              </p:ext>
            </p:extLst>
          </p:nvPr>
        </p:nvGraphicFramePr>
        <p:xfrm>
          <a:off x="3070225" y="619125"/>
          <a:ext cx="5680075" cy="1590675"/>
        </p:xfrm>
        <a:graphic>
          <a:graphicData uri="http://schemas.openxmlformats.org/presentationml/2006/ole">
            <mc:AlternateContent xmlns:mc="http://schemas.openxmlformats.org/markup-compatibility/2006">
              <mc:Choice xmlns:v="urn:schemas-microsoft-com:vml" Requires="v">
                <p:oleObj name="Equation" r:id="rId3" imgW="2577960" imgH="774360" progId="Equation.DSMT4">
                  <p:embed/>
                </p:oleObj>
              </mc:Choice>
              <mc:Fallback>
                <p:oleObj name="Equation" r:id="rId3" imgW="2577960" imgH="774360" progId="Equation.DSMT4">
                  <p:embed/>
                  <p:pic>
                    <p:nvPicPr>
                      <p:cNvPr id="39" name="Object 38"/>
                      <p:cNvPicPr>
                        <a:picLocks noChangeAspect="1" noChangeArrowheads="1"/>
                      </p:cNvPicPr>
                      <p:nvPr/>
                    </p:nvPicPr>
                    <p:blipFill>
                      <a:blip r:embed="rId4"/>
                      <a:srcRect/>
                      <a:stretch>
                        <a:fillRect/>
                      </a:stretch>
                    </p:blipFill>
                    <p:spPr bwMode="auto">
                      <a:xfrm>
                        <a:off x="3070225" y="619125"/>
                        <a:ext cx="56800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5" name="Group 44"/>
          <p:cNvGrpSpPr/>
          <p:nvPr/>
        </p:nvGrpSpPr>
        <p:grpSpPr>
          <a:xfrm>
            <a:off x="152400" y="76200"/>
            <a:ext cx="3337516" cy="3011860"/>
            <a:chOff x="381000" y="304800"/>
            <a:chExt cx="3337516" cy="3011860"/>
          </a:xfrm>
        </p:grpSpPr>
        <p:grpSp>
          <p:nvGrpSpPr>
            <p:cNvPr id="5" name="Group 4"/>
            <p:cNvGrpSpPr/>
            <p:nvPr/>
          </p:nvGrpSpPr>
          <p:grpSpPr>
            <a:xfrm>
              <a:off x="381000" y="304800"/>
              <a:ext cx="3337516" cy="3011860"/>
              <a:chOff x="685800" y="688031"/>
              <a:chExt cx="3337516" cy="3011860"/>
            </a:xfrm>
          </p:grpSpPr>
          <p:sp>
            <p:nvSpPr>
              <p:cNvPr id="6" name="TextBox 5"/>
              <p:cNvSpPr txBox="1"/>
              <p:nvPr/>
            </p:nvSpPr>
            <p:spPr>
              <a:xfrm>
                <a:off x="3048000" y="2135831"/>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362200" cy="2819401"/>
                <a:chOff x="685800" y="688031"/>
                <a:chExt cx="2362200" cy="2819401"/>
              </a:xfrm>
            </p:grpSpPr>
            <p:cxnSp>
              <p:nvCxnSpPr>
                <p:cNvPr id="9" name="Straight Arrow Connector 8"/>
                <p:cNvCxnSpPr/>
                <p:nvPr/>
              </p:nvCxnSpPr>
              <p:spPr>
                <a:xfrm flipV="1">
                  <a:off x="1562100" y="2419350"/>
                  <a:ext cx="1485900" cy="190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0" name="Right Arrow 39"/>
            <p:cNvSpPr/>
            <p:nvPr/>
          </p:nvSpPr>
          <p:spPr>
            <a:xfrm>
              <a:off x="1257300" y="1913930"/>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rot="17700326">
              <a:off x="939797" y="1416065"/>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2" name="Object 41"/>
            <p:cNvGraphicFramePr>
              <a:graphicFrameLocks noChangeAspect="1"/>
            </p:cNvGraphicFramePr>
            <p:nvPr>
              <p:extLst>
                <p:ext uri="{D42A27DB-BD31-4B8C-83A1-F6EECF244321}">
                  <p14:modId xmlns:p14="http://schemas.microsoft.com/office/powerpoint/2010/main" val="39179635"/>
                </p:ext>
              </p:extLst>
            </p:nvPr>
          </p:nvGraphicFramePr>
          <p:xfrm>
            <a:off x="2209800" y="1562100"/>
            <a:ext cx="307975" cy="495300"/>
          </p:xfrm>
          <a:graphic>
            <a:graphicData uri="http://schemas.openxmlformats.org/presentationml/2006/ole">
              <mc:AlternateContent xmlns:mc="http://schemas.openxmlformats.org/markup-compatibility/2006">
                <mc:Choice xmlns:v="urn:schemas-microsoft-com:vml" Requires="v">
                  <p:oleObj name="Equation" r:id="rId5" imgW="139680" imgH="241200" progId="Equation.DSMT4">
                    <p:embed/>
                  </p:oleObj>
                </mc:Choice>
                <mc:Fallback>
                  <p:oleObj name="Equation" r:id="rId5" imgW="139680" imgH="241200" progId="Equation.DSMT4">
                    <p:embed/>
                    <p:pic>
                      <p:nvPicPr>
                        <p:cNvPr id="42" name="Object 41"/>
                        <p:cNvPicPr>
                          <a:picLocks noChangeAspect="1" noChangeArrowheads="1"/>
                        </p:cNvPicPr>
                        <p:nvPr/>
                      </p:nvPicPr>
                      <p:blipFill>
                        <a:blip r:embed="rId6"/>
                        <a:srcRect/>
                        <a:stretch>
                          <a:fillRect/>
                        </a:stretch>
                      </p:blipFill>
                      <p:spPr bwMode="auto">
                        <a:xfrm>
                          <a:off x="2209800" y="1562100"/>
                          <a:ext cx="3079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1893251450"/>
                </p:ext>
              </p:extLst>
            </p:nvPr>
          </p:nvGraphicFramePr>
          <p:xfrm>
            <a:off x="1589088" y="674688"/>
            <a:ext cx="392112" cy="468312"/>
          </p:xfrm>
          <a:graphic>
            <a:graphicData uri="http://schemas.openxmlformats.org/presentationml/2006/ole">
              <mc:AlternateContent xmlns:mc="http://schemas.openxmlformats.org/markup-compatibility/2006">
                <mc:Choice xmlns:v="urn:schemas-microsoft-com:vml" Requires="v">
                  <p:oleObj name="Equation" r:id="rId7" imgW="177480" imgH="228600" progId="Equation.DSMT4">
                    <p:embed/>
                  </p:oleObj>
                </mc:Choice>
                <mc:Fallback>
                  <p:oleObj name="Equation" r:id="rId7" imgW="177480" imgH="228600" progId="Equation.DSMT4">
                    <p:embed/>
                    <p:pic>
                      <p:nvPicPr>
                        <p:cNvPr id="43" name="Object 42"/>
                        <p:cNvPicPr>
                          <a:picLocks noChangeAspect="1" noChangeArrowheads="1"/>
                        </p:cNvPicPr>
                        <p:nvPr/>
                      </p:nvPicPr>
                      <p:blipFill>
                        <a:blip r:embed="rId8"/>
                        <a:srcRect/>
                        <a:stretch>
                          <a:fillRect/>
                        </a:stretch>
                      </p:blipFill>
                      <p:spPr bwMode="auto">
                        <a:xfrm>
                          <a:off x="1589088" y="674688"/>
                          <a:ext cx="3921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44" name="Object 43"/>
          <p:cNvGraphicFramePr>
            <a:graphicFrameLocks noChangeAspect="1"/>
          </p:cNvGraphicFramePr>
          <p:nvPr>
            <p:extLst>
              <p:ext uri="{D42A27DB-BD31-4B8C-83A1-F6EECF244321}">
                <p14:modId xmlns:p14="http://schemas.microsoft.com/office/powerpoint/2010/main" val="3174615183"/>
              </p:ext>
            </p:extLst>
          </p:nvPr>
        </p:nvGraphicFramePr>
        <p:xfrm>
          <a:off x="1783682" y="2417894"/>
          <a:ext cx="6127750" cy="3390900"/>
        </p:xfrm>
        <a:graphic>
          <a:graphicData uri="http://schemas.openxmlformats.org/presentationml/2006/ole">
            <mc:AlternateContent xmlns:mc="http://schemas.openxmlformats.org/markup-compatibility/2006">
              <mc:Choice xmlns:v="urn:schemas-microsoft-com:vml" Requires="v">
                <p:oleObj name="Equation" r:id="rId9" imgW="2781000" imgH="1650960" progId="Equation.DSMT4">
                  <p:embed/>
                </p:oleObj>
              </mc:Choice>
              <mc:Fallback>
                <p:oleObj name="Equation" r:id="rId9" imgW="2781000" imgH="1650960" progId="Equation.DSMT4">
                  <p:embed/>
                  <p:pic>
                    <p:nvPicPr>
                      <p:cNvPr id="44" name="Object 43"/>
                      <p:cNvPicPr>
                        <a:picLocks noChangeAspect="1" noChangeArrowheads="1"/>
                      </p:cNvPicPr>
                      <p:nvPr/>
                    </p:nvPicPr>
                    <p:blipFill>
                      <a:blip r:embed="rId10"/>
                      <a:srcRect/>
                      <a:stretch>
                        <a:fillRect/>
                      </a:stretch>
                    </p:blipFill>
                    <p:spPr bwMode="auto">
                      <a:xfrm>
                        <a:off x="1783682" y="2417894"/>
                        <a:ext cx="612775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93874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23189</TotalTime>
  <Words>1383</Words>
  <Application>Microsoft Office PowerPoint</Application>
  <PresentationFormat>On-screen Show (4:3)</PresentationFormat>
  <Paragraphs>317</Paragraphs>
  <Slides>36</Slides>
  <Notes>22</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4" baseType="lpstr">
      <vt:lpstr>Arial</vt:lpstr>
      <vt:lpstr>Arial Unicode MS</vt:lpstr>
      <vt:lpstr>Calibri</vt:lpstr>
      <vt:lpstr>Symbol</vt:lpstr>
      <vt:lpstr>Wingdings</vt:lpstr>
      <vt:lpstr>Office Theme</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1274</cp:revision>
  <cp:lastPrinted>2021-04-08T18:05:02Z</cp:lastPrinted>
  <dcterms:created xsi:type="dcterms:W3CDTF">2012-01-10T18:32:24Z</dcterms:created>
  <dcterms:modified xsi:type="dcterms:W3CDTF">2025-04-09T13:25:37Z</dcterms:modified>
</cp:coreProperties>
</file>