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8" r:id="rId4"/>
    <p:sldMasterId id="2147483670" r:id="rId5"/>
  </p:sldMasterIdLst>
  <p:notesMasterIdLst>
    <p:notesMasterId r:id="rId48"/>
  </p:notesMasterIdLst>
  <p:handoutMasterIdLst>
    <p:handoutMasterId r:id="rId49"/>
  </p:handoutMasterIdLst>
  <p:sldIdLst>
    <p:sldId id="296" r:id="rId6"/>
    <p:sldId id="354" r:id="rId7"/>
    <p:sldId id="424" r:id="rId8"/>
    <p:sldId id="426" r:id="rId9"/>
    <p:sldId id="427" r:id="rId10"/>
    <p:sldId id="425" r:id="rId11"/>
    <p:sldId id="414" r:id="rId12"/>
    <p:sldId id="405" r:id="rId13"/>
    <p:sldId id="382" r:id="rId14"/>
    <p:sldId id="391" r:id="rId15"/>
    <p:sldId id="428" r:id="rId16"/>
    <p:sldId id="429" r:id="rId17"/>
    <p:sldId id="430" r:id="rId18"/>
    <p:sldId id="411" r:id="rId19"/>
    <p:sldId id="399" r:id="rId20"/>
    <p:sldId id="400" r:id="rId21"/>
    <p:sldId id="401" r:id="rId22"/>
    <p:sldId id="402" r:id="rId23"/>
    <p:sldId id="403" r:id="rId24"/>
    <p:sldId id="406" r:id="rId25"/>
    <p:sldId id="415" r:id="rId26"/>
    <p:sldId id="416" r:id="rId27"/>
    <p:sldId id="431" r:id="rId28"/>
    <p:sldId id="432" r:id="rId29"/>
    <p:sldId id="433" r:id="rId30"/>
    <p:sldId id="434" r:id="rId31"/>
    <p:sldId id="450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3752" autoAdjust="0"/>
  </p:normalViewPr>
  <p:slideViewPr>
    <p:cSldViewPr>
      <p:cViewPr varScale="1">
        <p:scale>
          <a:sx n="59" d="100"/>
          <a:sy n="59" d="100"/>
        </p:scale>
        <p:origin x="14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7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9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 -- Lecture 35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 -- Lecture 35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4" y="22261"/>
            <a:ext cx="9140575" cy="57092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900" b="1" dirty="0"/>
          </a:p>
          <a:p>
            <a:pPr algn="ctr"/>
            <a:r>
              <a:rPr lang="en-US" sz="3200" b="1" dirty="0"/>
              <a:t>Notes for Lecture 35:  </a:t>
            </a:r>
            <a:r>
              <a:rPr lang="en-US" sz="3200" b="1" dirty="0">
                <a:solidFill>
                  <a:schemeClr val="folHlink"/>
                </a:solidFill>
              </a:rPr>
              <a:t>Continued discussion about quantum effects in electrodynamics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Summary of pure of eigenstates of the quantum mechanical EM Hamiltonian and their properties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Various linear combinations of quantum mechanical EM eigenstates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Black body radiation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Coherent states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Squeezed states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3B158-4A82-5FE9-66C0-BBF868158E24}"/>
              </a:ext>
            </a:extLst>
          </p:cNvPr>
          <p:cNvSpPr txBox="1"/>
          <p:nvPr/>
        </p:nvSpPr>
        <p:spPr>
          <a:xfrm>
            <a:off x="304800" y="5596298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we will conclude a few minutes early so that you can </a:t>
            </a:r>
          </a:p>
          <a:p>
            <a:r>
              <a:rPr lang="en-US" sz="2400" dirty="0">
                <a:latin typeface="+mj-lt"/>
              </a:rPr>
              <a:t>fill out the course evaluation. 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EA241-4598-4D25-9E31-E021DFEC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F48CE-FE5B-46BA-BAFA-3FE39ED2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536-B680-402F-96FB-79C641BB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42EE1F-B841-4341-B9ED-7B40418B8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31074"/>
              </p:ext>
            </p:extLst>
          </p:nvPr>
        </p:nvGraphicFramePr>
        <p:xfrm>
          <a:off x="308058" y="914400"/>
          <a:ext cx="8527884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32240" imgH="2869920" progId="Equation.DSMT4">
                  <p:embed/>
                </p:oleObj>
              </mc:Choice>
              <mc:Fallback>
                <p:oleObj name="Equation" r:id="rId3" imgW="5232240" imgH="2869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42EE1F-B841-4341-B9ED-7B40418B8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058" y="914400"/>
                        <a:ext cx="8527884" cy="46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10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2BA8D-A6BA-8CB8-FE60-777829CB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2124-42CF-7CD6-43C8-D46FA87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E284-8056-D4DA-9C60-974AB8DE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D5B59-2905-671B-77B6-B8DB971B8AF5}"/>
              </a:ext>
            </a:extLst>
          </p:cNvPr>
          <p:cNvSpPr txBox="1"/>
          <p:nvPr/>
        </p:nvSpPr>
        <p:spPr>
          <a:xfrm>
            <a:off x="304800" y="381000"/>
            <a:ext cx="821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Quantum properties of electrodynamics and the properties  of black body radiation (logical but not historically accurate development of the idea).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53A273-65B3-1696-5AD8-1FB7D2A2C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12009"/>
              </p:ext>
            </p:extLst>
          </p:nvPr>
        </p:nvGraphicFramePr>
        <p:xfrm>
          <a:off x="552450" y="1642943"/>
          <a:ext cx="8343900" cy="459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2286000" progId="Equation.DSMT4">
                  <p:embed/>
                </p:oleObj>
              </mc:Choice>
              <mc:Fallback>
                <p:oleObj name="Equation" r:id="rId3" imgW="415260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642943"/>
                        <a:ext cx="8343900" cy="459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21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E7F92-80BB-714D-0954-1DA9225F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C917B-BAF2-9E6B-D989-A825C2D8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AEFBC-CBFD-46EE-E51F-F952FB29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1DD5-B35E-2122-9986-06DE3B4B41FD}"/>
              </a:ext>
            </a:extLst>
          </p:cNvPr>
          <p:cNvSpPr txBox="1"/>
          <p:nvPr/>
        </p:nvSpPr>
        <p:spPr>
          <a:xfrm>
            <a:off x="304800" y="32657"/>
            <a:ext cx="82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continuing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9D6381-A94C-B764-8738-35C189B58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86455"/>
              </p:ext>
            </p:extLst>
          </p:nvPr>
        </p:nvGraphicFramePr>
        <p:xfrm>
          <a:off x="550409" y="685800"/>
          <a:ext cx="8169275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4760" imgH="1562040" progId="Equation.DSMT4">
                  <p:embed/>
                </p:oleObj>
              </mc:Choice>
              <mc:Fallback>
                <p:oleObj name="Equation" r:id="rId2" imgW="39747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409" y="685800"/>
                        <a:ext cx="8169275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5748BE-25A4-01D1-6E28-A9FC904FB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22258"/>
              </p:ext>
            </p:extLst>
          </p:nvPr>
        </p:nvGraphicFramePr>
        <p:xfrm>
          <a:off x="457200" y="4554312"/>
          <a:ext cx="851262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7840" imgH="888840" progId="Equation.DSMT4">
                  <p:embed/>
                </p:oleObj>
              </mc:Choice>
              <mc:Fallback>
                <p:oleObj name="Equation" r:id="rId4" imgW="4317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54312"/>
                        <a:ext cx="8512629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10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CC5AF-AFF8-85DD-2EB0-157E7E87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1FAD4-1E00-CAA8-4621-5057C280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FFD54-9FC5-DA43-D9B2-AFE896FC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91352-62E8-09BE-193B-C558FB8E5B33}"/>
              </a:ext>
            </a:extLst>
          </p:cNvPr>
          <p:cNvSpPr txBox="1"/>
          <p:nvPr/>
        </p:nvSpPr>
        <p:spPr>
          <a:xfrm>
            <a:off x="304800" y="457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Returning to the ideal case of a single frequency radiation mode, it turns out that lasers can output radiation very similar to that so-called “coherent state” described by R. Glauber, Physical Review 131, 2766 (1963) </a:t>
            </a:r>
          </a:p>
        </p:txBody>
      </p:sp>
    </p:spTree>
    <p:extLst>
      <p:ext uri="{BB962C8B-B14F-4D97-AF65-F5344CB8AC3E}">
        <p14:creationId xmlns:p14="http://schemas.microsoft.com/office/powerpoint/2010/main" val="227155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9695C-10E3-F1A8-8AFC-305A0D65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F8561-15C9-4F3C-594E-76A9AF68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EA16-781B-8229-8901-46CAF437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671832-680D-331C-7521-66B176435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62376"/>
              </p:ext>
            </p:extLst>
          </p:nvPr>
        </p:nvGraphicFramePr>
        <p:xfrm>
          <a:off x="403225" y="1350963"/>
          <a:ext cx="8339138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39497" imgH="4156030" progId="Equation.DSMT4">
                  <p:embed/>
                </p:oleObj>
              </mc:Choice>
              <mc:Fallback>
                <p:oleObj name="Equation" r:id="rId2" imgW="8339497" imgH="41560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1350963"/>
                        <a:ext cx="8339138" cy="415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DB60-E3CC-46A5-8CAE-6FDCFB6D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CD67-C9B8-492D-8969-8E7C31EA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761E-D98B-4902-A4B7-B77B33C2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67FFE5-8508-4C0F-A7D5-D97238017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27520"/>
              </p:ext>
            </p:extLst>
          </p:nvPr>
        </p:nvGraphicFramePr>
        <p:xfrm>
          <a:off x="320675" y="255588"/>
          <a:ext cx="81565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482400" progId="Equation.DSMT4">
                  <p:embed/>
                </p:oleObj>
              </mc:Choice>
              <mc:Fallback>
                <p:oleObj name="Equation" r:id="rId3" imgW="342900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067FFE5-8508-4C0F-A7D5-D97238017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" y="255588"/>
                        <a:ext cx="815657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9DEEC1-BFCE-4BBD-8030-746836879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15585"/>
              </p:ext>
            </p:extLst>
          </p:nvPr>
        </p:nvGraphicFramePr>
        <p:xfrm>
          <a:off x="306726" y="1458918"/>
          <a:ext cx="8769186" cy="174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51360" imgH="965160" progId="Equation.DSMT4">
                  <p:embed/>
                </p:oleObj>
              </mc:Choice>
              <mc:Fallback>
                <p:oleObj name="Equation" r:id="rId5" imgW="4851360" imgH="965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19DEEC1-BFCE-4BBD-8030-746836879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726" y="1458918"/>
                        <a:ext cx="8769186" cy="174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680120-9E88-4D81-9008-89C1BB798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60920"/>
              </p:ext>
            </p:extLst>
          </p:nvPr>
        </p:nvGraphicFramePr>
        <p:xfrm>
          <a:off x="685800" y="4130279"/>
          <a:ext cx="6964363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17560" imgH="990360" progId="Equation.DSMT4">
                  <p:embed/>
                </p:oleObj>
              </mc:Choice>
              <mc:Fallback>
                <p:oleObj name="Equation" r:id="rId7" imgW="3517560" imgH="990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680120-9E88-4D81-9008-89C1BB798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130279"/>
                        <a:ext cx="6964363" cy="196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66FE46-5C90-4EF0-9360-DD5FA3FDA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29003"/>
              </p:ext>
            </p:extLst>
          </p:nvPr>
        </p:nvGraphicFramePr>
        <p:xfrm>
          <a:off x="133349" y="3374231"/>
          <a:ext cx="8897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57600" imgH="203040" progId="Equation.DSMT4">
                  <p:embed/>
                </p:oleObj>
              </mc:Choice>
              <mc:Fallback>
                <p:oleObj name="Equation" r:id="rId9" imgW="36576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66FE46-5C90-4EF0-9360-DD5FA3FDA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349" y="3374231"/>
                        <a:ext cx="8897938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04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88A2B-4372-4E21-A7F1-E3CEB9EC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CB504-D385-436D-8D34-3FFDF4AF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313FB-2F37-4787-AEAD-C227C48D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285AD-8211-4E00-A640-537C7DC62013}"/>
              </a:ext>
            </a:extLst>
          </p:cNvPr>
          <p:cNvSpPr txBox="1"/>
          <p:nvPr/>
        </p:nvSpPr>
        <p:spPr>
          <a:xfrm>
            <a:off x="152400" y="486980"/>
            <a:ext cx="528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mode coherent state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F2B859-EAFE-446D-A614-4333E2678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89217"/>
              </p:ext>
            </p:extLst>
          </p:nvPr>
        </p:nvGraphicFramePr>
        <p:xfrm>
          <a:off x="420688" y="1266825"/>
          <a:ext cx="8205787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7560" imgH="1346040" progId="Equation.DSMT4">
                  <p:embed/>
                </p:oleObj>
              </mc:Choice>
              <mc:Fallback>
                <p:oleObj name="Equation" r:id="rId3" imgW="3517560" imgH="1346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F2B859-EAFE-446D-A614-4333E2678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266825"/>
                        <a:ext cx="8205787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FE4D40-BCF3-439C-AB9E-A366AF932347}"/>
              </a:ext>
            </a:extLst>
          </p:cNvPr>
          <p:cNvSpPr txBox="1"/>
          <p:nvPr/>
        </p:nvSpPr>
        <p:spPr>
          <a:xfrm>
            <a:off x="304800" y="4719880"/>
            <a:ext cx="773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means that variance of the E field for the coherent state is independent of the amplitude </a:t>
            </a:r>
            <a:r>
              <a:rPr lang="en-US" sz="2400" b="1" i="1" dirty="0">
                <a:latin typeface="Symbol" panose="05050102010706020507" pitchFamily="18" charset="2"/>
              </a:rPr>
              <a:t>L</a:t>
            </a:r>
            <a:r>
              <a:rPr lang="en-US" sz="2400" b="1" dirty="0"/>
              <a:t>.    Therefore, for </a:t>
            </a:r>
            <a:r>
              <a:rPr lang="en-US" sz="2400" b="1"/>
              <a:t>large </a:t>
            </a:r>
            <a:r>
              <a:rPr lang="en-US" sz="2400" b="1" i="1">
                <a:latin typeface="Symbol" panose="05050102010706020507" pitchFamily="18" charset="2"/>
              </a:rPr>
              <a:t>L </a:t>
            </a:r>
            <a:r>
              <a:rPr lang="en-US" sz="2400" b="1" baseline="-25000"/>
              <a:t> </a:t>
            </a:r>
            <a:r>
              <a:rPr lang="en-US" sz="2400" b="1" dirty="0"/>
              <a:t>the variance is small in comparison.</a:t>
            </a:r>
          </a:p>
        </p:txBody>
      </p:sp>
    </p:spTree>
    <p:extLst>
      <p:ext uri="{BB962C8B-B14F-4D97-AF65-F5344CB8AC3E}">
        <p14:creationId xmlns:p14="http://schemas.microsoft.com/office/powerpoint/2010/main" val="166705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47F53-D029-4F59-8A78-71878F16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42417-0DED-4CF0-A9EE-435D1108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56E3-4DC1-4933-9760-388C2140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AB05C-65F5-4D08-856A-A21042E2F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07" y="136523"/>
            <a:ext cx="6632192" cy="6219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A2D7A-0C58-4B75-88CA-138767E44E75}"/>
              </a:ext>
            </a:extLst>
          </p:cNvPr>
          <p:cNvSpPr txBox="1"/>
          <p:nvPr/>
        </p:nvSpPr>
        <p:spPr>
          <a:xfrm>
            <a:off x="115247" y="1033895"/>
            <a:ext cx="21707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Visualization of coherent state electric fields for various amplitudes</a:t>
            </a:r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algn="l"/>
            <a:r>
              <a:rPr lang="en-US" sz="2400" b="1" dirty="0"/>
              <a:t>Source:   </a:t>
            </a:r>
          </a:p>
          <a:p>
            <a:pPr algn="l"/>
            <a:r>
              <a:rPr lang="en-US" sz="2400" b="1" dirty="0"/>
              <a:t>R. Loudon, “The Quantum Theory of Light”</a:t>
            </a:r>
          </a:p>
        </p:txBody>
      </p:sp>
    </p:spTree>
    <p:extLst>
      <p:ext uri="{BB962C8B-B14F-4D97-AF65-F5344CB8AC3E}">
        <p14:creationId xmlns:p14="http://schemas.microsoft.com/office/powerpoint/2010/main" val="259312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F2008-4B83-498E-8AC8-0C531FB7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FF699-37DE-4DBF-AD27-5BC5E929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CA458-2F7A-4818-8244-7D31319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C197C-751C-4661-A919-018620EB5460}"/>
              </a:ext>
            </a:extLst>
          </p:cNvPr>
          <p:cNvSpPr txBox="1"/>
          <p:nvPr/>
        </p:nvSpPr>
        <p:spPr>
          <a:xfrm>
            <a:off x="304800" y="3308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Additional properties of  single mode coherent state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841C10-9444-4A1C-AB44-13C0C08C4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595075"/>
              </p:ext>
            </p:extLst>
          </p:nvPr>
        </p:nvGraphicFramePr>
        <p:xfrm>
          <a:off x="165100" y="1131888"/>
          <a:ext cx="8553450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5240" imgH="2120760" progId="Equation.DSMT4">
                  <p:embed/>
                </p:oleObj>
              </mc:Choice>
              <mc:Fallback>
                <p:oleObj name="Equation" r:id="rId3" imgW="4305240" imgH="2120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9841C10-9444-4A1C-AB44-13C0C08C4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1131888"/>
                        <a:ext cx="8553450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75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8AFD1-8204-4A57-AA34-96B58705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03383-AEFC-4FDD-B524-4B7B772E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3F05B-1518-49A6-807B-251CF855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FAD76C8-ABB9-4B94-9602-68215D282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402570"/>
              </p:ext>
            </p:extLst>
          </p:nvPr>
        </p:nvGraphicFramePr>
        <p:xfrm>
          <a:off x="317840" y="702312"/>
          <a:ext cx="8508319" cy="307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473120" progId="Equation.DSMT4">
                  <p:embed/>
                </p:oleObj>
              </mc:Choice>
              <mc:Fallback>
                <p:oleObj name="Equation" r:id="rId3" imgW="4076640" imgH="1473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FAD76C8-ABB9-4B94-9602-68215D282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40" y="702312"/>
                        <a:ext cx="8508319" cy="307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7B7D4-48E2-4A73-A966-E1A467510FFA}"/>
              </a:ext>
            </a:extLst>
          </p:cNvPr>
          <p:cNvSpPr txBox="1"/>
          <p:nvPr/>
        </p:nvSpPr>
        <p:spPr>
          <a:xfrm>
            <a:off x="161228" y="348414"/>
            <a:ext cx="794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Interpretation of a single mode coherent state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F56C48-B622-89B0-836B-CF1F03716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63627"/>
              </p:ext>
            </p:extLst>
          </p:nvPr>
        </p:nvGraphicFramePr>
        <p:xfrm>
          <a:off x="511175" y="4089400"/>
          <a:ext cx="80708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46160" imgH="977760" progId="Equation.DSMT4">
                  <p:embed/>
                </p:oleObj>
              </mc:Choice>
              <mc:Fallback>
                <p:oleObj name="Equation" r:id="rId5" imgW="3746160" imgH="977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66FE46-5C90-4EF0-9360-DD5FA3FDA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4089400"/>
                        <a:ext cx="8070850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06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B305-EE32-B49B-B314-ED4ED917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6" y="381000"/>
            <a:ext cx="8829027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191000"/>
            <a:ext cx="8757913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BA988-6B33-763F-DAE5-EC8CE3D2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4BF5F-BDB1-DE0C-EC01-C356A00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621BD-E8B1-5C02-0EB9-A85F2F72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8686B-D0E7-86D6-F8AD-6ED9DA3E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057275"/>
            <a:ext cx="8172450" cy="47434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2F4763-0904-45A6-A0B4-89CB0C0C8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35184"/>
              </p:ext>
            </p:extLst>
          </p:nvPr>
        </p:nvGraphicFramePr>
        <p:xfrm>
          <a:off x="3657600" y="228600"/>
          <a:ext cx="2871788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660240" progId="Equation.DSMT4">
                  <p:embed/>
                </p:oleObj>
              </mc:Choice>
              <mc:Fallback>
                <p:oleObj name="Equation" r:id="rId3" imgW="133344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F56C48-B622-89B0-836B-CF1F03716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28600"/>
                        <a:ext cx="2871788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77C5C5-1020-DC64-37D9-ECF8E22F117E}"/>
              </a:ext>
            </a:extLst>
          </p:cNvPr>
          <p:cNvSpPr txBox="1"/>
          <p:nvPr/>
        </p:nvSpPr>
        <p:spPr>
          <a:xfrm>
            <a:off x="1670193" y="142175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L=1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D1DC8-675F-A405-70E8-FBA76AB75A6D}"/>
              </a:ext>
            </a:extLst>
          </p:cNvPr>
          <p:cNvSpPr txBox="1"/>
          <p:nvPr/>
        </p:nvSpPr>
        <p:spPr>
          <a:xfrm>
            <a:off x="4648200" y="551021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7BF46-6134-4807-3641-8E2AB3C7D95A}"/>
              </a:ext>
            </a:extLst>
          </p:cNvPr>
          <p:cNvSpPr txBox="1"/>
          <p:nvPr/>
        </p:nvSpPr>
        <p:spPr>
          <a:xfrm>
            <a:off x="249555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>
                <a:latin typeface="Symbol" panose="05050102010706020507" pitchFamily="18" charset="2"/>
              </a:rPr>
              <a:t>L=2</a:t>
            </a:r>
            <a:endParaRPr lang="en-US" sz="2400" b="1" i="1" dirty="0">
              <a:latin typeface="Symbol" panose="05050102010706020507" pitchFamily="18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05C2B-E48C-8D27-B8D2-A3A569CD8865}"/>
              </a:ext>
            </a:extLst>
          </p:cNvPr>
          <p:cNvSpPr txBox="1"/>
          <p:nvPr/>
        </p:nvSpPr>
        <p:spPr>
          <a:xfrm>
            <a:off x="4876800" y="3581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L=3</a:t>
            </a:r>
          </a:p>
        </p:txBody>
      </p:sp>
    </p:spTree>
    <p:extLst>
      <p:ext uri="{BB962C8B-B14F-4D97-AF65-F5344CB8AC3E}">
        <p14:creationId xmlns:p14="http://schemas.microsoft.com/office/powerpoint/2010/main" val="99995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88505-6699-DE24-77D6-7D335BC5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2AACE-6F78-629C-2BFC-4C33801C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C5D2F-3385-AE84-4B6B-5C1924F0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9657A1-4B58-D006-57E0-AC2C741F0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3697"/>
              </p:ext>
            </p:extLst>
          </p:nvPr>
        </p:nvGraphicFramePr>
        <p:xfrm>
          <a:off x="361950" y="762000"/>
          <a:ext cx="8153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320" imgH="977760" progId="Equation.DSMT4">
                  <p:embed/>
                </p:oleObj>
              </mc:Choice>
              <mc:Fallback>
                <p:oleObj name="Equation" r:id="rId2" imgW="3784320" imgH="977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F56C48-B622-89B0-836B-CF1F03716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762000"/>
                        <a:ext cx="8153400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4900CB-BDAE-058F-CD7D-2F23F9D20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020237"/>
              </p:ext>
            </p:extLst>
          </p:nvPr>
        </p:nvGraphicFramePr>
        <p:xfrm>
          <a:off x="384175" y="3427413"/>
          <a:ext cx="820896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84320" imgH="761760" progId="Equation.DSMT4">
                  <p:embed/>
                </p:oleObj>
              </mc:Choice>
              <mc:Fallback>
                <p:oleObj name="Equation" r:id="rId4" imgW="3784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3427413"/>
                        <a:ext cx="8208963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FC65C30-F319-0B4D-CE62-3A502F0BF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97974"/>
              </p:ext>
            </p:extLst>
          </p:nvPr>
        </p:nvGraphicFramePr>
        <p:xfrm>
          <a:off x="29280" y="245505"/>
          <a:ext cx="9085439" cy="42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51360" imgH="228600" progId="Equation.DSMT4">
                  <p:embed/>
                </p:oleObj>
              </mc:Choice>
              <mc:Fallback>
                <p:oleObj name="Equation" r:id="rId6" imgW="4851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80" y="245505"/>
                        <a:ext cx="9085439" cy="42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47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EE4E42-12E7-1719-1506-FBE484CB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19" y="1639792"/>
            <a:ext cx="6419850" cy="4762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283C6-A921-C1F5-72C2-C4D6827A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DF181-9F01-17BE-A2AC-C2BF00D7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AA2E-9D71-458A-EBB6-E50922B8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541D50-B9F1-C873-DF68-C43974FF1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59882"/>
              </p:ext>
            </p:extLst>
          </p:nvPr>
        </p:nvGraphicFramePr>
        <p:xfrm>
          <a:off x="2085556" y="120331"/>
          <a:ext cx="56737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965160" progId="Equation.DSMT4">
                  <p:embed/>
                </p:oleObj>
              </mc:Choice>
              <mc:Fallback>
                <p:oleObj name="Equation" r:id="rId3" imgW="2616120" imgH="965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84900CB-BDAE-058F-CD7D-2F23F9D20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556" y="120331"/>
                        <a:ext cx="5673725" cy="209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AD8862-EBB5-FE7C-FB08-DDD576F7C4F0}"/>
              </a:ext>
            </a:extLst>
          </p:cNvPr>
          <p:cNvSpPr txBox="1"/>
          <p:nvPr/>
        </p:nvSpPr>
        <p:spPr>
          <a:xfrm rot="16200000">
            <a:off x="1098758" y="313582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/>
              <a:t>P</a:t>
            </a:r>
            <a:r>
              <a:rPr lang="en-US" sz="3200" b="1" baseline="-25000" dirty="0" err="1"/>
              <a:t>n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06B55-1739-BFB3-CA3C-21254D7F7D7B}"/>
              </a:ext>
            </a:extLst>
          </p:cNvPr>
          <p:cNvSpPr txBox="1"/>
          <p:nvPr/>
        </p:nvSpPr>
        <p:spPr>
          <a:xfrm>
            <a:off x="3276600" y="213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G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9D9B0-40C4-C31F-7080-FD585E96C137}"/>
              </a:ext>
            </a:extLst>
          </p:cNvPr>
          <p:cNvSpPr txBox="1"/>
          <p:nvPr/>
        </p:nvSpPr>
        <p:spPr>
          <a:xfrm>
            <a:off x="3196508" y="3209706"/>
            <a:ext cx="122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Symbol" panose="05050102010706020507" pitchFamily="18" charset="2"/>
              </a:rPr>
              <a:t>G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FA968-8F14-BBD3-AA48-F68FB289BCF5}"/>
              </a:ext>
            </a:extLst>
          </p:cNvPr>
          <p:cNvSpPr txBox="1"/>
          <p:nvPr/>
        </p:nvSpPr>
        <p:spPr>
          <a:xfrm>
            <a:off x="5962650" y="4837662"/>
            <a:ext cx="12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Symbol" panose="05050102010706020507" pitchFamily="18" charset="2"/>
              </a:rPr>
              <a:t>G </a:t>
            </a:r>
            <a:r>
              <a:rPr lang="en-US" sz="3200" b="1">
                <a:solidFill>
                  <a:srgbClr val="00B050"/>
                </a:solidFill>
                <a:latin typeface="Symbol" panose="05050102010706020507" pitchFamily="18" charset="2"/>
              </a:rPr>
              <a:t>= 1</a:t>
            </a:r>
            <a:endParaRPr lang="en-US" sz="3200" b="1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24C0E-7055-26D7-B5F3-BD4C0A210CC0}"/>
              </a:ext>
            </a:extLst>
          </p:cNvPr>
          <p:cNvSpPr txBox="1"/>
          <p:nvPr/>
        </p:nvSpPr>
        <p:spPr>
          <a:xfrm>
            <a:off x="4756569" y="59809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9436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DC80B-FD1A-DC28-8077-E9297BEC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818DF-0158-BBCE-3458-A0E77496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FCF12-0ECC-4498-54EC-78690459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95225-2807-FA05-C6BA-8C935082E617}"/>
              </a:ext>
            </a:extLst>
          </p:cNvPr>
          <p:cNvSpPr txBox="1"/>
          <p:nvPr/>
        </p:nvSpPr>
        <p:spPr>
          <a:xfrm>
            <a:off x="80508" y="136524"/>
            <a:ext cx="8058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Beyond the coherent state –  There are problematic issues with the coherent state basis stemming from the fact that it is  mathematically “over complete”.</a:t>
            </a:r>
          </a:p>
          <a:p>
            <a:endParaRPr lang="en-US" sz="2400" b="1" dirty="0"/>
          </a:p>
          <a:p>
            <a:r>
              <a:rPr lang="en-US" sz="2400" b="1" dirty="0"/>
              <a:t>Following Berman and Malinovsky we explore the notion of “quadrature operators” for the radiation Hamiltonian.</a:t>
            </a:r>
          </a:p>
          <a:p>
            <a:endParaRPr lang="en-US" sz="2400" b="1" dirty="0"/>
          </a:p>
          <a:p>
            <a:pPr algn="l"/>
            <a:endParaRPr lang="en-US" sz="24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DE8D2D-E54E-70EC-0C65-ADAC0C889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063428"/>
              </p:ext>
            </p:extLst>
          </p:nvPr>
        </p:nvGraphicFramePr>
        <p:xfrm>
          <a:off x="228600" y="2667000"/>
          <a:ext cx="8153400" cy="336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3680" imgH="1676160" progId="Equation.DSMT4">
                  <p:embed/>
                </p:oleObj>
              </mc:Choice>
              <mc:Fallback>
                <p:oleObj name="Equation" r:id="rId2" imgW="406368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2667000"/>
                        <a:ext cx="8153400" cy="3363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23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328E9-34D3-B885-7A99-A0C61E6E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FA57D-46AA-4C6F-35DE-DBC60944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52749-67A1-56B9-B9EE-099A61DC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0B1164-59BF-564D-19F0-BB26F24C5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48891"/>
              </p:ext>
            </p:extLst>
          </p:nvPr>
        </p:nvGraphicFramePr>
        <p:xfrm>
          <a:off x="375438" y="762000"/>
          <a:ext cx="8391536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438" y="762000"/>
                        <a:ext cx="8391536" cy="312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530783-4282-16EC-4FC2-F6D4F0958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43288"/>
              </p:ext>
            </p:extLst>
          </p:nvPr>
        </p:nvGraphicFramePr>
        <p:xfrm>
          <a:off x="533400" y="4098925"/>
          <a:ext cx="844973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37080" imgH="571320" progId="Equation.DSMT4">
                  <p:embed/>
                </p:oleObj>
              </mc:Choice>
              <mc:Fallback>
                <p:oleObj name="Equation" r:id="rId4" imgW="6337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4098925"/>
                        <a:ext cx="844973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37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B525F-6262-47F5-A66D-B5AC4CBE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41082-4E74-EF5A-A78C-EC2E8DED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2F2FB-3B6E-1E96-38F0-90D372FF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07E4A6-88E4-A98E-3310-F8343A571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55390"/>
              </p:ext>
            </p:extLst>
          </p:nvPr>
        </p:nvGraphicFramePr>
        <p:xfrm>
          <a:off x="69850" y="685800"/>
          <a:ext cx="90043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2057400" progId="Equation.DSMT4">
                  <p:embed/>
                </p:oleObj>
              </mc:Choice>
              <mc:Fallback>
                <p:oleObj name="Equation" r:id="rId2" imgW="387324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" y="685800"/>
                        <a:ext cx="9004300" cy="47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38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4572-F1AF-C1B9-FD89-1BCBC8A1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61B1E-A4DC-99E7-60F4-659C36DA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DAD3F-8D2F-B60A-E67C-35F1CFB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99BEA-8971-1473-E561-61E4E1FF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7BD81E-6883-B6B6-B96D-672A6173B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32174"/>
              </p:ext>
            </p:extLst>
          </p:nvPr>
        </p:nvGraphicFramePr>
        <p:xfrm>
          <a:off x="547688" y="661988"/>
          <a:ext cx="7616825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1777680" progId="Equation.DSMT4">
                  <p:embed/>
                </p:oleObj>
              </mc:Choice>
              <mc:Fallback>
                <p:oleObj name="Equation" r:id="rId2" imgW="3276360" imgH="1777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07E4A6-88E4-A98E-3310-F8343A571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88" y="661988"/>
                        <a:ext cx="7616825" cy="413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8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44FA8-8C1E-BBF5-53AD-60E86D3D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EA2AA-350D-3C79-EFC0-547FB06E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6D15-30B0-CACC-25BA-B5540921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2711A-036B-C7FF-9A48-32842298DF77}"/>
              </a:ext>
            </a:extLst>
          </p:cNvPr>
          <p:cNvSpPr txBox="1"/>
          <p:nvPr/>
        </p:nvSpPr>
        <p:spPr>
          <a:xfrm>
            <a:off x="381000" y="609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Is it possible to do better than the coherent state?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463408-9193-74CF-8B3F-346CE01AC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2355"/>
              </p:ext>
            </p:extLst>
          </p:nvPr>
        </p:nvGraphicFramePr>
        <p:xfrm>
          <a:off x="623888" y="1035050"/>
          <a:ext cx="54705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672840" progId="Equation.DSMT4">
                  <p:embed/>
                </p:oleObj>
              </mc:Choice>
              <mc:Fallback>
                <p:oleObj name="Equation" r:id="rId2" imgW="15490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888" y="1035050"/>
                        <a:ext cx="5470525" cy="23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71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FCE2D-B6AB-6ED1-FCE4-1673E8F0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7D7F5-AB8C-29E7-5CA9-033DC22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CC65F-BD70-D927-1019-AD2F6D07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7F08D-B89A-781C-0848-81ED358B147F}"/>
              </a:ext>
            </a:extLst>
          </p:cNvPr>
          <p:cNvSpPr txBox="1"/>
          <p:nvPr/>
        </p:nvSpPr>
        <p:spPr>
          <a:xfrm>
            <a:off x="3810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Review of equations related to quantized EM fields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A711BB4-1837-EC37-D9D6-4006DFE74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79859"/>
              </p:ext>
            </p:extLst>
          </p:nvPr>
        </p:nvGraphicFramePr>
        <p:xfrm>
          <a:off x="201612" y="842665"/>
          <a:ext cx="8740775" cy="520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63960" imgH="2895480" progId="Equation.DSMT4">
                  <p:embed/>
                </p:oleObj>
              </mc:Choice>
              <mc:Fallback>
                <p:oleObj name="Equation" r:id="rId2" imgW="4863960" imgH="289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A711BB4-1837-EC37-D9D6-4006DFE74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612" y="842665"/>
                        <a:ext cx="8740775" cy="520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6E9DCE-2319-2992-F5D8-D586E09829EE}"/>
              </a:ext>
            </a:extLst>
          </p:cNvPr>
          <p:cNvSpPr txBox="1"/>
          <p:nvPr/>
        </p:nvSpPr>
        <p:spPr>
          <a:xfrm>
            <a:off x="6172200" y="3268980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Note that some texts </a:t>
            </a:r>
          </a:p>
          <a:p>
            <a:pPr algn="l"/>
            <a:r>
              <a:rPr lang="en-US" sz="2400" b="1" dirty="0"/>
              <a:t>define Q and P with</a:t>
            </a:r>
          </a:p>
          <a:p>
            <a:pPr algn="l"/>
            <a:r>
              <a:rPr lang="en-US" sz="2400" b="1" dirty="0"/>
              <a:t>a </a:t>
            </a:r>
            <a:r>
              <a:rPr lang="en-US" sz="2400" b="1" dirty="0" err="1"/>
              <a:t>prefactor</a:t>
            </a:r>
            <a:r>
              <a:rPr lang="en-US" sz="2400" b="1" dirty="0"/>
              <a:t> of ½.</a:t>
            </a:r>
          </a:p>
        </p:txBody>
      </p:sp>
    </p:spTree>
    <p:extLst>
      <p:ext uri="{BB962C8B-B14F-4D97-AF65-F5344CB8AC3E}">
        <p14:creationId xmlns:p14="http://schemas.microsoft.com/office/powerpoint/2010/main" val="309403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18B16-8A9F-3BB9-B46A-3D9A854D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A17C2-A2C8-AF07-9181-C0D2991F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795E8-C7CD-AE5A-4A48-83B2F952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4D4EA-48BB-C4E2-4142-99504CE7818B}"/>
              </a:ext>
            </a:extLst>
          </p:cNvPr>
          <p:cNvSpPr txBox="1"/>
          <p:nvPr/>
        </p:nvSpPr>
        <p:spPr>
          <a:xfrm>
            <a:off x="381000" y="457200"/>
            <a:ext cx="309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For the coherent state: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AED112-9D72-E996-38EF-9BB0EC14D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30568"/>
              </p:ext>
            </p:extLst>
          </p:nvPr>
        </p:nvGraphicFramePr>
        <p:xfrm>
          <a:off x="820738" y="1101725"/>
          <a:ext cx="27622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44240" progId="Equation.DSMT4">
                  <p:embed/>
                </p:oleObj>
              </mc:Choice>
              <mc:Fallback>
                <p:oleObj name="Equation" r:id="rId2" imgW="147312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AED112-9D72-E996-38EF-9BB0EC14D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0738" y="1101725"/>
                        <a:ext cx="276225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DC9C2B-49F0-F45E-0611-9FCD0C2C4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5050" y="2444750"/>
          <a:ext cx="520065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711000" progId="Equation.DSMT4">
                  <p:embed/>
                </p:oleObj>
              </mc:Choice>
              <mc:Fallback>
                <p:oleObj name="Equation" r:id="rId4" imgW="252720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BDC9C2B-49F0-F45E-0611-9FCD0C2C4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050" y="2444750"/>
                        <a:ext cx="5200650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164411-DC50-56CE-F39C-DDAAD77679FF}"/>
              </a:ext>
            </a:extLst>
          </p:cNvPr>
          <p:cNvSpPr txBox="1"/>
          <p:nvPr/>
        </p:nvSpPr>
        <p:spPr>
          <a:xfrm>
            <a:off x="653479" y="4724400"/>
            <a:ext cx="772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this sense, the coherent state represents the minimum uncertainty process.</a:t>
            </a:r>
          </a:p>
        </p:txBody>
      </p:sp>
    </p:spTree>
    <p:extLst>
      <p:ext uri="{BB962C8B-B14F-4D97-AF65-F5344CB8AC3E}">
        <p14:creationId xmlns:p14="http://schemas.microsoft.com/office/powerpoint/2010/main" val="232196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988A-E949-FA98-1C1E-09C6825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84E61-87B5-A47D-3E6F-2B1940BA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072C-4930-83B3-FCFE-6E751492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D0FD2-963E-67D1-62B7-FC898DF0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76" y="1143000"/>
            <a:ext cx="9502920" cy="1390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A6A01-AA83-CB3F-C2F0-415DC8A57D1F}"/>
              </a:ext>
            </a:extLst>
          </p:cNvPr>
          <p:cNvSpPr txBox="1"/>
          <p:nvPr/>
        </p:nvSpPr>
        <p:spPr>
          <a:xfrm>
            <a:off x="533400" y="3200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4 PM in Olin 101</a:t>
            </a:r>
          </a:p>
        </p:txBody>
      </p:sp>
    </p:spTree>
    <p:extLst>
      <p:ext uri="{BB962C8B-B14F-4D97-AF65-F5344CB8AC3E}">
        <p14:creationId xmlns:p14="http://schemas.microsoft.com/office/powerpoint/2010/main" val="390149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623D6-3773-E454-E351-7F0BCC00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846DC-DA50-6700-8E35-F24F884D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33BA-7C93-C3EC-B605-1CF1FD9A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35057-F449-A7E8-21C9-F4ADD8BB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47625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20C5D-D1C3-2A67-5F7F-3BFD935A9514}"/>
              </a:ext>
            </a:extLst>
          </p:cNvPr>
          <p:cNvSpPr txBox="1"/>
          <p:nvPr/>
        </p:nvSpPr>
        <p:spPr>
          <a:xfrm>
            <a:off x="4185557" y="523471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latin typeface="Symbol" panose="05050102010706020507" pitchFamily="18" charset="2"/>
              </a:rPr>
              <a:t>D</a:t>
            </a:r>
            <a:r>
              <a:rPr lang="en-US" sz="3200" b="1" i="1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8F731-C66A-4DBB-1D67-08DA328B50EA}"/>
              </a:ext>
            </a:extLst>
          </p:cNvPr>
          <p:cNvSpPr txBox="1"/>
          <p:nvPr/>
        </p:nvSpPr>
        <p:spPr>
          <a:xfrm rot="16200000">
            <a:off x="1219200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latin typeface="Symbol" panose="05050102010706020507" pitchFamily="18" charset="2"/>
              </a:rPr>
              <a:t>D</a:t>
            </a:r>
            <a:r>
              <a:rPr lang="en-US" sz="3200" b="1" i="1" dirty="0"/>
              <a:t>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502D8-AF77-915B-B9D6-CD90E23711AB}"/>
              </a:ext>
            </a:extLst>
          </p:cNvPr>
          <p:cNvSpPr>
            <a:spLocks noChangeAspect="1"/>
          </p:cNvSpPr>
          <p:nvPr/>
        </p:nvSpPr>
        <p:spPr>
          <a:xfrm>
            <a:off x="3733800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15605-9C44-69BA-DC65-AF90C3936D4D}"/>
              </a:ext>
            </a:extLst>
          </p:cNvPr>
          <p:cNvSpPr txBox="1"/>
          <p:nvPr/>
        </p:nvSpPr>
        <p:spPr>
          <a:xfrm>
            <a:off x="1524000" y="34607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Allowed variance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61903-6033-1EB3-92C2-02D65E49B2D7}"/>
              </a:ext>
            </a:extLst>
          </p:cNvPr>
          <p:cNvSpPr txBox="1"/>
          <p:nvPr/>
        </p:nvSpPr>
        <p:spPr>
          <a:xfrm>
            <a:off x="2514600" y="581948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Coherent state</a:t>
            </a: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995159DC-E515-EEA4-F439-78D04031B2B9}"/>
              </a:ext>
            </a:extLst>
          </p:cNvPr>
          <p:cNvSpPr/>
          <p:nvPr/>
        </p:nvSpPr>
        <p:spPr>
          <a:xfrm rot="16366072">
            <a:off x="2255126" y="2906152"/>
            <a:ext cx="2656605" cy="3706228"/>
          </a:xfrm>
          <a:prstGeom prst="circularArrow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A809A-BB7F-915B-FFD4-FF405936D290}"/>
              </a:ext>
            </a:extLst>
          </p:cNvPr>
          <p:cNvSpPr txBox="1"/>
          <p:nvPr/>
        </p:nvSpPr>
        <p:spPr>
          <a:xfrm>
            <a:off x="3733800" y="2306555"/>
            <a:ext cx="2814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Range of values </a:t>
            </a:r>
          </a:p>
          <a:p>
            <a:pPr algn="l"/>
            <a:r>
              <a:rPr lang="en-US" sz="2400" b="1" dirty="0"/>
              <a:t>allowed by quantum</a:t>
            </a:r>
          </a:p>
          <a:p>
            <a:pPr algn="l"/>
            <a:r>
              <a:rPr lang="en-US" sz="2400" b="1" dirty="0"/>
              <a:t>mechanics</a:t>
            </a:r>
          </a:p>
        </p:txBody>
      </p:sp>
    </p:spTree>
    <p:extLst>
      <p:ext uri="{BB962C8B-B14F-4D97-AF65-F5344CB8AC3E}">
        <p14:creationId xmlns:p14="http://schemas.microsoft.com/office/powerpoint/2010/main" val="96853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623D6-3773-E454-E351-7F0BCC00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846DC-DA50-6700-8E35-F24F884D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33BA-7C93-C3EC-B605-1CF1FD9A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35057-F449-A7E8-21C9-F4ADD8BB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47625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20C5D-D1C3-2A67-5F7F-3BFD935A9514}"/>
              </a:ext>
            </a:extLst>
          </p:cNvPr>
          <p:cNvSpPr txBox="1"/>
          <p:nvPr/>
        </p:nvSpPr>
        <p:spPr>
          <a:xfrm>
            <a:off x="4185557" y="523471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latin typeface="Symbol" panose="05050102010706020507" pitchFamily="18" charset="2"/>
              </a:rPr>
              <a:t>D</a:t>
            </a:r>
            <a:r>
              <a:rPr lang="en-US" sz="3200" b="1" i="1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8F731-C66A-4DBB-1D67-08DA328B50EA}"/>
              </a:ext>
            </a:extLst>
          </p:cNvPr>
          <p:cNvSpPr txBox="1"/>
          <p:nvPr/>
        </p:nvSpPr>
        <p:spPr>
          <a:xfrm rot="16200000">
            <a:off x="1219200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latin typeface="Symbol" panose="05050102010706020507" pitchFamily="18" charset="2"/>
              </a:rPr>
              <a:t>D</a:t>
            </a:r>
            <a:r>
              <a:rPr lang="en-US" sz="3200" b="1" i="1" dirty="0"/>
              <a:t>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502D8-AF77-915B-B9D6-CD90E23711AB}"/>
              </a:ext>
            </a:extLst>
          </p:cNvPr>
          <p:cNvSpPr>
            <a:spLocks noChangeAspect="1"/>
          </p:cNvSpPr>
          <p:nvPr/>
        </p:nvSpPr>
        <p:spPr>
          <a:xfrm>
            <a:off x="3733800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15605-9C44-69BA-DC65-AF90C3936D4D}"/>
              </a:ext>
            </a:extLst>
          </p:cNvPr>
          <p:cNvSpPr txBox="1"/>
          <p:nvPr/>
        </p:nvSpPr>
        <p:spPr>
          <a:xfrm>
            <a:off x="1524000" y="34607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Allowed variance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61903-6033-1EB3-92C2-02D65E49B2D7}"/>
              </a:ext>
            </a:extLst>
          </p:cNvPr>
          <p:cNvSpPr txBox="1"/>
          <p:nvPr/>
        </p:nvSpPr>
        <p:spPr>
          <a:xfrm>
            <a:off x="2514600" y="581948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Coherent state</a:t>
            </a: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995159DC-E515-EEA4-F439-78D04031B2B9}"/>
              </a:ext>
            </a:extLst>
          </p:cNvPr>
          <p:cNvSpPr/>
          <p:nvPr/>
        </p:nvSpPr>
        <p:spPr>
          <a:xfrm rot="16366072">
            <a:off x="2255126" y="2906152"/>
            <a:ext cx="2656605" cy="3706228"/>
          </a:xfrm>
          <a:prstGeom prst="circularArrow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A809A-BB7F-915B-FFD4-FF405936D290}"/>
              </a:ext>
            </a:extLst>
          </p:cNvPr>
          <p:cNvSpPr txBox="1"/>
          <p:nvPr/>
        </p:nvSpPr>
        <p:spPr>
          <a:xfrm>
            <a:off x="3733800" y="2306555"/>
            <a:ext cx="2814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Range of values </a:t>
            </a:r>
          </a:p>
          <a:p>
            <a:pPr algn="l"/>
            <a:r>
              <a:rPr lang="en-US" sz="2400" b="1" dirty="0"/>
              <a:t>allowed by quantum</a:t>
            </a:r>
          </a:p>
          <a:p>
            <a:pPr algn="l"/>
            <a:r>
              <a:rPr lang="en-US" sz="2400" b="1" dirty="0"/>
              <a:t>mechanics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0E6DD-1EF2-6063-C163-456AFC691180}"/>
              </a:ext>
            </a:extLst>
          </p:cNvPr>
          <p:cNvSpPr>
            <a:spLocks noChangeAspect="1"/>
          </p:cNvSpPr>
          <p:nvPr/>
        </p:nvSpPr>
        <p:spPr>
          <a:xfrm>
            <a:off x="5778212" y="4325192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E4CB4-4AD3-9EFE-DAD5-BC94C92DE89C}"/>
              </a:ext>
            </a:extLst>
          </p:cNvPr>
          <p:cNvSpPr txBox="1"/>
          <p:nvPr/>
        </p:nvSpPr>
        <p:spPr>
          <a:xfrm>
            <a:off x="6794211" y="3810000"/>
            <a:ext cx="21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“Squeezed” state with smaller </a:t>
            </a:r>
            <a:r>
              <a:rPr lang="en-US" sz="2400" b="1" i="1" dirty="0">
                <a:latin typeface="Symbol" panose="05050102010706020507" pitchFamily="18" charset="2"/>
              </a:rPr>
              <a:t>D</a:t>
            </a:r>
            <a:r>
              <a:rPr lang="en-US" sz="2400" b="1" i="1" dirty="0"/>
              <a:t>P</a:t>
            </a:r>
            <a:r>
              <a:rPr lang="en-US" sz="2400" b="1" dirty="0"/>
              <a:t> but larger </a:t>
            </a:r>
            <a:r>
              <a:rPr lang="en-US" sz="2400" b="1" i="1" dirty="0">
                <a:latin typeface="Symbol" panose="05050102010706020507" pitchFamily="18" charset="2"/>
              </a:rPr>
              <a:t>D</a:t>
            </a:r>
            <a:r>
              <a:rPr lang="en-US" sz="2400" b="1" i="1" dirty="0"/>
              <a:t>Q.</a:t>
            </a:r>
            <a:endParaRPr lang="en-US" sz="2400" b="1" dirty="0"/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CC332F1A-0FC8-BF97-8C63-4BB3E0E127E0}"/>
              </a:ext>
            </a:extLst>
          </p:cNvPr>
          <p:cNvSpPr/>
          <p:nvPr/>
        </p:nvSpPr>
        <p:spPr>
          <a:xfrm rot="9750189" flipV="1">
            <a:off x="5620066" y="2638373"/>
            <a:ext cx="2656605" cy="2818673"/>
          </a:xfrm>
          <a:prstGeom prst="circularArrow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B733FA-006A-CF61-B460-047872AE9F8A}"/>
              </a:ext>
            </a:extLst>
          </p:cNvPr>
          <p:cNvSpPr>
            <a:spLocks noChangeAspect="1"/>
          </p:cNvSpPr>
          <p:nvPr/>
        </p:nvSpPr>
        <p:spPr>
          <a:xfrm>
            <a:off x="2852057" y="1483513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id="{C4457A2B-FAF2-5AB3-443C-0AFF5855C8DB}"/>
              </a:ext>
            </a:extLst>
          </p:cNvPr>
          <p:cNvSpPr/>
          <p:nvPr/>
        </p:nvSpPr>
        <p:spPr>
          <a:xfrm rot="10344110" flipV="1">
            <a:off x="2851200" y="134661"/>
            <a:ext cx="3339069" cy="2253581"/>
          </a:xfrm>
          <a:prstGeom prst="circularArrow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D0BC4C-3118-6A56-7569-3AB1C7CA7D85}"/>
              </a:ext>
            </a:extLst>
          </p:cNvPr>
          <p:cNvSpPr txBox="1"/>
          <p:nvPr/>
        </p:nvSpPr>
        <p:spPr>
          <a:xfrm>
            <a:off x="6172200" y="106740"/>
            <a:ext cx="21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“Squeezed” state with larger </a:t>
            </a:r>
            <a:r>
              <a:rPr lang="en-US" sz="2400" b="1" i="1" dirty="0">
                <a:latin typeface="Symbol" panose="05050102010706020507" pitchFamily="18" charset="2"/>
              </a:rPr>
              <a:t>D</a:t>
            </a:r>
            <a:r>
              <a:rPr lang="en-US" sz="2400" b="1" i="1" dirty="0"/>
              <a:t>P</a:t>
            </a:r>
            <a:r>
              <a:rPr lang="en-US" sz="2400" b="1" dirty="0"/>
              <a:t> but smaller </a:t>
            </a:r>
            <a:r>
              <a:rPr lang="en-US" sz="2400" b="1" i="1" dirty="0">
                <a:latin typeface="Symbol" panose="05050102010706020507" pitchFamily="18" charset="2"/>
              </a:rPr>
              <a:t>D</a:t>
            </a:r>
            <a:r>
              <a:rPr lang="en-US" sz="2400" b="1" i="1" dirty="0"/>
              <a:t>Q.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4620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A569D-9906-F677-4A39-0553104E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28499-3278-9810-C8A4-B82A0B7B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03CB-8C31-48E7-EC78-E634821A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EDBC1-5A49-C5F8-F7C6-3A10429F1B40}"/>
              </a:ext>
            </a:extLst>
          </p:cNvPr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terms of the eigenstates of the EM Hamiltonian: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44D9BB-009E-CBD2-A1E2-689882CF5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685800"/>
          <a:ext cx="6551613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1155600" progId="Equation.DSMT4">
                  <p:embed/>
                </p:oleObj>
              </mc:Choice>
              <mc:Fallback>
                <p:oleObj name="Equation" r:id="rId2" imgW="2869920" imgH="1155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44D9BB-009E-CBD2-A1E2-689882CF5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685800"/>
                        <a:ext cx="6551613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706CE4-BEE7-2DA3-B4DE-8EA8B3FF4C78}"/>
              </a:ext>
            </a:extLst>
          </p:cNvPr>
          <p:cNvSpPr txBox="1"/>
          <p:nvPr/>
        </p:nvSpPr>
        <p:spPr>
          <a:xfrm>
            <a:off x="381000" y="3581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terms of coherent states: --</a:t>
            </a:r>
          </a:p>
        </p:txBody>
      </p:sp>
    </p:spTree>
    <p:extLst>
      <p:ext uri="{BB962C8B-B14F-4D97-AF65-F5344CB8AC3E}">
        <p14:creationId xmlns:p14="http://schemas.microsoft.com/office/powerpoint/2010/main" val="2813524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18B16-8A9F-3BB9-B46A-3D9A854D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A17C2-A2C8-AF07-9181-C0D2991F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795E8-C7CD-AE5A-4A48-83B2F952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4D4EA-48BB-C4E2-4142-99504CE7818B}"/>
              </a:ext>
            </a:extLst>
          </p:cNvPr>
          <p:cNvSpPr txBox="1"/>
          <p:nvPr/>
        </p:nvSpPr>
        <p:spPr>
          <a:xfrm>
            <a:off x="381000" y="457200"/>
            <a:ext cx="309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For the coherent state: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AED112-9D72-E996-38EF-9BB0EC14D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882375"/>
              </p:ext>
            </p:extLst>
          </p:nvPr>
        </p:nvGraphicFramePr>
        <p:xfrm>
          <a:off x="820738" y="1101725"/>
          <a:ext cx="27622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44240" progId="Equation.DSMT4">
                  <p:embed/>
                </p:oleObj>
              </mc:Choice>
              <mc:Fallback>
                <p:oleObj name="Equation" r:id="rId2" imgW="147312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AED112-9D72-E996-38EF-9BB0EC14D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0738" y="1101725"/>
                        <a:ext cx="276225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DC9C2B-49F0-F45E-0611-9FCD0C2C4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5050" y="2444750"/>
          <a:ext cx="520065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711000" progId="Equation.DSMT4">
                  <p:embed/>
                </p:oleObj>
              </mc:Choice>
              <mc:Fallback>
                <p:oleObj name="Equation" r:id="rId4" imgW="252720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BDC9C2B-49F0-F45E-0611-9FCD0C2C4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050" y="2444750"/>
                        <a:ext cx="5200650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164411-DC50-56CE-F39C-DDAAD77679FF}"/>
              </a:ext>
            </a:extLst>
          </p:cNvPr>
          <p:cNvSpPr txBox="1"/>
          <p:nvPr/>
        </p:nvSpPr>
        <p:spPr>
          <a:xfrm>
            <a:off x="653479" y="4724400"/>
            <a:ext cx="772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this sense, the coherent state represents the minimum uncertainty process.</a:t>
            </a:r>
          </a:p>
        </p:txBody>
      </p:sp>
    </p:spTree>
    <p:extLst>
      <p:ext uri="{BB962C8B-B14F-4D97-AF65-F5344CB8AC3E}">
        <p14:creationId xmlns:p14="http://schemas.microsoft.com/office/powerpoint/2010/main" val="2339290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C3E75-82AA-D0CE-224E-EE4D7B3C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E4A19-7B86-02B8-80D8-C56AE6F7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383C3-8337-06B1-C46A-894CFE1A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DA10F-998D-0507-0FA5-956AFC1E6E1A}"/>
              </a:ext>
            </a:extLst>
          </p:cNvPr>
          <p:cNvSpPr txBox="1"/>
          <p:nvPr/>
        </p:nvSpPr>
        <p:spPr>
          <a:xfrm>
            <a:off x="228600" y="381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can we transform the quadrature functions to reduce the variances of </a:t>
            </a:r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 or </a:t>
            </a:r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C7E192-DF0D-08A9-9473-3CA01A54B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3" y="1246188"/>
          <a:ext cx="895350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680" imgH="1701720" progId="Equation.DSMT4">
                  <p:embed/>
                </p:oleObj>
              </mc:Choice>
              <mc:Fallback>
                <p:oleObj name="Equation" r:id="rId2" imgW="4495680" imgH="1701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C7E192-DF0D-08A9-9473-3CA01A54B6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113" y="1246188"/>
                        <a:ext cx="8953500" cy="338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936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6FA2C-0977-BDF8-76CF-F9A43F47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E0DB0-5A34-B594-8EF0-469ED69C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3AA5-3B7B-9AAD-B71D-637AB8BF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41A4B03-1B0A-B7D3-34BA-D84E52833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-14288"/>
          <a:ext cx="8128000" cy="64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320" imgH="3022560" progId="Equation.DSMT4">
                  <p:embed/>
                </p:oleObj>
              </mc:Choice>
              <mc:Fallback>
                <p:oleObj name="Equation" r:id="rId2" imgW="3784320" imgH="3022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41A4B03-1B0A-B7D3-34BA-D84E52833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-14288"/>
                        <a:ext cx="8128000" cy="649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139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B918C-F28F-8B07-4966-F3F20F83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33103-47C4-78DD-0F60-ED09C474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E0F84-2CF8-8A36-34C2-72869C3C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A1C3CE-3258-4DC4-C750-EA21000CC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" y="388938"/>
          <a:ext cx="7875588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2641320" progId="Equation.DSMT4">
                  <p:embed/>
                </p:oleObj>
              </mc:Choice>
              <mc:Fallback>
                <p:oleObj name="Equation" r:id="rId2" imgW="3860640" imgH="2641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3A1C3CE-3258-4DC4-C750-EA21000CC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75" y="388938"/>
                        <a:ext cx="7875588" cy="538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992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FB8E7-8C5D-249C-DDC1-63C42F38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F314F-A127-1F8E-3D56-6292FDB4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B48E3-DA53-B0CD-512F-97ECE29C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A4C70D-8941-F63D-F1C3-7239D8E15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270" y="794204"/>
          <a:ext cx="8767460" cy="589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3840" imgH="3047760" progId="Equation.DSMT4">
                  <p:embed/>
                </p:oleObj>
              </mc:Choice>
              <mc:Fallback>
                <p:oleObj name="Equation" r:id="rId2" imgW="4533840" imgH="3047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A4C70D-8941-F63D-F1C3-7239D8E15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8270" y="794204"/>
                        <a:ext cx="8767460" cy="5894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7575DF-BFCD-90C2-5B4B-4FC965C9F3D3}"/>
              </a:ext>
            </a:extLst>
          </p:cNvPr>
          <p:cNvSpPr txBox="1"/>
          <p:nvPr/>
        </p:nvSpPr>
        <p:spPr>
          <a:xfrm>
            <a:off x="32657" y="103868"/>
            <a:ext cx="769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Evaluating the variance --</a:t>
            </a:r>
          </a:p>
        </p:txBody>
      </p:sp>
    </p:spTree>
    <p:extLst>
      <p:ext uri="{BB962C8B-B14F-4D97-AF65-F5344CB8AC3E}">
        <p14:creationId xmlns:p14="http://schemas.microsoft.com/office/powerpoint/2010/main" val="3711948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4FB9C-8710-DA09-3D9C-174A22E3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BC651-369E-AC55-8388-D35CB06B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48860-B349-1278-0643-930C2FD8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41B9D-176F-2AEF-58C5-9EA6BD9B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001000" cy="37909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A32CB1-1A93-1471-99D7-2491B6461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609600"/>
          <a:ext cx="62626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080" imgH="609480" progId="Equation.DSMT4">
                  <p:embed/>
                </p:oleObj>
              </mc:Choice>
              <mc:Fallback>
                <p:oleObj name="Equation" r:id="rId3" imgW="334008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A32CB1-1A93-1471-99D7-2491B6461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609600"/>
                        <a:ext cx="626268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AC12AD-9F66-7867-CADC-C29F8C3EBCC0}"/>
              </a:ext>
            </a:extLst>
          </p:cNvPr>
          <p:cNvSpPr txBox="1"/>
          <p:nvPr/>
        </p:nvSpPr>
        <p:spPr>
          <a:xfrm>
            <a:off x="3657600" y="5451187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Symbol" panose="05050102010706020507" pitchFamily="18" charset="2"/>
              </a:rPr>
              <a:t>q-2b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E723F-0955-DFB6-95EE-2E8F7BC612A2}"/>
              </a:ext>
            </a:extLst>
          </p:cNvPr>
          <p:cNvSpPr txBox="1"/>
          <p:nvPr/>
        </p:nvSpPr>
        <p:spPr>
          <a:xfrm>
            <a:off x="6574971" y="446659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r=0.25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BAD21-B75A-B43E-C4A0-F1F87C472F68}"/>
              </a:ext>
            </a:extLst>
          </p:cNvPr>
          <p:cNvSpPr txBox="1"/>
          <p:nvPr/>
        </p:nvSpPr>
        <p:spPr>
          <a:xfrm>
            <a:off x="6727371" y="3505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r=0.5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63B73-4136-69C0-5CC0-ABEC97CBDC9A}"/>
              </a:ext>
            </a:extLst>
          </p:cNvPr>
          <p:cNvSpPr txBox="1"/>
          <p:nvPr/>
        </p:nvSpPr>
        <p:spPr>
          <a:xfrm>
            <a:off x="6879771" y="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+mj-lt"/>
              </a:rPr>
              <a:t>r=1.0</a:t>
            </a:r>
          </a:p>
        </p:txBody>
      </p:sp>
    </p:spTree>
    <p:extLst>
      <p:ext uri="{BB962C8B-B14F-4D97-AF65-F5344CB8AC3E}">
        <p14:creationId xmlns:p14="http://schemas.microsoft.com/office/powerpoint/2010/main" val="750186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48B94-5ACF-10EC-06AA-E55AF1E0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0606A-8C2D-9ED5-3BC3-377DDF1D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0A6C7-EE78-6664-2BDE-452EBF7D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38D197-CA7B-7AE0-64FF-5A2A368B65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857" y="629338"/>
          <a:ext cx="62626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40080" imgH="609480" progId="Equation.DSMT4">
                  <p:embed/>
                </p:oleObj>
              </mc:Choice>
              <mc:Fallback>
                <p:oleObj name="Equation" r:id="rId2" imgW="3340080" imgH="609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38D197-CA7B-7AE0-64FF-5A2A368B6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857" y="629338"/>
                        <a:ext cx="626268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5BC716-0BCD-0316-56AA-545D3AFD76B6}"/>
              </a:ext>
            </a:extLst>
          </p:cNvPr>
          <p:cNvSpPr txBox="1"/>
          <p:nvPr/>
        </p:nvSpPr>
        <p:spPr>
          <a:xfrm>
            <a:off x="152400" y="13206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Searching for the best squeeze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51F88-0C75-054C-581C-77F02F5CAB9F}"/>
              </a:ext>
            </a:extLst>
          </p:cNvPr>
          <p:cNvSpPr txBox="1"/>
          <p:nvPr/>
        </p:nvSpPr>
        <p:spPr>
          <a:xfrm>
            <a:off x="141514" y="178462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each r, the smallest result is obtained when </a:t>
            </a:r>
            <a:r>
              <a:rPr lang="en-US" sz="2400" i="1" dirty="0">
                <a:latin typeface="Symbol" panose="05050102010706020507" pitchFamily="18" charset="2"/>
              </a:rPr>
              <a:t>b=q/2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DA74E9-60CB-C4E4-6974-23B88823F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147224"/>
          <a:ext cx="8593137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927000" progId="Equation.DSMT4">
                  <p:embed/>
                </p:oleObj>
              </mc:Choice>
              <mc:Fallback>
                <p:oleObj name="Equation" r:id="rId4" imgW="3632040" imgH="927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2DA74E9-60CB-C4E4-6974-23B88823F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147224"/>
                        <a:ext cx="8593137" cy="219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CDB22E4-0D0D-C823-F60B-38E7714E7FA8}"/>
              </a:ext>
            </a:extLst>
          </p:cNvPr>
          <p:cNvSpPr txBox="1"/>
          <p:nvPr/>
        </p:nvSpPr>
        <p:spPr>
          <a:xfrm>
            <a:off x="304800" y="4611715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Despite the constraints of the uncertainty principle, it is possible to improve the measurement of one of the two non-commuting processes.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4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D6364-7127-4834-DE51-A50BBEEE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89" y="-22378"/>
            <a:ext cx="5699222" cy="65612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99E57-B7AB-A27B-0039-6A2A20D2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A8BC9-60C4-F692-2ACB-9DA2DB97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209C3-4D45-E1AA-FD5D-AABA2294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0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6D545-17BB-03CE-7EE1-D4EDAB08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D420A-9FEE-5248-468C-DE835F14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5442A-1F35-73A6-C553-43D5B1DA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359EC-9C9A-8DC7-DF83-8AC8B8B1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785"/>
            <a:ext cx="9198817" cy="2675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27CB8-9258-1EFB-AE9F-78535646DD99}"/>
              </a:ext>
            </a:extLst>
          </p:cNvPr>
          <p:cNvSpPr txBox="1"/>
          <p:nvPr/>
        </p:nvSpPr>
        <p:spPr>
          <a:xfrm>
            <a:off x="2286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Experimental evidence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840BE-03DE-6448-D4FD-D0968126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52" y="4191000"/>
            <a:ext cx="3435527" cy="16828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CF14174-E0DD-40D4-22D9-61D963F39AC2}"/>
              </a:ext>
            </a:extLst>
          </p:cNvPr>
          <p:cNvSpPr/>
          <p:nvPr/>
        </p:nvSpPr>
        <p:spPr>
          <a:xfrm rot="18990052">
            <a:off x="2346559" y="4054466"/>
            <a:ext cx="304800" cy="8223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F207B-898A-FB31-E8D9-0A21BD95A4E4}"/>
              </a:ext>
            </a:extLst>
          </p:cNvPr>
          <p:cNvSpPr txBox="1"/>
          <p:nvPr/>
        </p:nvSpPr>
        <p:spPr>
          <a:xfrm>
            <a:off x="841268" y="3687101"/>
            <a:ext cx="228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Coherent state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87EB0A2-3EE4-7F26-8D30-412773A29158}"/>
              </a:ext>
            </a:extLst>
          </p:cNvPr>
          <p:cNvSpPr/>
          <p:nvPr/>
        </p:nvSpPr>
        <p:spPr>
          <a:xfrm rot="5937326">
            <a:off x="3858878" y="5137381"/>
            <a:ext cx="304800" cy="8223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7EBAB-28AA-08B5-4E67-DB0A09978590}"/>
              </a:ext>
            </a:extLst>
          </p:cNvPr>
          <p:cNvSpPr txBox="1"/>
          <p:nvPr/>
        </p:nvSpPr>
        <p:spPr>
          <a:xfrm>
            <a:off x="4419600" y="533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Squeezed  state</a:t>
            </a:r>
          </a:p>
        </p:txBody>
      </p:sp>
    </p:spTree>
    <p:extLst>
      <p:ext uri="{BB962C8B-B14F-4D97-AF65-F5344CB8AC3E}">
        <p14:creationId xmlns:p14="http://schemas.microsoft.com/office/powerpoint/2010/main" val="3769920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B9C4A-9D74-B478-50A3-3A3DA099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44928-F5C2-8207-6964-E9518AE6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B941-2EB4-38F3-3EEB-BD58D071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3B504-D23C-BF3B-B0FF-EDBE9FE5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5918301" cy="45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FAC2A-2DFA-586B-6A78-28806371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17311-850D-261E-C726-9FFB37CA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CF23-D526-C7A5-8D6C-ADC06532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B4D71-7010-833B-C993-65AEA682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9016"/>
            <a:ext cx="5546830" cy="62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036B7-C27E-FF4F-9AC3-123460E9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E252C-11A1-08B5-767F-CBE22F99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8577-1E2D-6EBE-CC3F-437ADA04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451F0-BAD9-E546-71B8-CBAEB4CF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06" y="25559"/>
            <a:ext cx="4533988" cy="63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66889-AC59-112A-297E-F244EA39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DD3E1-7DAA-B404-0B98-89D04063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256E-0953-A914-1955-30774E7E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DE5C-ACE8-D808-1F23-435255FA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762000"/>
            <a:ext cx="7823309" cy="44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57995-B202-5662-1F44-6AAD1BB8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FA0B6-9647-1F47-8047-1506DFF6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92B1A-8E84-E3DF-3F13-1F74A94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083F4-F411-33B0-B52D-48B1FB10062B}"/>
              </a:ext>
            </a:extLst>
          </p:cNvPr>
          <p:cNvSpPr txBox="1"/>
          <p:nvPr/>
        </p:nvSpPr>
        <p:spPr>
          <a:xfrm>
            <a:off x="228600" y="4572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References for today’s lecture 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Consultation with Professor </a:t>
            </a:r>
            <a:r>
              <a:rPr lang="en-US" sz="2400" dirty="0" err="1">
                <a:latin typeface="+mj-lt"/>
              </a:rPr>
              <a:t>Kandada</a:t>
            </a:r>
            <a:endParaRPr lang="en-US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Rodney Loudon, “The quantum theory of light” (1983)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Leonard Mandel and Emil Wolf, “Optical Coherence and Quantum Optics” (2013)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Yanhua</a:t>
            </a:r>
            <a:r>
              <a:rPr lang="en-US" sz="2400" dirty="0">
                <a:latin typeface="+mj-lt"/>
              </a:rPr>
              <a:t> Shih, “An Introduction to Quantum Optics” (2021)   (some typos, but generally informative)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Paul R Berman and Vladimir S. Malinovsky, “Principles of Laser Spectroscopy and Quantum Optics” (2011)</a:t>
            </a:r>
          </a:p>
        </p:txBody>
      </p:sp>
    </p:spTree>
    <p:extLst>
      <p:ext uri="{BB962C8B-B14F-4D97-AF65-F5344CB8AC3E}">
        <p14:creationId xmlns:p14="http://schemas.microsoft.com/office/powerpoint/2010/main" val="216845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A4620-59D4-9BEC-AFAF-3158EA3B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DC9AF-660B-757D-45EE-7BA92A10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E508-1E32-464C-E0A3-49005865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80519-7392-A52A-3B25-83778F10DC12}"/>
              </a:ext>
            </a:extLst>
          </p:cNvPr>
          <p:cNvSpPr txBox="1"/>
          <p:nvPr/>
        </p:nvSpPr>
        <p:spPr>
          <a:xfrm>
            <a:off x="0" y="114754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what we learned from </a:t>
            </a:r>
            <a:r>
              <a:rPr lang="en-US" sz="2400">
                <a:latin typeface="+mj-lt"/>
              </a:rPr>
              <a:t>Lecture 34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a single mode plane wave with wave vector </a:t>
            </a:r>
            <a:r>
              <a:rPr lang="en-US" sz="2400" b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, frequency</a:t>
            </a:r>
          </a:p>
          <a:p>
            <a:r>
              <a:rPr lang="en-US" sz="2400" dirty="0" err="1">
                <a:latin typeface="Symbol" panose="05050102010706020507" pitchFamily="18" charset="2"/>
              </a:rPr>
              <a:t>w</a:t>
            </a:r>
            <a:r>
              <a:rPr lang="en-US" sz="2400" b="1" baseline="-25000" dirty="0" err="1">
                <a:latin typeface="+mj-lt"/>
              </a:rPr>
              <a:t>k</a:t>
            </a:r>
            <a:r>
              <a:rPr lang="en-US" sz="2400" dirty="0">
                <a:latin typeface="+mj-lt"/>
              </a:rPr>
              <a:t> and polarization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0DAB18-DBBE-C55A-FA5F-8A3E98986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71936"/>
              </p:ext>
            </p:extLst>
          </p:nvPr>
        </p:nvGraphicFramePr>
        <p:xfrm>
          <a:off x="184150" y="1906399"/>
          <a:ext cx="8775700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57520" imgH="2158920" progId="Equation.DSMT4">
                  <p:embed/>
                </p:oleObj>
              </mc:Choice>
              <mc:Fallback>
                <p:oleObj name="Equation" r:id="rId2" imgW="445752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150" y="1906399"/>
                        <a:ext cx="8775700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32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323D3-3E53-4DA7-AB42-C0ADE136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B7E45-7C2A-487E-AF7F-32B5684B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 -- Lecture 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17A6-4572-43A9-8575-1C774E2A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A3C425-DBC0-46CF-B624-886BCEB5A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36590"/>
              </p:ext>
            </p:extLst>
          </p:nvPr>
        </p:nvGraphicFramePr>
        <p:xfrm>
          <a:off x="93502" y="609600"/>
          <a:ext cx="90265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31960" imgH="2400120" progId="Equation.DSMT4">
                  <p:embed/>
                </p:oleObj>
              </mc:Choice>
              <mc:Fallback>
                <p:oleObj name="Equation" r:id="rId3" imgW="4431960" imgH="240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A3C425-DBC0-46CF-B624-886BCEB5A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02" y="609600"/>
                        <a:ext cx="9026525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93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31565</TotalTime>
  <Words>987</Words>
  <Application>Microsoft Office PowerPoint</Application>
  <PresentationFormat>On-screen Show (4:3)</PresentationFormat>
  <Paragraphs>220</Paragraphs>
  <Slides>42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Office Theme</vt:lpstr>
      <vt:lpstr>Office Theme</vt:lpstr>
      <vt:lpstr>Office Theme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1475</cp:revision>
  <cp:lastPrinted>2021-04-22T14:26:01Z</cp:lastPrinted>
  <dcterms:created xsi:type="dcterms:W3CDTF">2012-01-10T18:32:24Z</dcterms:created>
  <dcterms:modified xsi:type="dcterms:W3CDTF">2025-04-21T14:55:25Z</dcterms:modified>
</cp:coreProperties>
</file>