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handoutMasterIdLst>
    <p:handoutMasterId r:id="rId56"/>
  </p:handoutMasterIdLst>
  <p:sldIdLst>
    <p:sldId id="296" r:id="rId3"/>
    <p:sldId id="354" r:id="rId4"/>
    <p:sldId id="450" r:id="rId5"/>
    <p:sldId id="355" r:id="rId6"/>
    <p:sldId id="357" r:id="rId7"/>
    <p:sldId id="358" r:id="rId8"/>
    <p:sldId id="359" r:id="rId9"/>
    <p:sldId id="363" r:id="rId10"/>
    <p:sldId id="364" r:id="rId11"/>
    <p:sldId id="365" r:id="rId12"/>
    <p:sldId id="366" r:id="rId13"/>
    <p:sldId id="375" r:id="rId14"/>
    <p:sldId id="376" r:id="rId15"/>
    <p:sldId id="377" r:id="rId16"/>
    <p:sldId id="378" r:id="rId17"/>
    <p:sldId id="379" r:id="rId18"/>
    <p:sldId id="368" r:id="rId19"/>
    <p:sldId id="367" r:id="rId20"/>
    <p:sldId id="369" r:id="rId21"/>
    <p:sldId id="426" r:id="rId22"/>
    <p:sldId id="428" r:id="rId23"/>
    <p:sldId id="429" r:id="rId24"/>
    <p:sldId id="430" r:id="rId25"/>
    <p:sldId id="431" r:id="rId26"/>
    <p:sldId id="432" r:id="rId27"/>
    <p:sldId id="433" r:id="rId28"/>
    <p:sldId id="434" r:id="rId29"/>
    <p:sldId id="360" r:id="rId30"/>
    <p:sldId id="465" r:id="rId31"/>
    <p:sldId id="435" r:id="rId32"/>
    <p:sldId id="436" r:id="rId33"/>
    <p:sldId id="437" r:id="rId34"/>
    <p:sldId id="443" r:id="rId35"/>
    <p:sldId id="466" r:id="rId36"/>
    <p:sldId id="467" r:id="rId37"/>
    <p:sldId id="468" r:id="rId38"/>
    <p:sldId id="444" r:id="rId39"/>
    <p:sldId id="446" r:id="rId40"/>
    <p:sldId id="447" r:id="rId41"/>
    <p:sldId id="445" r:id="rId42"/>
    <p:sldId id="459" r:id="rId43"/>
    <p:sldId id="438" r:id="rId44"/>
    <p:sldId id="439" r:id="rId45"/>
    <p:sldId id="448" r:id="rId46"/>
    <p:sldId id="449" r:id="rId47"/>
    <p:sldId id="452" r:id="rId48"/>
    <p:sldId id="458" r:id="rId49"/>
    <p:sldId id="453" r:id="rId50"/>
    <p:sldId id="454" r:id="rId51"/>
    <p:sldId id="455" r:id="rId52"/>
    <p:sldId id="456" r:id="rId53"/>
    <p:sldId id="457"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varScale="1">
        <p:scale>
          <a:sx n="59" d="100"/>
          <a:sy n="59" d="100"/>
        </p:scale>
        <p:origin x="1488" y="48"/>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4/28/2025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4/28/2025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46</a:t>
            </a:fld>
            <a:endParaRPr lang="en-US" dirty="0"/>
          </a:p>
        </p:txBody>
      </p:sp>
    </p:spTree>
    <p:extLst>
      <p:ext uri="{BB962C8B-B14F-4D97-AF65-F5344CB8AC3E}">
        <p14:creationId xmlns:p14="http://schemas.microsoft.com/office/powerpoint/2010/main" val="284113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48</a:t>
            </a:fld>
            <a:endParaRPr lang="en-US" dirty="0"/>
          </a:p>
        </p:txBody>
      </p:sp>
    </p:spTree>
    <p:extLst>
      <p:ext uri="{BB962C8B-B14F-4D97-AF65-F5344CB8AC3E}">
        <p14:creationId xmlns:p14="http://schemas.microsoft.com/office/powerpoint/2010/main" val="355875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49</a:t>
            </a:fld>
            <a:endParaRPr lang="en-US" dirty="0"/>
          </a:p>
        </p:txBody>
      </p:sp>
    </p:spTree>
    <p:extLst>
      <p:ext uri="{BB962C8B-B14F-4D97-AF65-F5344CB8AC3E}">
        <p14:creationId xmlns:p14="http://schemas.microsoft.com/office/powerpoint/2010/main" val="30515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50</a:t>
            </a:fld>
            <a:endParaRPr lang="en-US" dirty="0"/>
          </a:p>
        </p:txBody>
      </p:sp>
    </p:spTree>
    <p:extLst>
      <p:ext uri="{BB962C8B-B14F-4D97-AF65-F5344CB8AC3E}">
        <p14:creationId xmlns:p14="http://schemas.microsoft.com/office/powerpoint/2010/main" val="231813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51</a:t>
            </a:fld>
            <a:endParaRPr lang="en-US" dirty="0"/>
          </a:p>
        </p:txBody>
      </p:sp>
    </p:spTree>
    <p:extLst>
      <p:ext uri="{BB962C8B-B14F-4D97-AF65-F5344CB8AC3E}">
        <p14:creationId xmlns:p14="http://schemas.microsoft.com/office/powerpoint/2010/main" val="11858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52</a:t>
            </a:fld>
            <a:endParaRPr lang="en-US" dirty="0"/>
          </a:p>
        </p:txBody>
      </p:sp>
    </p:spTree>
    <p:extLst>
      <p:ext uri="{BB962C8B-B14F-4D97-AF65-F5344CB8AC3E}">
        <p14:creationId xmlns:p14="http://schemas.microsoft.com/office/powerpoint/2010/main" val="413110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04/28/2025</a:t>
            </a:r>
            <a:endParaRPr lang="en-US" dirty="0"/>
          </a:p>
        </p:txBody>
      </p:sp>
      <p:sp>
        <p:nvSpPr>
          <p:cNvPr id="5" name="Footer Placeholder 4"/>
          <p:cNvSpPr>
            <a:spLocks noGrp="1"/>
          </p:cNvSpPr>
          <p:nvPr>
            <p:ph type="ftr" sz="quarter" idx="11"/>
          </p:nvPr>
        </p:nvSpPr>
        <p:spPr/>
        <p:txBody>
          <a:bodyPr/>
          <a:lstStyle/>
          <a:p>
            <a:r>
              <a:rPr lang="en-US"/>
              <a:t>PHY 712  Spring 2025--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04/28/2025</a:t>
            </a:r>
            <a:endParaRPr lang="en-US" dirty="0"/>
          </a:p>
        </p:txBody>
      </p:sp>
      <p:sp>
        <p:nvSpPr>
          <p:cNvPr id="5" name="Footer Placeholder 4"/>
          <p:cNvSpPr>
            <a:spLocks noGrp="1"/>
          </p:cNvSpPr>
          <p:nvPr>
            <p:ph type="ftr" sz="quarter" idx="11"/>
          </p:nvPr>
        </p:nvSpPr>
        <p:spPr/>
        <p:txBody>
          <a:bodyPr/>
          <a:lstStyle/>
          <a:p>
            <a:r>
              <a:rPr lang="en-US"/>
              <a:t>PHY 712  Spring 2025--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04/28/2025</a:t>
            </a:r>
            <a:endParaRPr lang="en-US" dirty="0"/>
          </a:p>
        </p:txBody>
      </p:sp>
      <p:sp>
        <p:nvSpPr>
          <p:cNvPr id="5" name="Footer Placeholder 4"/>
          <p:cNvSpPr>
            <a:spLocks noGrp="1"/>
          </p:cNvSpPr>
          <p:nvPr>
            <p:ph type="ftr" sz="quarter" idx="11"/>
          </p:nvPr>
        </p:nvSpPr>
        <p:spPr/>
        <p:txBody>
          <a:bodyPr/>
          <a:lstStyle/>
          <a:p>
            <a:r>
              <a:rPr lang="en-US"/>
              <a:t>PHY 712  Spring 2025--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04/28/2025</a:t>
            </a:r>
            <a:endParaRPr lang="en-US" dirty="0"/>
          </a:p>
        </p:txBody>
      </p:sp>
      <p:sp>
        <p:nvSpPr>
          <p:cNvPr id="5" name="Footer Placeholder 4"/>
          <p:cNvSpPr>
            <a:spLocks noGrp="1"/>
          </p:cNvSpPr>
          <p:nvPr>
            <p:ph type="ftr" sz="quarter" idx="11"/>
          </p:nvPr>
        </p:nvSpPr>
        <p:spPr/>
        <p:txBody>
          <a:bodyPr/>
          <a:lstStyle/>
          <a:p>
            <a:r>
              <a:rPr lang="en-US"/>
              <a:t>PHY 712  Spring 2025--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04/28/2025</a:t>
            </a:r>
            <a:endParaRPr lang="en-US" dirty="0"/>
          </a:p>
        </p:txBody>
      </p:sp>
      <p:sp>
        <p:nvSpPr>
          <p:cNvPr id="5" name="Footer Placeholder 4"/>
          <p:cNvSpPr>
            <a:spLocks noGrp="1"/>
          </p:cNvSpPr>
          <p:nvPr>
            <p:ph type="ftr" sz="quarter" idx="11"/>
          </p:nvPr>
        </p:nvSpPr>
        <p:spPr/>
        <p:txBody>
          <a:bodyPr/>
          <a:lstStyle/>
          <a:p>
            <a:r>
              <a:rPr lang="en-US"/>
              <a:t>PHY 712  Spring 2025--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04/28/2025</a:t>
            </a:r>
            <a:endParaRPr lang="en-US" dirty="0"/>
          </a:p>
        </p:txBody>
      </p:sp>
      <p:sp>
        <p:nvSpPr>
          <p:cNvPr id="6" name="Footer Placeholder 5"/>
          <p:cNvSpPr>
            <a:spLocks noGrp="1"/>
          </p:cNvSpPr>
          <p:nvPr>
            <p:ph type="ftr" sz="quarter" idx="11"/>
          </p:nvPr>
        </p:nvSpPr>
        <p:spPr/>
        <p:txBody>
          <a:bodyPr/>
          <a:lstStyle/>
          <a:p>
            <a:r>
              <a:rPr lang="en-US"/>
              <a:t>PHY 712  Spring 2025--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04/28/2025</a:t>
            </a:r>
            <a:endParaRPr lang="en-US" dirty="0"/>
          </a:p>
        </p:txBody>
      </p:sp>
      <p:sp>
        <p:nvSpPr>
          <p:cNvPr id="8" name="Footer Placeholder 7"/>
          <p:cNvSpPr>
            <a:spLocks noGrp="1"/>
          </p:cNvSpPr>
          <p:nvPr>
            <p:ph type="ftr" sz="quarter" idx="11"/>
          </p:nvPr>
        </p:nvSpPr>
        <p:spPr/>
        <p:txBody>
          <a:bodyPr/>
          <a:lstStyle/>
          <a:p>
            <a:r>
              <a:rPr lang="en-US"/>
              <a:t>PHY 712  Spring 2025-- Lecture 36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04/28/2025</a:t>
            </a:r>
            <a:endParaRPr lang="en-US" dirty="0"/>
          </a:p>
        </p:txBody>
      </p:sp>
      <p:sp>
        <p:nvSpPr>
          <p:cNvPr id="4" name="Footer Placeholder 3"/>
          <p:cNvSpPr>
            <a:spLocks noGrp="1"/>
          </p:cNvSpPr>
          <p:nvPr>
            <p:ph type="ftr" sz="quarter" idx="11"/>
          </p:nvPr>
        </p:nvSpPr>
        <p:spPr/>
        <p:txBody>
          <a:bodyPr/>
          <a:lstStyle/>
          <a:p>
            <a:r>
              <a:rPr lang="en-US"/>
              <a:t>PHY 712  Spring 2025-- Lecture 36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04/28/2025</a:t>
            </a:r>
            <a:endParaRPr lang="en-US" dirty="0"/>
          </a:p>
        </p:txBody>
      </p:sp>
      <p:sp>
        <p:nvSpPr>
          <p:cNvPr id="6" name="Footer Placeholder 5"/>
          <p:cNvSpPr>
            <a:spLocks noGrp="1"/>
          </p:cNvSpPr>
          <p:nvPr>
            <p:ph type="ftr" sz="quarter" idx="11"/>
          </p:nvPr>
        </p:nvSpPr>
        <p:spPr/>
        <p:txBody>
          <a:bodyPr/>
          <a:lstStyle/>
          <a:p>
            <a:r>
              <a:rPr lang="en-US"/>
              <a:t>PHY 712  Spring 2025--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04/28/2025</a:t>
            </a:r>
            <a:endParaRPr lang="en-US" dirty="0"/>
          </a:p>
        </p:txBody>
      </p:sp>
      <p:sp>
        <p:nvSpPr>
          <p:cNvPr id="6" name="Footer Placeholder 5"/>
          <p:cNvSpPr>
            <a:spLocks noGrp="1"/>
          </p:cNvSpPr>
          <p:nvPr>
            <p:ph type="ftr" sz="quarter" idx="11"/>
          </p:nvPr>
        </p:nvSpPr>
        <p:spPr/>
        <p:txBody>
          <a:bodyPr/>
          <a:lstStyle/>
          <a:p>
            <a:r>
              <a:rPr lang="en-US"/>
              <a:t>PHY 712  Spring 2025--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04/28/2025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Lecture 36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04/28/2025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Lecture 36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lmf.nist.gov/"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21.wmf"/><Relationship Id="rId4" Type="http://schemas.openxmlformats.org/officeDocument/2006/relationships/oleObject" Target="../embeddings/oleObject10.bin"/><Relationship Id="rId9"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9.bin"/><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1.bin"/><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3.bin"/><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5.bin"/><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7.bin"/><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9.bin"/><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30.bin"/><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48.w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3.bin"/><Relationship Id="rId1" Type="http://schemas.openxmlformats.org/officeDocument/2006/relationships/slideLayout" Target="../slideLayouts/slideLayout7.xml"/><Relationship Id="rId5" Type="http://schemas.openxmlformats.org/officeDocument/2006/relationships/image" Target="../media/image51.wmf"/><Relationship Id="rId4" Type="http://schemas.openxmlformats.org/officeDocument/2006/relationships/oleObject" Target="../embeddings/oleObject3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36.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37.bin"/><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oleObject" Target="../embeddings/oleObject38.bin"/></Relationships>
</file>

<file path=ppt/slides/_rels/slide4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39.bin"/><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oleObject" Target="../embeddings/oleObject40.bin"/></Relationships>
</file>

<file path=ppt/slides/_rels/slide4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1.bin"/><Relationship Id="rId1" Type="http://schemas.openxmlformats.org/officeDocument/2006/relationships/slideLayout" Target="../slideLayouts/slideLayout7.xml"/><Relationship Id="rId5" Type="http://schemas.openxmlformats.org/officeDocument/2006/relationships/image" Target="../media/image59.wmf"/><Relationship Id="rId4" Type="http://schemas.openxmlformats.org/officeDocument/2006/relationships/oleObject" Target="../embeddings/oleObject42.bin"/></Relationships>
</file>

<file path=ppt/slides/_rels/slide4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43.bin"/><Relationship Id="rId1" Type="http://schemas.openxmlformats.org/officeDocument/2006/relationships/slideLayout" Target="../slideLayouts/slideLayout7.xml"/><Relationship Id="rId5" Type="http://schemas.openxmlformats.org/officeDocument/2006/relationships/image" Target="../media/image61.wmf"/><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3.wmf"/><Relationship Id="rId5" Type="http://schemas.openxmlformats.org/officeDocument/2006/relationships/oleObject" Target="../embeddings/oleObject46.bin"/><Relationship Id="rId4" Type="http://schemas.openxmlformats.org/officeDocument/2006/relationships/image" Target="../media/image6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4.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6.emf"/><Relationship Id="rId5" Type="http://schemas.openxmlformats.org/officeDocument/2006/relationships/oleObject" Target="../embeddings/oleObject49.bin"/><Relationship Id="rId4" Type="http://schemas.openxmlformats.org/officeDocument/2006/relationships/image" Target="../media/image6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8.wmf"/><Relationship Id="rId5" Type="http://schemas.openxmlformats.org/officeDocument/2006/relationships/oleObject" Target="../embeddings/oleObject51.bin"/><Relationship Id="rId4" Type="http://schemas.openxmlformats.org/officeDocument/2006/relationships/image" Target="../media/image67.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2.wmf"/><Relationship Id="rId5" Type="http://schemas.openxmlformats.org/officeDocument/2006/relationships/oleObject" Target="../embeddings/oleObject55.bin"/><Relationship Id="rId4" Type="http://schemas.openxmlformats.org/officeDocument/2006/relationships/image" Target="../media/image7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0"/>
            <a:ext cx="8839200" cy="827919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1000" b="1" dirty="0"/>
          </a:p>
          <a:p>
            <a:pPr algn="ctr"/>
            <a:r>
              <a:rPr lang="en-US" sz="3200" b="1" dirty="0"/>
              <a:t>Notes for Lecture 36:</a:t>
            </a:r>
            <a:endParaRPr lang="en-US" sz="3200" b="1" dirty="0">
              <a:solidFill>
                <a:schemeClr val="folHlink"/>
              </a:solidFill>
            </a:endParaRPr>
          </a:p>
          <a:p>
            <a:pPr marL="457200" lvl="2" algn="ctr">
              <a:spcBef>
                <a:spcPct val="50000"/>
              </a:spcBef>
            </a:pPr>
            <a:r>
              <a:rPr lang="en-US" sz="3200" b="1" dirty="0">
                <a:solidFill>
                  <a:schemeClr val="folHlink"/>
                </a:solidFill>
              </a:rPr>
              <a:t>Review – </a:t>
            </a:r>
          </a:p>
          <a:p>
            <a:pPr marL="971550" lvl="2" indent="-514350">
              <a:spcBef>
                <a:spcPct val="50000"/>
              </a:spcBef>
              <a:buFont typeface="+mj-lt"/>
              <a:buAutoNum type="arabicPeriod"/>
            </a:pPr>
            <a:r>
              <a:rPr lang="en-US" sz="2400" b="1" dirty="0">
                <a:solidFill>
                  <a:schemeClr val="folHlink"/>
                </a:solidFill>
              </a:rPr>
              <a:t>Motivation of final exam and how to optimize the experience;   some comments on effective use of Maple,  Mathematica </a:t>
            </a:r>
          </a:p>
          <a:p>
            <a:pPr marL="971550" lvl="2" indent="-514350">
              <a:spcBef>
                <a:spcPct val="50000"/>
              </a:spcBef>
              <a:buFont typeface="+mj-lt"/>
              <a:buAutoNum type="arabicPeriod"/>
            </a:pPr>
            <a:r>
              <a:rPr lang="en-US" sz="2400" b="1" dirty="0">
                <a:solidFill>
                  <a:schemeClr val="folHlink"/>
                </a:solidFill>
              </a:rPr>
              <a:t>Some important mathematical tools and review of problem solving techniques</a:t>
            </a:r>
          </a:p>
          <a:p>
            <a:pPr marL="971550" lvl="2" indent="-514350">
              <a:spcBef>
                <a:spcPct val="50000"/>
              </a:spcBef>
              <a:buFont typeface="+mj-lt"/>
              <a:buAutoNum type="arabicPeriod"/>
            </a:pPr>
            <a:r>
              <a:rPr lang="en-US" sz="2400" b="1" dirty="0">
                <a:solidFill>
                  <a:schemeClr val="folHlink"/>
                </a:solidFill>
              </a:rPr>
              <a:t>Particular electrodynamics topics</a:t>
            </a: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3200" b="1" dirty="0">
              <a:solidFill>
                <a:schemeClr val="folHlink"/>
              </a:solidFill>
            </a:endParaRPr>
          </a:p>
          <a:p>
            <a:pPr marL="971550" lvl="2" indent="-514350">
              <a:spcBef>
                <a:spcPct val="50000"/>
              </a:spcBef>
              <a:buFont typeface="+mj-lt"/>
              <a:buAutoNum type="arabicPeriod"/>
            </a:pP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04/28/2025</a:t>
            </a:r>
            <a:endParaRPr lang="en-US" dirty="0"/>
          </a:p>
        </p:txBody>
      </p:sp>
      <p:sp>
        <p:nvSpPr>
          <p:cNvPr id="7" name="Footer Placeholder 6"/>
          <p:cNvSpPr>
            <a:spLocks noGrp="1"/>
          </p:cNvSpPr>
          <p:nvPr>
            <p:ph type="ftr" sz="quarter" idx="11"/>
          </p:nvPr>
        </p:nvSpPr>
        <p:spPr/>
        <p:txBody>
          <a:bodyPr/>
          <a:lstStyle/>
          <a:p>
            <a:r>
              <a:rPr lang="en-US"/>
              <a:t>PHY 712  Spring 2025-- Lecture 36</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59E7B-6A0F-4255-B4D6-5826EA3F849E}"/>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C7ECE0FD-1DAF-4667-82D4-C1DECDEA47E3}"/>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C6B136A4-0680-4B8C-BC61-46930C0D26FD}"/>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9DA793CD-D84F-4A91-9633-78CF4B7E1A08}"/>
              </a:ext>
            </a:extLst>
          </p:cNvPr>
          <p:cNvSpPr txBox="1"/>
          <p:nvPr/>
        </p:nvSpPr>
        <p:spPr>
          <a:xfrm>
            <a:off x="6626" y="-8231"/>
            <a:ext cx="8382000" cy="830997"/>
          </a:xfrm>
          <a:prstGeom prst="rect">
            <a:avLst/>
          </a:prstGeom>
          <a:noFill/>
        </p:spPr>
        <p:txBody>
          <a:bodyPr wrap="square" rtlCol="0">
            <a:spAutoFit/>
          </a:bodyPr>
          <a:lstStyle/>
          <a:p>
            <a:r>
              <a:rPr lang="en-US" sz="2400" dirty="0">
                <a:latin typeface="+mj-lt"/>
              </a:rPr>
              <a:t>Source for standard measurements –</a:t>
            </a:r>
          </a:p>
          <a:p>
            <a:r>
              <a:rPr lang="en-US" sz="2400" dirty="0">
                <a:latin typeface="+mj-lt"/>
                <a:hlinkClick r:id="rId2"/>
              </a:rPr>
              <a:t>https://physics.nist.gov/cuu/Constants/index.html </a:t>
            </a:r>
            <a:endParaRPr lang="en-US" sz="2400" dirty="0">
              <a:latin typeface="+mj-lt"/>
            </a:endParaRPr>
          </a:p>
        </p:txBody>
      </p:sp>
      <p:pic>
        <p:nvPicPr>
          <p:cNvPr id="6" name="Picture 5">
            <a:extLst>
              <a:ext uri="{FF2B5EF4-FFF2-40B4-BE49-F238E27FC236}">
                <a16:creationId xmlns:a16="http://schemas.microsoft.com/office/drawing/2014/main" id="{C16B5450-C019-4F53-91CA-BEEC7E015B0B}"/>
              </a:ext>
            </a:extLst>
          </p:cNvPr>
          <p:cNvPicPr>
            <a:picLocks noChangeAspect="1"/>
          </p:cNvPicPr>
          <p:nvPr/>
        </p:nvPicPr>
        <p:blipFill>
          <a:blip r:embed="rId3"/>
          <a:stretch>
            <a:fillRect/>
          </a:stretch>
        </p:blipFill>
        <p:spPr>
          <a:xfrm>
            <a:off x="1170214" y="818559"/>
            <a:ext cx="6803572" cy="5537791"/>
          </a:xfrm>
          <a:prstGeom prst="rect">
            <a:avLst/>
          </a:prstGeom>
        </p:spPr>
      </p:pic>
    </p:spTree>
    <p:extLst>
      <p:ext uri="{BB962C8B-B14F-4D97-AF65-F5344CB8AC3E}">
        <p14:creationId xmlns:p14="http://schemas.microsoft.com/office/powerpoint/2010/main" val="218396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7E99-F0DC-4F62-8645-3B451C7AA2A1}"/>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78739518-4248-43E8-BC6A-2BEA558B65C2}"/>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EBAA3719-1722-4F0A-BEB7-C56DEA74B0EE}"/>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09A2ED00-A899-49ED-B98D-C0C50E1F7227}"/>
              </a:ext>
            </a:extLst>
          </p:cNvPr>
          <p:cNvPicPr>
            <a:picLocks noChangeAspect="1"/>
          </p:cNvPicPr>
          <p:nvPr/>
        </p:nvPicPr>
        <p:blipFill>
          <a:blip r:embed="rId2"/>
          <a:stretch>
            <a:fillRect/>
          </a:stretch>
        </p:blipFill>
        <p:spPr>
          <a:xfrm>
            <a:off x="2057400" y="298795"/>
            <a:ext cx="6858000" cy="6210300"/>
          </a:xfrm>
          <a:prstGeom prst="rect">
            <a:avLst/>
          </a:prstGeom>
        </p:spPr>
      </p:pic>
      <p:sp>
        <p:nvSpPr>
          <p:cNvPr id="6" name="TextBox 5">
            <a:extLst>
              <a:ext uri="{FF2B5EF4-FFF2-40B4-BE49-F238E27FC236}">
                <a16:creationId xmlns:a16="http://schemas.microsoft.com/office/drawing/2014/main" id="{2BC29F9E-9F41-4B1B-9763-8372F6B1F148}"/>
              </a:ext>
            </a:extLst>
          </p:cNvPr>
          <p:cNvSpPr txBox="1"/>
          <p:nvPr/>
        </p:nvSpPr>
        <p:spPr>
          <a:xfrm>
            <a:off x="152400" y="381000"/>
            <a:ext cx="1676400" cy="830997"/>
          </a:xfrm>
          <a:prstGeom prst="rect">
            <a:avLst/>
          </a:prstGeom>
          <a:noFill/>
        </p:spPr>
        <p:txBody>
          <a:bodyPr wrap="square" rtlCol="0">
            <a:spAutoFit/>
          </a:bodyPr>
          <a:lstStyle/>
          <a:p>
            <a:r>
              <a:rPr lang="en-US" sz="2400" dirty="0">
                <a:latin typeface="+mj-lt"/>
              </a:rPr>
              <a:t>Vector relations</a:t>
            </a:r>
          </a:p>
        </p:txBody>
      </p:sp>
    </p:spTree>
    <p:extLst>
      <p:ext uri="{BB962C8B-B14F-4D97-AF65-F5344CB8AC3E}">
        <p14:creationId xmlns:p14="http://schemas.microsoft.com/office/powerpoint/2010/main" val="218639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01996-7391-4944-9C43-A4744FC65EE5}"/>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F6C1FD1A-4E67-4473-9EB3-09A0370A324F}"/>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AFBFDDF4-25DE-43F4-835D-8D29D1F94C82}"/>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a:extLst>
              <a:ext uri="{FF2B5EF4-FFF2-40B4-BE49-F238E27FC236}">
                <a16:creationId xmlns:a16="http://schemas.microsoft.com/office/drawing/2014/main" id="{707EBB37-3BDF-4D26-90D3-BA184E86366B}"/>
              </a:ext>
            </a:extLst>
          </p:cNvPr>
          <p:cNvPicPr>
            <a:picLocks noChangeAspect="1"/>
          </p:cNvPicPr>
          <p:nvPr/>
        </p:nvPicPr>
        <p:blipFill>
          <a:blip r:embed="rId2"/>
          <a:stretch>
            <a:fillRect/>
          </a:stretch>
        </p:blipFill>
        <p:spPr>
          <a:xfrm>
            <a:off x="1047750" y="466725"/>
            <a:ext cx="7048500" cy="5924550"/>
          </a:xfrm>
          <a:prstGeom prst="rect">
            <a:avLst/>
          </a:prstGeom>
        </p:spPr>
      </p:pic>
    </p:spTree>
    <p:extLst>
      <p:ext uri="{BB962C8B-B14F-4D97-AF65-F5344CB8AC3E}">
        <p14:creationId xmlns:p14="http://schemas.microsoft.com/office/powerpoint/2010/main" val="12068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8ECA4-683D-46F6-AF56-3554E8D03FB9}"/>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7B740C4B-5433-4F9F-9620-264BCE891E54}"/>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065D26B4-AD4A-48ED-915C-D230CBE65E96}"/>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8BD5FD67-9FD7-420B-BEE2-0E05CF36C245}"/>
              </a:ext>
            </a:extLst>
          </p:cNvPr>
          <p:cNvPicPr>
            <a:picLocks noChangeAspect="1"/>
          </p:cNvPicPr>
          <p:nvPr/>
        </p:nvPicPr>
        <p:blipFill>
          <a:blip r:embed="rId2"/>
          <a:stretch>
            <a:fillRect/>
          </a:stretch>
        </p:blipFill>
        <p:spPr>
          <a:xfrm>
            <a:off x="333375" y="752475"/>
            <a:ext cx="8477250" cy="5353050"/>
          </a:xfrm>
          <a:prstGeom prst="rect">
            <a:avLst/>
          </a:prstGeom>
        </p:spPr>
      </p:pic>
    </p:spTree>
    <p:extLst>
      <p:ext uri="{BB962C8B-B14F-4D97-AF65-F5344CB8AC3E}">
        <p14:creationId xmlns:p14="http://schemas.microsoft.com/office/powerpoint/2010/main" val="407582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BEDF3-A23C-4BA6-81B9-9D3BDD790AAF}"/>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6A239FBF-CE87-403C-A0BE-D680B6746D0A}"/>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50A321CB-56FE-40C5-8784-90FC948E9DAA}"/>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6A9CB884-CCB1-4C89-A147-5FF2BFB9DED2}"/>
              </a:ext>
            </a:extLst>
          </p:cNvPr>
          <p:cNvPicPr>
            <a:picLocks noChangeAspect="1"/>
          </p:cNvPicPr>
          <p:nvPr/>
        </p:nvPicPr>
        <p:blipFill>
          <a:blip r:embed="rId2"/>
          <a:stretch>
            <a:fillRect/>
          </a:stretch>
        </p:blipFill>
        <p:spPr>
          <a:xfrm>
            <a:off x="280987" y="1447800"/>
            <a:ext cx="8582025" cy="3381375"/>
          </a:xfrm>
          <a:prstGeom prst="rect">
            <a:avLst/>
          </a:prstGeom>
        </p:spPr>
      </p:pic>
    </p:spTree>
    <p:extLst>
      <p:ext uri="{BB962C8B-B14F-4D97-AF65-F5344CB8AC3E}">
        <p14:creationId xmlns:p14="http://schemas.microsoft.com/office/powerpoint/2010/main" val="228804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B9F11-2F68-4AE0-B364-09E713F0E9DF}"/>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E19C745B-0221-481F-81D8-1F0D49796C49}"/>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AAD29F3B-419C-4276-9D40-53CAC9D48EB7}"/>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5523735F-AFED-4529-A722-5DE3CFDBA037}"/>
              </a:ext>
            </a:extLst>
          </p:cNvPr>
          <p:cNvPicPr>
            <a:picLocks noChangeAspect="1"/>
          </p:cNvPicPr>
          <p:nvPr/>
        </p:nvPicPr>
        <p:blipFill>
          <a:blip r:embed="rId2"/>
          <a:stretch>
            <a:fillRect/>
          </a:stretch>
        </p:blipFill>
        <p:spPr>
          <a:xfrm>
            <a:off x="410817" y="1143000"/>
            <a:ext cx="7953375" cy="4438650"/>
          </a:xfrm>
          <a:prstGeom prst="rect">
            <a:avLst/>
          </a:prstGeom>
        </p:spPr>
      </p:pic>
    </p:spTree>
    <p:extLst>
      <p:ext uri="{BB962C8B-B14F-4D97-AF65-F5344CB8AC3E}">
        <p14:creationId xmlns:p14="http://schemas.microsoft.com/office/powerpoint/2010/main" val="186746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B76C8-ABA5-4ADA-803C-6D90934D6144}"/>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CE20F2C0-26E9-4585-8071-A1D7646E4F37}"/>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E4A574B1-9885-4531-BC53-A929379C7266}"/>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64B23B6A-D3C2-4039-A03A-F336B35006E1}"/>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Comment on cartesian unit vectors versus local (cylindrical or spherical) unit vectors </a:t>
            </a:r>
          </a:p>
        </p:txBody>
      </p:sp>
      <p:graphicFrame>
        <p:nvGraphicFramePr>
          <p:cNvPr id="6" name="Object 5">
            <a:extLst>
              <a:ext uri="{FF2B5EF4-FFF2-40B4-BE49-F238E27FC236}">
                <a16:creationId xmlns:a16="http://schemas.microsoft.com/office/drawing/2014/main" id="{94EA1CAA-FEEE-43F9-925E-85E8EB4506B0}"/>
              </a:ext>
            </a:extLst>
          </p:cNvPr>
          <p:cNvGraphicFramePr>
            <a:graphicFrameLocks noChangeAspect="1"/>
          </p:cNvGraphicFramePr>
          <p:nvPr>
            <p:extLst>
              <p:ext uri="{D42A27DB-BD31-4B8C-83A1-F6EECF244321}">
                <p14:modId xmlns:p14="http://schemas.microsoft.com/office/powerpoint/2010/main" val="3185239273"/>
              </p:ext>
            </p:extLst>
          </p:nvPr>
        </p:nvGraphicFramePr>
        <p:xfrm>
          <a:off x="457200" y="1323181"/>
          <a:ext cx="6635750" cy="4211638"/>
        </p:xfrm>
        <a:graphic>
          <a:graphicData uri="http://schemas.openxmlformats.org/presentationml/2006/ole">
            <mc:AlternateContent xmlns:mc="http://schemas.openxmlformats.org/markup-compatibility/2006">
              <mc:Choice xmlns:v="urn:schemas-microsoft-com:vml" Requires="v">
                <p:oleObj name="Equation" r:id="rId2" imgW="2958840" imgH="1879560" progId="Equation.DSMT4">
                  <p:embed/>
                </p:oleObj>
              </mc:Choice>
              <mc:Fallback>
                <p:oleObj name="Equation" r:id="rId2" imgW="2958840" imgH="1879560" progId="Equation.DSMT4">
                  <p:embed/>
                  <p:pic>
                    <p:nvPicPr>
                      <p:cNvPr id="0" name=""/>
                      <p:cNvPicPr/>
                      <p:nvPr/>
                    </p:nvPicPr>
                    <p:blipFill>
                      <a:blip r:embed="rId3"/>
                      <a:stretch>
                        <a:fillRect/>
                      </a:stretch>
                    </p:blipFill>
                    <p:spPr>
                      <a:xfrm>
                        <a:off x="457200" y="1323181"/>
                        <a:ext cx="6635750" cy="4211638"/>
                      </a:xfrm>
                      <a:prstGeom prst="rect">
                        <a:avLst/>
                      </a:prstGeom>
                    </p:spPr>
                  </p:pic>
                </p:oleObj>
              </mc:Fallback>
            </mc:AlternateContent>
          </a:graphicData>
        </a:graphic>
      </p:graphicFrame>
      <p:sp>
        <p:nvSpPr>
          <p:cNvPr id="7" name="Arrow: Left 6">
            <a:extLst>
              <a:ext uri="{FF2B5EF4-FFF2-40B4-BE49-F238E27FC236}">
                <a16:creationId xmlns:a16="http://schemas.microsoft.com/office/drawing/2014/main" id="{4F9E06E9-3BFD-FD1E-E5FE-2140060E6DAB}"/>
              </a:ext>
            </a:extLst>
          </p:cNvPr>
          <p:cNvSpPr/>
          <p:nvPr/>
        </p:nvSpPr>
        <p:spPr>
          <a:xfrm>
            <a:off x="6123826" y="1810820"/>
            <a:ext cx="304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7684DE-BA25-26AA-048E-36FA5B139742}"/>
              </a:ext>
            </a:extLst>
          </p:cNvPr>
          <p:cNvSpPr txBox="1"/>
          <p:nvPr/>
        </p:nvSpPr>
        <p:spPr>
          <a:xfrm>
            <a:off x="6428626" y="1059597"/>
            <a:ext cx="2639174" cy="1477328"/>
          </a:xfrm>
          <a:prstGeom prst="rect">
            <a:avLst/>
          </a:prstGeom>
          <a:noFill/>
        </p:spPr>
        <p:txBody>
          <a:bodyPr wrap="square" rtlCol="0">
            <a:spAutoFit/>
          </a:bodyPr>
          <a:lstStyle/>
          <a:p>
            <a:r>
              <a:rPr lang="en-US" dirty="0">
                <a:latin typeface="+mj-lt"/>
              </a:rPr>
              <a:t>Note that Cartesian unit  coordinates are fixed in space, but curvilinear unit coordinates change with angle.</a:t>
            </a:r>
          </a:p>
        </p:txBody>
      </p:sp>
    </p:spTree>
    <p:extLst>
      <p:ext uri="{BB962C8B-B14F-4D97-AF65-F5344CB8AC3E}">
        <p14:creationId xmlns:p14="http://schemas.microsoft.com/office/powerpoint/2010/main" val="326562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5D9E2-C8C9-4933-8EAA-816DF70289F6}"/>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CB1E5D52-9DBA-47FB-A829-D0374D35037A}"/>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00C288A3-2A40-465D-B0EC-14E6E7BA61EF}"/>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5E04B408-4037-4D56-9A6C-8871241FF1BD}"/>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Special functions  -- many are described in Jackson</a:t>
            </a:r>
          </a:p>
          <a:p>
            <a:r>
              <a:rPr lang="en-US" sz="2400" dirty="0">
                <a:latin typeface="+mj-lt"/>
              </a:rPr>
              <a:t>Additional source </a:t>
            </a:r>
            <a:r>
              <a:rPr lang="en-US" sz="2400" dirty="0">
                <a:latin typeface="+mj-lt"/>
                <a:hlinkClick r:id="rId2"/>
              </a:rPr>
              <a:t>-- https://dlmf.nist.gov/</a:t>
            </a:r>
            <a:endParaRPr lang="en-US" sz="2400" dirty="0">
              <a:latin typeface="+mj-lt"/>
            </a:endParaRPr>
          </a:p>
        </p:txBody>
      </p:sp>
      <p:pic>
        <p:nvPicPr>
          <p:cNvPr id="6" name="Picture 5">
            <a:extLst>
              <a:ext uri="{FF2B5EF4-FFF2-40B4-BE49-F238E27FC236}">
                <a16:creationId xmlns:a16="http://schemas.microsoft.com/office/drawing/2014/main" id="{B41635C3-1D8F-47F8-B469-0582BD2B896D}"/>
              </a:ext>
            </a:extLst>
          </p:cNvPr>
          <p:cNvPicPr>
            <a:picLocks noChangeAspect="1"/>
          </p:cNvPicPr>
          <p:nvPr/>
        </p:nvPicPr>
        <p:blipFill>
          <a:blip r:embed="rId3"/>
          <a:stretch>
            <a:fillRect/>
          </a:stretch>
        </p:blipFill>
        <p:spPr>
          <a:xfrm>
            <a:off x="268357" y="1090344"/>
            <a:ext cx="8382000" cy="5162372"/>
          </a:xfrm>
          <a:prstGeom prst="rect">
            <a:avLst/>
          </a:prstGeom>
        </p:spPr>
      </p:pic>
    </p:spTree>
    <p:extLst>
      <p:ext uri="{BB962C8B-B14F-4D97-AF65-F5344CB8AC3E}">
        <p14:creationId xmlns:p14="http://schemas.microsoft.com/office/powerpoint/2010/main" val="187113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32553-C93F-4070-976F-FFEC1E61E73A}"/>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14CC79B9-CA63-491E-B573-AB77D0E9CACA}"/>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FA76FC9D-2F65-4020-9D2B-420D2CECF77B}"/>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2">
            <a:extLst>
              <a:ext uri="{FF2B5EF4-FFF2-40B4-BE49-F238E27FC236}">
                <a16:creationId xmlns:a16="http://schemas.microsoft.com/office/drawing/2014/main" id="{F5AFF219-586D-4D45-9FA2-65E59C2B9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00" t="12403" r="31584" b="4186"/>
          <a:stretch/>
        </p:blipFill>
        <p:spPr bwMode="auto">
          <a:xfrm>
            <a:off x="1828800" y="25400"/>
            <a:ext cx="53975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4B0456E-E198-4E3F-ABF2-92B859BE03FD}"/>
              </a:ext>
            </a:extLst>
          </p:cNvPr>
          <p:cNvSpPr/>
          <p:nvPr/>
        </p:nvSpPr>
        <p:spPr>
          <a:xfrm>
            <a:off x="4572000" y="609601"/>
            <a:ext cx="2438400" cy="6076016"/>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FAA08C-7A54-4FE2-96E2-DDFF13982D22}"/>
              </a:ext>
            </a:extLst>
          </p:cNvPr>
          <p:cNvSpPr/>
          <p:nvPr/>
        </p:nvSpPr>
        <p:spPr>
          <a:xfrm>
            <a:off x="1905001" y="685799"/>
            <a:ext cx="2667000" cy="5999817"/>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6F878A06-F8B2-4E94-8F7C-B77DE527DD90}"/>
              </a:ext>
            </a:extLst>
          </p:cNvPr>
          <p:cNvGraphicFramePr>
            <a:graphicFrameLocks noChangeAspect="1"/>
          </p:cNvGraphicFramePr>
          <p:nvPr>
            <p:extLst>
              <p:ext uri="{D42A27DB-BD31-4B8C-83A1-F6EECF244321}">
                <p14:modId xmlns:p14="http://schemas.microsoft.com/office/powerpoint/2010/main" val="44251943"/>
              </p:ext>
            </p:extLst>
          </p:nvPr>
        </p:nvGraphicFramePr>
        <p:xfrm>
          <a:off x="7086600" y="1371600"/>
          <a:ext cx="1905548" cy="962024"/>
        </p:xfrm>
        <a:graphic>
          <a:graphicData uri="http://schemas.openxmlformats.org/presentationml/2006/ole">
            <mc:AlternateContent xmlns:mc="http://schemas.openxmlformats.org/markup-compatibility/2006">
              <mc:Choice xmlns:v="urn:schemas-microsoft-com:vml" Requires="v">
                <p:oleObj name="Equation" r:id="rId3" imgW="1307880" imgH="660240" progId="Equation.DSMT4">
                  <p:embed/>
                </p:oleObj>
              </mc:Choice>
              <mc:Fallback>
                <p:oleObj name="Equation" r:id="rId3" imgW="1307880" imgH="660240" progId="Equation.DSMT4">
                  <p:embed/>
                  <p:pic>
                    <p:nvPicPr>
                      <p:cNvPr id="5" name="Object 4"/>
                      <p:cNvPicPr/>
                      <p:nvPr/>
                    </p:nvPicPr>
                    <p:blipFill>
                      <a:blip r:embed="rId4"/>
                      <a:stretch>
                        <a:fillRect/>
                      </a:stretch>
                    </p:blipFill>
                    <p:spPr>
                      <a:xfrm>
                        <a:off x="7086600" y="1371600"/>
                        <a:ext cx="1905548" cy="9620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8039B8-7916-4D5E-A97A-E23EAFA77D6D}"/>
              </a:ext>
            </a:extLst>
          </p:cNvPr>
          <p:cNvGraphicFramePr>
            <a:graphicFrameLocks noChangeAspect="1"/>
          </p:cNvGraphicFramePr>
          <p:nvPr>
            <p:extLst>
              <p:ext uri="{D42A27DB-BD31-4B8C-83A1-F6EECF244321}">
                <p14:modId xmlns:p14="http://schemas.microsoft.com/office/powerpoint/2010/main" val="3813947369"/>
              </p:ext>
            </p:extLst>
          </p:nvPr>
        </p:nvGraphicFramePr>
        <p:xfrm>
          <a:off x="0" y="1371600"/>
          <a:ext cx="1885950" cy="925513"/>
        </p:xfrm>
        <a:graphic>
          <a:graphicData uri="http://schemas.openxmlformats.org/presentationml/2006/ole">
            <mc:AlternateContent xmlns:mc="http://schemas.openxmlformats.org/markup-compatibility/2006">
              <mc:Choice xmlns:v="urn:schemas-microsoft-com:vml" Requires="v">
                <p:oleObj name="Equation" r:id="rId5" imgW="1295280" imgH="634680" progId="Equation.DSMT4">
                  <p:embed/>
                </p:oleObj>
              </mc:Choice>
              <mc:Fallback>
                <p:oleObj name="Equation" r:id="rId5" imgW="1295280" imgH="634680" progId="Equation.DSMT4">
                  <p:embed/>
                  <p:pic>
                    <p:nvPicPr>
                      <p:cNvPr id="9" name="Object 8"/>
                      <p:cNvPicPr/>
                      <p:nvPr/>
                    </p:nvPicPr>
                    <p:blipFill>
                      <a:blip r:embed="rId6"/>
                      <a:stretch>
                        <a:fillRect/>
                      </a:stretch>
                    </p:blipFill>
                    <p:spPr>
                      <a:xfrm>
                        <a:off x="0" y="1371600"/>
                        <a:ext cx="1885950" cy="925513"/>
                      </a:xfrm>
                      <a:prstGeom prst="rect">
                        <a:avLst/>
                      </a:prstGeom>
                    </p:spPr>
                  </p:pic>
                </p:oleObj>
              </mc:Fallback>
            </mc:AlternateContent>
          </a:graphicData>
        </a:graphic>
      </p:graphicFrame>
    </p:spTree>
    <p:extLst>
      <p:ext uri="{BB962C8B-B14F-4D97-AF65-F5344CB8AC3E}">
        <p14:creationId xmlns:p14="http://schemas.microsoft.com/office/powerpoint/2010/main" val="381801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EFDCA-1854-4C5F-93EB-3BE6D30AEE3C}"/>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C5A52CFA-EDF6-4D68-8DCF-A31F95C85423}"/>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9016BADE-927F-4DA4-BF6F-A05C0B43D687}"/>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8E5CB599-11EA-4970-B8A3-277BFF36E08C}"/>
              </a:ext>
            </a:extLst>
          </p:cNvPr>
          <p:cNvSpPr txBox="1"/>
          <p:nvPr/>
        </p:nvSpPr>
        <p:spPr>
          <a:xfrm>
            <a:off x="457200" y="304800"/>
            <a:ext cx="8001000" cy="461665"/>
          </a:xfrm>
          <a:prstGeom prst="rect">
            <a:avLst/>
          </a:prstGeom>
          <a:noFill/>
        </p:spPr>
        <p:txBody>
          <a:bodyPr wrap="square" rtlCol="0">
            <a:spAutoFit/>
          </a:bodyPr>
          <a:lstStyle/>
          <a:p>
            <a:pPr algn="ctr"/>
            <a:r>
              <a:rPr lang="en-US" sz="2400" b="1" dirty="0">
                <a:solidFill>
                  <a:srgbClr val="DA32AA"/>
                </a:solidFill>
                <a:latin typeface="+mj-lt"/>
              </a:rPr>
              <a:t>More relationships</a:t>
            </a:r>
          </a:p>
        </p:txBody>
      </p:sp>
      <p:graphicFrame>
        <p:nvGraphicFramePr>
          <p:cNvPr id="6" name="Object 5">
            <a:extLst>
              <a:ext uri="{FF2B5EF4-FFF2-40B4-BE49-F238E27FC236}">
                <a16:creationId xmlns:a16="http://schemas.microsoft.com/office/drawing/2014/main" id="{B21B19F2-C7E8-45E4-91D5-8BBD8BB4F634}"/>
              </a:ext>
            </a:extLst>
          </p:cNvPr>
          <p:cNvGraphicFramePr>
            <a:graphicFrameLocks noChangeAspect="1"/>
          </p:cNvGraphicFramePr>
          <p:nvPr>
            <p:extLst>
              <p:ext uri="{D42A27DB-BD31-4B8C-83A1-F6EECF244321}">
                <p14:modId xmlns:p14="http://schemas.microsoft.com/office/powerpoint/2010/main" val="2666524447"/>
              </p:ext>
            </p:extLst>
          </p:nvPr>
        </p:nvGraphicFramePr>
        <p:xfrm>
          <a:off x="457200" y="987189"/>
          <a:ext cx="2759075" cy="3165475"/>
        </p:xfrm>
        <a:graphic>
          <a:graphicData uri="http://schemas.openxmlformats.org/presentationml/2006/ole">
            <mc:AlternateContent xmlns:mc="http://schemas.openxmlformats.org/markup-compatibility/2006">
              <mc:Choice xmlns:v="urn:schemas-microsoft-com:vml" Requires="v">
                <p:oleObj name="Equation" r:id="rId2" imgW="1295280" imgH="1485720" progId="Equation.DSMT4">
                  <p:embed/>
                </p:oleObj>
              </mc:Choice>
              <mc:Fallback>
                <p:oleObj name="Equation" r:id="rId2" imgW="1295280" imgH="1485720" progId="Equation.DSMT4">
                  <p:embed/>
                  <p:pic>
                    <p:nvPicPr>
                      <p:cNvPr id="7" name="Object 6"/>
                      <p:cNvPicPr/>
                      <p:nvPr/>
                    </p:nvPicPr>
                    <p:blipFill>
                      <a:blip r:embed="rId3"/>
                      <a:stretch>
                        <a:fillRect/>
                      </a:stretch>
                    </p:blipFill>
                    <p:spPr>
                      <a:xfrm>
                        <a:off x="457200" y="987189"/>
                        <a:ext cx="2759075" cy="3165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3B2AA93-7A5A-447D-BA56-65805FD9A20E}"/>
              </a:ext>
            </a:extLst>
          </p:cNvPr>
          <p:cNvGraphicFramePr>
            <a:graphicFrameLocks noChangeAspect="1"/>
          </p:cNvGraphicFramePr>
          <p:nvPr>
            <p:extLst>
              <p:ext uri="{D42A27DB-BD31-4B8C-83A1-F6EECF244321}">
                <p14:modId xmlns:p14="http://schemas.microsoft.com/office/powerpoint/2010/main" val="1388041232"/>
              </p:ext>
            </p:extLst>
          </p:nvPr>
        </p:nvGraphicFramePr>
        <p:xfrm>
          <a:off x="5486400" y="987189"/>
          <a:ext cx="2786063" cy="3192462"/>
        </p:xfrm>
        <a:graphic>
          <a:graphicData uri="http://schemas.openxmlformats.org/presentationml/2006/ole">
            <mc:AlternateContent xmlns:mc="http://schemas.openxmlformats.org/markup-compatibility/2006">
              <mc:Choice xmlns:v="urn:schemas-microsoft-com:vml" Requires="v">
                <p:oleObj name="Equation" r:id="rId4" imgW="1307880" imgH="1498320" progId="Equation.DSMT4">
                  <p:embed/>
                </p:oleObj>
              </mc:Choice>
              <mc:Fallback>
                <p:oleObj name="Equation" r:id="rId4" imgW="1307880" imgH="1498320" progId="Equation.DSMT4">
                  <p:embed/>
                  <p:pic>
                    <p:nvPicPr>
                      <p:cNvPr id="8" name="Object 7"/>
                      <p:cNvPicPr/>
                      <p:nvPr/>
                    </p:nvPicPr>
                    <p:blipFill>
                      <a:blip r:embed="rId5"/>
                      <a:stretch>
                        <a:fillRect/>
                      </a:stretch>
                    </p:blipFill>
                    <p:spPr>
                      <a:xfrm>
                        <a:off x="5486400" y="987189"/>
                        <a:ext cx="2786063" cy="31924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767A93E-D284-487B-8762-1A02508788EB}"/>
              </a:ext>
            </a:extLst>
          </p:cNvPr>
          <p:cNvGraphicFramePr>
            <a:graphicFrameLocks noChangeAspect="1"/>
          </p:cNvGraphicFramePr>
          <p:nvPr>
            <p:extLst>
              <p:ext uri="{D42A27DB-BD31-4B8C-83A1-F6EECF244321}">
                <p14:modId xmlns:p14="http://schemas.microsoft.com/office/powerpoint/2010/main" val="1905913310"/>
              </p:ext>
            </p:extLst>
          </p:nvPr>
        </p:nvGraphicFramePr>
        <p:xfrm>
          <a:off x="228600" y="4572000"/>
          <a:ext cx="6516133" cy="1172904"/>
        </p:xfrm>
        <a:graphic>
          <a:graphicData uri="http://schemas.openxmlformats.org/presentationml/2006/ole">
            <mc:AlternateContent xmlns:mc="http://schemas.openxmlformats.org/markup-compatibility/2006">
              <mc:Choice xmlns:v="urn:schemas-microsoft-com:vml" Requires="v">
                <p:oleObj name="Equation" r:id="rId6" imgW="2539800" imgH="457200" progId="Equation.DSMT4">
                  <p:embed/>
                </p:oleObj>
              </mc:Choice>
              <mc:Fallback>
                <p:oleObj name="Equation" r:id="rId6" imgW="2539800" imgH="457200" progId="Equation.DSMT4">
                  <p:embed/>
                  <p:pic>
                    <p:nvPicPr>
                      <p:cNvPr id="9" name="Object 8"/>
                      <p:cNvPicPr/>
                      <p:nvPr/>
                    </p:nvPicPr>
                    <p:blipFill>
                      <a:blip r:embed="rId7"/>
                      <a:stretch>
                        <a:fillRect/>
                      </a:stretch>
                    </p:blipFill>
                    <p:spPr>
                      <a:xfrm>
                        <a:off x="228600" y="4572000"/>
                        <a:ext cx="6516133" cy="1172904"/>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8F98EE3-7658-4C62-8A22-24C3D9B1AE25}"/>
              </a:ext>
            </a:extLst>
          </p:cNvPr>
          <p:cNvSpPr/>
          <p:nvPr/>
        </p:nvSpPr>
        <p:spPr>
          <a:xfrm>
            <a:off x="354107" y="969260"/>
            <a:ext cx="2922493" cy="4933016"/>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A79F2B-064B-4654-995F-2B6850699897}"/>
              </a:ext>
            </a:extLst>
          </p:cNvPr>
          <p:cNvSpPr/>
          <p:nvPr/>
        </p:nvSpPr>
        <p:spPr>
          <a:xfrm>
            <a:off x="5181600" y="1066799"/>
            <a:ext cx="3090862" cy="4876801"/>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3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8D2F0B-081A-3C58-7ACA-404192257304}"/>
              </a:ext>
            </a:extLst>
          </p:cNvPr>
          <p:cNvPicPr>
            <a:picLocks noChangeAspect="1"/>
          </p:cNvPicPr>
          <p:nvPr/>
        </p:nvPicPr>
        <p:blipFill>
          <a:blip r:embed="rId3"/>
          <a:stretch>
            <a:fillRect/>
          </a:stretch>
        </p:blipFill>
        <p:spPr>
          <a:xfrm>
            <a:off x="-10886" y="136526"/>
            <a:ext cx="9073266" cy="4644598"/>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04/28/2025</a:t>
            </a:r>
            <a:endParaRPr lang="en-US" dirty="0"/>
          </a:p>
        </p:txBody>
      </p:sp>
      <p:sp>
        <p:nvSpPr>
          <p:cNvPr id="7" name="Footer Placeholder 6"/>
          <p:cNvSpPr>
            <a:spLocks noGrp="1"/>
          </p:cNvSpPr>
          <p:nvPr>
            <p:ph type="ftr" sz="quarter" idx="11"/>
          </p:nvPr>
        </p:nvSpPr>
        <p:spPr/>
        <p:txBody>
          <a:bodyPr/>
          <a:lstStyle/>
          <a:p>
            <a:r>
              <a:rPr lang="en-US"/>
              <a:t>PHY 712  Spring 2025-- Lecture 36</a:t>
            </a:r>
            <a:endParaRPr lang="en-US" dirty="0"/>
          </a:p>
        </p:txBody>
      </p:sp>
      <p:sp>
        <p:nvSpPr>
          <p:cNvPr id="8" name="Rectangle 7"/>
          <p:cNvSpPr/>
          <p:nvPr/>
        </p:nvSpPr>
        <p:spPr>
          <a:xfrm>
            <a:off x="81620" y="4367466"/>
            <a:ext cx="8909980" cy="413657"/>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C08591-1144-47C0-B0B3-EF5AFF3FA189}"/>
              </a:ext>
            </a:extLst>
          </p:cNvPr>
          <p:cNvSpPr txBox="1"/>
          <p:nvPr/>
        </p:nvSpPr>
        <p:spPr>
          <a:xfrm>
            <a:off x="163286" y="5334000"/>
            <a:ext cx="8991600" cy="830997"/>
          </a:xfrm>
          <a:prstGeom prst="rect">
            <a:avLst/>
          </a:prstGeom>
          <a:noFill/>
        </p:spPr>
        <p:txBody>
          <a:bodyPr wrap="square" rtlCol="0">
            <a:spAutoFit/>
          </a:bodyPr>
          <a:lstStyle/>
          <a:p>
            <a:r>
              <a:rPr lang="en-US" sz="2400" dirty="0">
                <a:latin typeface="+mj-lt"/>
              </a:rPr>
              <a:t>Important dates:  Final exams available ~ May 2</a:t>
            </a:r>
          </a:p>
          <a:p>
            <a:r>
              <a:rPr lang="en-US" sz="2400" dirty="0">
                <a:latin typeface="+mj-lt"/>
              </a:rPr>
              <a:t>                            Exams and outstanding HW due May 8</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nvGraphicFramePr>
        <p:xfrm>
          <a:off x="228600" y="711200"/>
          <a:ext cx="4114800" cy="1638300"/>
        </p:xfrm>
        <a:graphic>
          <a:graphicData uri="http://schemas.openxmlformats.org/presentationml/2006/ole">
            <mc:AlternateContent xmlns:mc="http://schemas.openxmlformats.org/markup-compatibility/2006">
              <mc:Choice xmlns:v="urn:schemas-microsoft-com:vml" Requires="v">
                <p:oleObj name="Equation" r:id="rId2" imgW="4114800" imgH="1638000" progId="Equation.DSMT4">
                  <p:embed/>
                </p:oleObj>
              </mc:Choice>
              <mc:Fallback>
                <p:oleObj name="Equation" r:id="rId2" imgW="4114800" imgH="1638000" progId="Equation.DSMT4">
                  <p:embed/>
                  <p:pic>
                    <p:nvPicPr>
                      <p:cNvPr id="5" name="Object 4"/>
                      <p:cNvPicPr/>
                      <p:nvPr/>
                    </p:nvPicPr>
                    <p:blipFill>
                      <a:blip r:embed="rId3"/>
                      <a:stretch>
                        <a:fillRect/>
                      </a:stretch>
                    </p:blipFill>
                    <p:spPr>
                      <a:xfrm>
                        <a:off x="228600" y="711200"/>
                        <a:ext cx="4114800" cy="16383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724400" y="724836"/>
          <a:ext cx="4114800" cy="1358900"/>
        </p:xfrm>
        <a:graphic>
          <a:graphicData uri="http://schemas.openxmlformats.org/presentationml/2006/ole">
            <mc:AlternateContent xmlns:mc="http://schemas.openxmlformats.org/markup-compatibility/2006">
              <mc:Choice xmlns:v="urn:schemas-microsoft-com:vml" Requires="v">
                <p:oleObj name="Equation" r:id="rId4" imgW="4114800" imgH="1358640" progId="Equation.DSMT4">
                  <p:embed/>
                </p:oleObj>
              </mc:Choice>
              <mc:Fallback>
                <p:oleObj name="Equation" r:id="rId4" imgW="4114800" imgH="1358640" progId="Equation.DSMT4">
                  <p:embed/>
                  <p:pic>
                    <p:nvPicPr>
                      <p:cNvPr id="6" name="Object 5"/>
                      <p:cNvPicPr/>
                      <p:nvPr/>
                    </p:nvPicPr>
                    <p:blipFill>
                      <a:blip r:embed="rId5"/>
                      <a:stretch>
                        <a:fillRect/>
                      </a:stretch>
                    </p:blipFill>
                    <p:spPr>
                      <a:xfrm>
                        <a:off x="4724400" y="724836"/>
                        <a:ext cx="4114800" cy="1358900"/>
                      </a:xfrm>
                      <a:prstGeom prst="rect">
                        <a:avLst/>
                      </a:prstGeom>
                    </p:spPr>
                  </p:pic>
                </p:oleObj>
              </mc:Fallback>
            </mc:AlternateContent>
          </a:graphicData>
        </a:graphic>
      </p:graphicFrame>
      <p:sp>
        <p:nvSpPr>
          <p:cNvPr id="7" name="TextBox 6"/>
          <p:cNvSpPr txBox="1"/>
          <p:nvPr/>
        </p:nvSpPr>
        <p:spPr>
          <a:xfrm>
            <a:off x="533400" y="2971800"/>
            <a:ext cx="8458200" cy="830997"/>
          </a:xfrm>
          <a:prstGeom prst="rect">
            <a:avLst/>
          </a:prstGeom>
          <a:noFill/>
        </p:spPr>
        <p:txBody>
          <a:bodyPr wrap="square" rtlCol="0">
            <a:spAutoFit/>
          </a:bodyPr>
          <a:lstStyle/>
          <a:p>
            <a:r>
              <a:rPr lang="en-US" sz="2400" dirty="0">
                <a:latin typeface="+mj-lt"/>
              </a:rPr>
              <a:t>elementary charge:     e=1.6021766208 x 10</a:t>
            </a:r>
            <a:r>
              <a:rPr lang="en-US" sz="2400" baseline="30000" dirty="0">
                <a:latin typeface="+mj-lt"/>
              </a:rPr>
              <a:t>-19 </a:t>
            </a:r>
            <a:r>
              <a:rPr lang="en-US" sz="2400" dirty="0">
                <a:latin typeface="+mj-lt"/>
              </a:rPr>
              <a:t>C</a:t>
            </a:r>
          </a:p>
          <a:p>
            <a:r>
              <a:rPr lang="en-US" sz="2400" dirty="0">
                <a:latin typeface="+mj-lt"/>
              </a:rPr>
              <a:t>                                      =4.80320467299766 x 10</a:t>
            </a:r>
            <a:r>
              <a:rPr lang="en-US" sz="2400" baseline="30000" dirty="0">
                <a:latin typeface="+mj-lt"/>
              </a:rPr>
              <a:t>-10</a:t>
            </a:r>
            <a:r>
              <a:rPr lang="en-US" sz="2400" dirty="0">
                <a:latin typeface="+mj-lt"/>
              </a:rPr>
              <a:t> </a:t>
            </a:r>
            <a:r>
              <a:rPr lang="en-US" sz="2400" dirty="0" err="1">
                <a:latin typeface="+mj-lt"/>
              </a:rPr>
              <a:t>statC</a:t>
            </a:r>
            <a:endParaRPr lang="en-US" sz="2400" dirty="0">
              <a:latin typeface="+mj-lt"/>
            </a:endParaRPr>
          </a:p>
        </p:txBody>
      </p:sp>
    </p:spTree>
    <p:extLst>
      <p:ext uri="{BB962C8B-B14F-4D97-AF65-F5344CB8AC3E}">
        <p14:creationId xmlns:p14="http://schemas.microsoft.com/office/powerpoint/2010/main" val="10443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533400" y="304800"/>
            <a:ext cx="7772400" cy="461665"/>
          </a:xfrm>
          <a:prstGeom prst="rect">
            <a:avLst/>
          </a:prstGeom>
          <a:noFill/>
        </p:spPr>
        <p:txBody>
          <a:bodyPr wrap="square" rtlCol="0">
            <a:spAutoFit/>
          </a:bodyPr>
          <a:lstStyle/>
          <a:p>
            <a:r>
              <a:rPr lang="en-US" sz="2400" dirty="0">
                <a:latin typeface="+mj-lt"/>
              </a:rPr>
              <a:t>Energy and power  (SI units)</a:t>
            </a:r>
          </a:p>
        </p:txBody>
      </p:sp>
      <p:graphicFrame>
        <p:nvGraphicFramePr>
          <p:cNvPr id="6" name="Object 5"/>
          <p:cNvGraphicFramePr>
            <a:graphicFrameLocks noChangeAspect="1"/>
          </p:cNvGraphicFramePr>
          <p:nvPr/>
        </p:nvGraphicFramePr>
        <p:xfrm>
          <a:off x="304800" y="914400"/>
          <a:ext cx="8640763" cy="1543050"/>
        </p:xfrm>
        <a:graphic>
          <a:graphicData uri="http://schemas.openxmlformats.org/presentationml/2006/ole">
            <mc:AlternateContent xmlns:mc="http://schemas.openxmlformats.org/markup-compatibility/2006">
              <mc:Choice xmlns:v="urn:schemas-microsoft-com:vml" Requires="v">
                <p:oleObj name="Equation" r:id="rId2" imgW="3416040" imgH="609480" progId="Equation.DSMT4">
                  <p:embed/>
                </p:oleObj>
              </mc:Choice>
              <mc:Fallback>
                <p:oleObj name="Equation" r:id="rId2" imgW="3416040" imgH="609480" progId="Equation.DSMT4">
                  <p:embed/>
                  <p:pic>
                    <p:nvPicPr>
                      <p:cNvPr id="6" name="Object 5"/>
                      <p:cNvPicPr>
                        <a:picLocks noChangeAspect="1" noChangeArrowheads="1"/>
                      </p:cNvPicPr>
                      <p:nvPr/>
                    </p:nvPicPr>
                    <p:blipFill>
                      <a:blip r:embed="rId3"/>
                      <a:srcRect/>
                      <a:stretch>
                        <a:fillRect/>
                      </a:stretch>
                    </p:blipFill>
                    <p:spPr bwMode="auto">
                      <a:xfrm>
                        <a:off x="304800" y="914400"/>
                        <a:ext cx="86407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0675" y="3021012"/>
          <a:ext cx="8475663" cy="1474788"/>
        </p:xfrm>
        <a:graphic>
          <a:graphicData uri="http://schemas.openxmlformats.org/presentationml/2006/ole">
            <mc:AlternateContent xmlns:mc="http://schemas.openxmlformats.org/markup-compatibility/2006">
              <mc:Choice xmlns:v="urn:schemas-microsoft-com:vml" Requires="v">
                <p:oleObj name="数式" r:id="rId4" imgW="3504960" imgH="609480" progId="Equation.3">
                  <p:embed/>
                </p:oleObj>
              </mc:Choice>
              <mc:Fallback>
                <p:oleObj name="数式" r:id="rId4" imgW="3504960" imgH="60948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3021012"/>
                        <a:ext cx="84756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2225650"/>
              </p:ext>
            </p:extLst>
          </p:nvPr>
        </p:nvGraphicFramePr>
        <p:xfrm>
          <a:off x="790558" y="5369719"/>
          <a:ext cx="8237538" cy="812800"/>
        </p:xfrm>
        <a:graphic>
          <a:graphicData uri="http://schemas.openxmlformats.org/presentationml/2006/ole">
            <mc:AlternateContent xmlns:mc="http://schemas.openxmlformats.org/markup-compatibility/2006">
              <mc:Choice xmlns:v="urn:schemas-microsoft-com:vml" Requires="v">
                <p:oleObj name="Equation" r:id="rId6" imgW="3987720" imgH="393480" progId="Equation.DSMT4">
                  <p:embed/>
                </p:oleObj>
              </mc:Choice>
              <mc:Fallback>
                <p:oleObj name="Equation" r:id="rId6" imgW="3987720" imgH="393480" progId="Equation.DSMT4">
                  <p:embed/>
                  <p:pic>
                    <p:nvPicPr>
                      <p:cNvPr id="8" name="Object 7"/>
                      <p:cNvPicPr>
                        <a:picLocks noChangeAspect="1" noChangeArrowheads="1"/>
                      </p:cNvPicPr>
                      <p:nvPr/>
                    </p:nvPicPr>
                    <p:blipFill>
                      <a:blip r:embed="rId7"/>
                      <a:srcRect/>
                      <a:stretch>
                        <a:fillRect/>
                      </a:stretch>
                    </p:blipFill>
                    <p:spPr bwMode="auto">
                      <a:xfrm>
                        <a:off x="790558" y="5369719"/>
                        <a:ext cx="82375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42932378"/>
              </p:ext>
            </p:extLst>
          </p:nvPr>
        </p:nvGraphicFramePr>
        <p:xfrm>
          <a:off x="546887" y="4549775"/>
          <a:ext cx="8156588" cy="876300"/>
        </p:xfrm>
        <a:graphic>
          <a:graphicData uri="http://schemas.openxmlformats.org/presentationml/2006/ole">
            <mc:AlternateContent xmlns:mc="http://schemas.openxmlformats.org/markup-compatibility/2006">
              <mc:Choice xmlns:v="urn:schemas-microsoft-com:vml" Requires="v">
                <p:oleObj name="Equation" r:id="rId8" imgW="3670200" imgH="393480" progId="Equation.DSMT4">
                  <p:embed/>
                </p:oleObj>
              </mc:Choice>
              <mc:Fallback>
                <p:oleObj name="Equation" r:id="rId8" imgW="3670200" imgH="393480" progId="Equation.DSMT4">
                  <p:embed/>
                  <p:pic>
                    <p:nvPicPr>
                      <p:cNvPr id="9" name="Object 8"/>
                      <p:cNvPicPr>
                        <a:picLocks noChangeAspect="1" noChangeArrowheads="1"/>
                      </p:cNvPicPr>
                      <p:nvPr/>
                    </p:nvPicPr>
                    <p:blipFill>
                      <a:blip r:embed="rId9"/>
                      <a:srcRect/>
                      <a:stretch>
                        <a:fillRect/>
                      </a:stretch>
                    </p:blipFill>
                    <p:spPr bwMode="auto">
                      <a:xfrm>
                        <a:off x="546887" y="4549775"/>
                        <a:ext cx="8156588" cy="876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09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6" name="Object 5"/>
          <p:cNvGraphicFramePr>
            <a:graphicFrameLocks noChangeAspect="1"/>
          </p:cNvGraphicFramePr>
          <p:nvPr/>
        </p:nvGraphicFramePr>
        <p:xfrm>
          <a:off x="533400" y="103805"/>
          <a:ext cx="6705600" cy="2334595"/>
        </p:xfrm>
        <a:graphic>
          <a:graphicData uri="http://schemas.openxmlformats.org/presentationml/2006/ole">
            <mc:AlternateContent xmlns:mc="http://schemas.openxmlformats.org/markup-compatibility/2006">
              <mc:Choice xmlns:v="urn:schemas-microsoft-com:vml" Requires="v">
                <p:oleObj name="Equation" r:id="rId2" imgW="2920680" imgH="1015920" progId="Equation.DSMT4">
                  <p:embed/>
                </p:oleObj>
              </mc:Choice>
              <mc:Fallback>
                <p:oleObj name="Equation" r:id="rId2" imgW="2920680" imgH="1015920" progId="Equation.DSMT4">
                  <p:embed/>
                  <p:pic>
                    <p:nvPicPr>
                      <p:cNvPr id="6" name="Object 5"/>
                      <p:cNvPicPr>
                        <a:picLocks noChangeAspect="1" noChangeArrowheads="1"/>
                      </p:cNvPicPr>
                      <p:nvPr/>
                    </p:nvPicPr>
                    <p:blipFill>
                      <a:blip r:embed="rId3"/>
                      <a:srcRect/>
                      <a:stretch>
                        <a:fillRect/>
                      </a:stretch>
                    </p:blipFill>
                    <p:spPr bwMode="auto">
                      <a:xfrm>
                        <a:off x="533400" y="103805"/>
                        <a:ext cx="6705600" cy="233459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457200" y="2667000"/>
          <a:ext cx="7239000" cy="3502025"/>
        </p:xfrm>
        <a:graphic>
          <a:graphicData uri="http://schemas.openxmlformats.org/presentationml/2006/ole">
            <mc:AlternateContent xmlns:mc="http://schemas.openxmlformats.org/markup-compatibility/2006">
              <mc:Choice xmlns:v="urn:schemas-microsoft-com:vml" Requires="v">
                <p:oleObj name="Equation" r:id="rId4" imgW="2679480" imgH="1295280" progId="Equation.DSMT4">
                  <p:embed/>
                </p:oleObj>
              </mc:Choice>
              <mc:Fallback>
                <p:oleObj name="Equation" r:id="rId4" imgW="2679480" imgH="1295280" progId="Equation.DSMT4">
                  <p:embed/>
                  <p:pic>
                    <p:nvPicPr>
                      <p:cNvPr id="7" name="Object 6"/>
                      <p:cNvPicPr>
                        <a:picLocks noChangeAspect="1" noChangeArrowheads="1"/>
                      </p:cNvPicPr>
                      <p:nvPr/>
                    </p:nvPicPr>
                    <p:blipFill>
                      <a:blip r:embed="rId5"/>
                      <a:srcRect/>
                      <a:stretch>
                        <a:fillRect/>
                      </a:stretch>
                    </p:blipFill>
                    <p:spPr bwMode="auto">
                      <a:xfrm>
                        <a:off x="457200" y="2667000"/>
                        <a:ext cx="7239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92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nvGraphicFramePr>
        <p:xfrm>
          <a:off x="500062" y="554038"/>
          <a:ext cx="7653338" cy="4843462"/>
        </p:xfrm>
        <a:graphic>
          <a:graphicData uri="http://schemas.openxmlformats.org/presentationml/2006/ole">
            <mc:AlternateContent xmlns:mc="http://schemas.openxmlformats.org/markup-compatibility/2006">
              <mc:Choice xmlns:v="urn:schemas-microsoft-com:vml" Requires="v">
                <p:oleObj name="Equation" r:id="rId2" imgW="2831760" imgH="1790640" progId="Equation.DSMT4">
                  <p:embed/>
                </p:oleObj>
              </mc:Choice>
              <mc:Fallback>
                <p:oleObj name="Equation" r:id="rId2" imgW="2831760" imgH="1790640" progId="Equation.DSMT4">
                  <p:embed/>
                  <p:pic>
                    <p:nvPicPr>
                      <p:cNvPr id="5" name="Object 4"/>
                      <p:cNvPicPr>
                        <a:picLocks noChangeAspect="1" noChangeArrowheads="1"/>
                      </p:cNvPicPr>
                      <p:nvPr/>
                    </p:nvPicPr>
                    <p:blipFill>
                      <a:blip r:embed="rId3"/>
                      <a:srcRect/>
                      <a:stretch>
                        <a:fillRect/>
                      </a:stretch>
                    </p:blipFill>
                    <p:spPr bwMode="auto">
                      <a:xfrm>
                        <a:off x="500062" y="554038"/>
                        <a:ext cx="76533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055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6893943"/>
              </p:ext>
            </p:extLst>
          </p:nvPr>
        </p:nvGraphicFramePr>
        <p:xfrm>
          <a:off x="381000" y="400050"/>
          <a:ext cx="7467600" cy="5565775"/>
        </p:xfrm>
        <a:graphic>
          <a:graphicData uri="http://schemas.openxmlformats.org/presentationml/2006/ole">
            <mc:AlternateContent xmlns:mc="http://schemas.openxmlformats.org/markup-compatibility/2006">
              <mc:Choice xmlns:v="urn:schemas-microsoft-com:vml" Requires="v">
                <p:oleObj name="Equation" r:id="rId2" imgW="3276360" imgH="2438280" progId="Equation.DSMT4">
                  <p:embed/>
                </p:oleObj>
              </mc:Choice>
              <mc:Fallback>
                <p:oleObj name="Equation" r:id="rId2" imgW="3276360" imgH="2438280" progId="Equation.DSMT4">
                  <p:embed/>
                  <p:pic>
                    <p:nvPicPr>
                      <p:cNvPr id="5" name="Object 4"/>
                      <p:cNvPicPr>
                        <a:picLocks noChangeAspect="1" noChangeArrowheads="1"/>
                      </p:cNvPicPr>
                      <p:nvPr/>
                    </p:nvPicPr>
                    <p:blipFill>
                      <a:blip r:embed="rId3"/>
                      <a:srcRect/>
                      <a:stretch>
                        <a:fillRect/>
                      </a:stretch>
                    </p:blipFill>
                    <p:spPr bwMode="auto">
                      <a:xfrm>
                        <a:off x="381000" y="400050"/>
                        <a:ext cx="746760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491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nvGraphicFramePr>
        <p:xfrm>
          <a:off x="381000" y="166687"/>
          <a:ext cx="7583488" cy="2957513"/>
        </p:xfrm>
        <a:graphic>
          <a:graphicData uri="http://schemas.openxmlformats.org/presentationml/2006/ole">
            <mc:AlternateContent xmlns:mc="http://schemas.openxmlformats.org/markup-compatibility/2006">
              <mc:Choice xmlns:v="urn:schemas-microsoft-com:vml" Requires="v">
                <p:oleObj name="Equation" r:id="rId2" imgW="3327120" imgH="1295280" progId="Equation.DSMT4">
                  <p:embed/>
                </p:oleObj>
              </mc:Choice>
              <mc:Fallback>
                <p:oleObj name="Equation" r:id="rId2" imgW="3327120" imgH="1295280" progId="Equation.DSMT4">
                  <p:embed/>
                  <p:pic>
                    <p:nvPicPr>
                      <p:cNvPr id="5" name="Object 4"/>
                      <p:cNvPicPr>
                        <a:picLocks noChangeAspect="1" noChangeArrowheads="1"/>
                      </p:cNvPicPr>
                      <p:nvPr/>
                    </p:nvPicPr>
                    <p:blipFill>
                      <a:blip r:embed="rId3"/>
                      <a:srcRect/>
                      <a:stretch>
                        <a:fillRect/>
                      </a:stretch>
                    </p:blipFill>
                    <p:spPr bwMode="auto">
                      <a:xfrm>
                        <a:off x="381000" y="166687"/>
                        <a:ext cx="758348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944880" y="3200400"/>
            <a:ext cx="7696200" cy="2308324"/>
          </a:xfrm>
          <a:prstGeom prst="rect">
            <a:avLst/>
          </a:prstGeom>
          <a:noFill/>
        </p:spPr>
        <p:txBody>
          <a:bodyPr wrap="square" rtlCol="0">
            <a:spAutoFit/>
          </a:bodyPr>
          <a:lstStyle/>
          <a:p>
            <a:r>
              <a:rPr lang="en-US" sz="2400" b="1" dirty="0">
                <a:latin typeface="+mj-lt"/>
              </a:rPr>
              <a:t>In your “bag” of tricks:</a:t>
            </a:r>
          </a:p>
          <a:p>
            <a:pPr marL="800100" lvl="1" indent="-342900">
              <a:buFont typeface="Wingdings" pitchFamily="2" charset="2"/>
              <a:buChar char="q"/>
            </a:pPr>
            <a:r>
              <a:rPr lang="en-US" sz="2400" b="1" dirty="0">
                <a:latin typeface="+mj-lt"/>
              </a:rPr>
              <a:t>Direct (analytic or numerical) solution of differential equations</a:t>
            </a:r>
          </a:p>
          <a:p>
            <a:pPr marL="800100" lvl="1" indent="-342900">
              <a:buFont typeface="Wingdings" pitchFamily="2" charset="2"/>
              <a:buChar char="q"/>
            </a:pPr>
            <a:r>
              <a:rPr lang="en-US" sz="2400" b="1" dirty="0">
                <a:latin typeface="+mj-lt"/>
              </a:rPr>
              <a:t>Solution by expanding in appropriate orthogonal functions</a:t>
            </a:r>
          </a:p>
          <a:p>
            <a:pPr marL="800100" lvl="1" indent="-342900">
              <a:buFont typeface="Wingdings" pitchFamily="2" charset="2"/>
              <a:buChar char="q"/>
            </a:pPr>
            <a:r>
              <a:rPr lang="en-US" sz="2400" b="1" dirty="0">
                <a:latin typeface="+mj-lt"/>
              </a:rPr>
              <a:t>Green’s function techniques</a:t>
            </a:r>
          </a:p>
        </p:txBody>
      </p:sp>
    </p:spTree>
    <p:extLst>
      <p:ext uri="{BB962C8B-B14F-4D97-AF65-F5344CB8AC3E}">
        <p14:creationId xmlns:p14="http://schemas.microsoft.com/office/powerpoint/2010/main" val="3041984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304800"/>
            <a:ext cx="8382000" cy="1200329"/>
          </a:xfrm>
          <a:prstGeom prst="rect">
            <a:avLst/>
          </a:prstGeom>
          <a:noFill/>
        </p:spPr>
        <p:txBody>
          <a:bodyPr wrap="square" rtlCol="0">
            <a:spAutoFit/>
          </a:bodyPr>
          <a:lstStyle/>
          <a:p>
            <a:r>
              <a:rPr lang="en-US" sz="2400" dirty="0">
                <a:latin typeface="+mj-lt"/>
              </a:rPr>
              <a:t>How to choose most effective solution method --</a:t>
            </a:r>
          </a:p>
          <a:p>
            <a:pPr marL="800100" lvl="1" indent="-342900">
              <a:buFont typeface="Wingdings" pitchFamily="2" charset="2"/>
              <a:buChar char="q"/>
            </a:pPr>
            <a:r>
              <a:rPr lang="en-US" sz="2400" dirty="0">
                <a:latin typeface="+mj-lt"/>
              </a:rPr>
              <a:t>In general, Green’s functions methods work well when source is contained in a finite region of space</a:t>
            </a:r>
          </a:p>
        </p:txBody>
      </p:sp>
      <p:graphicFrame>
        <p:nvGraphicFramePr>
          <p:cNvPr id="6" name="Object 5"/>
          <p:cNvGraphicFramePr>
            <a:graphicFrameLocks noChangeAspect="1"/>
          </p:cNvGraphicFramePr>
          <p:nvPr/>
        </p:nvGraphicFramePr>
        <p:xfrm>
          <a:off x="762000" y="1828800"/>
          <a:ext cx="7467600" cy="3565525"/>
        </p:xfrm>
        <a:graphic>
          <a:graphicData uri="http://schemas.openxmlformats.org/presentationml/2006/ole">
            <mc:AlternateContent xmlns:mc="http://schemas.openxmlformats.org/markup-compatibility/2006">
              <mc:Choice xmlns:v="urn:schemas-microsoft-com:vml" Requires="v">
                <p:oleObj name="Equation" r:id="rId2" imgW="3276360" imgH="1562040" progId="Equation.DSMT4">
                  <p:embed/>
                </p:oleObj>
              </mc:Choice>
              <mc:Fallback>
                <p:oleObj name="Equation" r:id="rId2" imgW="3276360" imgH="1562040" progId="Equation.DSMT4">
                  <p:embed/>
                  <p:pic>
                    <p:nvPicPr>
                      <p:cNvPr id="6" name="Object 5"/>
                      <p:cNvPicPr>
                        <a:picLocks noChangeAspect="1" noChangeArrowheads="1"/>
                      </p:cNvPicPr>
                      <p:nvPr/>
                    </p:nvPicPr>
                    <p:blipFill>
                      <a:blip r:embed="rId3"/>
                      <a:srcRect/>
                      <a:stretch>
                        <a:fillRect/>
                      </a:stretch>
                    </p:blipFill>
                    <p:spPr bwMode="auto">
                      <a:xfrm>
                        <a:off x="762000" y="1828800"/>
                        <a:ext cx="74676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036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nvGraphicFramePr>
        <p:xfrm>
          <a:off x="152400" y="2133600"/>
          <a:ext cx="8785225" cy="1752600"/>
        </p:xfrm>
        <a:graphic>
          <a:graphicData uri="http://schemas.openxmlformats.org/presentationml/2006/ole">
            <mc:AlternateContent xmlns:mc="http://schemas.openxmlformats.org/markup-compatibility/2006">
              <mc:Choice xmlns:v="urn:schemas-microsoft-com:vml" Requires="v">
                <p:oleObj name="数式" r:id="rId2" imgW="2425680" imgH="482400" progId="Equation.3">
                  <p:embed/>
                </p:oleObj>
              </mc:Choice>
              <mc:Fallback>
                <p:oleObj name="数式" r:id="rId2" imgW="2425680" imgH="4824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785225" cy="175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14312" y="473075"/>
          <a:ext cx="8624888" cy="1508125"/>
        </p:xfrm>
        <a:graphic>
          <a:graphicData uri="http://schemas.openxmlformats.org/presentationml/2006/ole">
            <mc:AlternateContent xmlns:mc="http://schemas.openxmlformats.org/markup-compatibility/2006">
              <mc:Choice xmlns:v="urn:schemas-microsoft-com:vml" Requires="v">
                <p:oleObj name="Equation" r:id="rId4" imgW="3784320" imgH="660240" progId="Equation.DSMT4">
                  <p:embed/>
                </p:oleObj>
              </mc:Choice>
              <mc:Fallback>
                <p:oleObj name="Equation" r:id="rId4" imgW="3784320" imgH="660240" progId="Equation.DSMT4">
                  <p:embed/>
                  <p:pic>
                    <p:nvPicPr>
                      <p:cNvPr id="6" name="Object 5"/>
                      <p:cNvPicPr>
                        <a:picLocks noChangeAspect="1" noChangeArrowheads="1"/>
                      </p:cNvPicPr>
                      <p:nvPr/>
                    </p:nvPicPr>
                    <p:blipFill>
                      <a:blip r:embed="rId5"/>
                      <a:srcRect/>
                      <a:stretch>
                        <a:fillRect/>
                      </a:stretch>
                    </p:blipFill>
                    <p:spPr bwMode="auto">
                      <a:xfrm>
                        <a:off x="214312" y="473075"/>
                        <a:ext cx="86248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4887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FFC7E-FFCA-4891-B93A-076D35E18B22}"/>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62781129-E306-4D46-BB8A-808B92FCBFC2}"/>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0B2587CF-1432-4965-BE3B-066FB248CCB0}"/>
              </a:ext>
            </a:extLst>
          </p:cNvPr>
          <p:cNvSpPr>
            <a:spLocks noGrp="1"/>
          </p:cNvSpPr>
          <p:nvPr>
            <p:ph type="sldNum" sz="quarter" idx="12"/>
          </p:nvPr>
        </p:nvSpPr>
        <p:spPr/>
        <p:txBody>
          <a:bodyPr/>
          <a:lstStyle/>
          <a:p>
            <a:fld id="{CE368B07-CEBF-4C80-90AF-53B34FA04CF3}" type="slidenum">
              <a:rPr lang="en-US" smtClean="0"/>
              <a:t>28</a:t>
            </a:fld>
            <a:endParaRPr lang="en-US" dirty="0"/>
          </a:p>
        </p:txBody>
      </p:sp>
      <p:pic>
        <p:nvPicPr>
          <p:cNvPr id="6" name="Picture 5">
            <a:extLst>
              <a:ext uri="{FF2B5EF4-FFF2-40B4-BE49-F238E27FC236}">
                <a16:creationId xmlns:a16="http://schemas.microsoft.com/office/drawing/2014/main" id="{EDE460D4-373B-E203-6E37-6D5857484709}"/>
              </a:ext>
            </a:extLst>
          </p:cNvPr>
          <p:cNvPicPr>
            <a:picLocks noChangeAspect="1"/>
          </p:cNvPicPr>
          <p:nvPr/>
        </p:nvPicPr>
        <p:blipFill>
          <a:blip r:embed="rId2"/>
          <a:stretch>
            <a:fillRect/>
          </a:stretch>
        </p:blipFill>
        <p:spPr>
          <a:xfrm>
            <a:off x="0" y="1585538"/>
            <a:ext cx="9144000" cy="4510461"/>
          </a:xfrm>
          <a:prstGeom prst="rect">
            <a:avLst/>
          </a:prstGeom>
        </p:spPr>
      </p:pic>
      <p:sp>
        <p:nvSpPr>
          <p:cNvPr id="8" name="TextBox 7">
            <a:extLst>
              <a:ext uri="{FF2B5EF4-FFF2-40B4-BE49-F238E27FC236}">
                <a16:creationId xmlns:a16="http://schemas.microsoft.com/office/drawing/2014/main" id="{0306C55F-6B8D-6B5B-C4A0-C12DA3B7C9BF}"/>
              </a:ext>
            </a:extLst>
          </p:cNvPr>
          <p:cNvSpPr txBox="1"/>
          <p:nvPr/>
        </p:nvSpPr>
        <p:spPr>
          <a:xfrm>
            <a:off x="266700" y="531168"/>
            <a:ext cx="8610600" cy="461665"/>
          </a:xfrm>
          <a:prstGeom prst="rect">
            <a:avLst/>
          </a:prstGeom>
          <a:noFill/>
        </p:spPr>
        <p:txBody>
          <a:bodyPr wrap="square" rtlCol="0">
            <a:spAutoFit/>
          </a:bodyPr>
          <a:lstStyle/>
          <a:p>
            <a:r>
              <a:rPr lang="en-US" sz="2400" dirty="0">
                <a:latin typeface="+mj-lt"/>
              </a:rPr>
              <a:t>Example electrostatic problem with spherical polar geometry </a:t>
            </a:r>
          </a:p>
        </p:txBody>
      </p:sp>
    </p:spTree>
    <p:extLst>
      <p:ext uri="{BB962C8B-B14F-4D97-AF65-F5344CB8AC3E}">
        <p14:creationId xmlns:p14="http://schemas.microsoft.com/office/powerpoint/2010/main" val="105436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BE857-5FEB-C3EE-6324-729CF42D77E2}"/>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EB55C5EC-CC30-ACAB-81C4-64394BAB75C6}"/>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DCDC0637-19C4-A041-FB4D-C02E4F5EB631}"/>
              </a:ext>
            </a:extLst>
          </p:cNvPr>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a:extLst>
              <a:ext uri="{FF2B5EF4-FFF2-40B4-BE49-F238E27FC236}">
                <a16:creationId xmlns:a16="http://schemas.microsoft.com/office/drawing/2014/main" id="{EA2D5C0A-B349-EAD6-EAF8-B8DC796EFEEE}"/>
              </a:ext>
            </a:extLst>
          </p:cNvPr>
          <p:cNvPicPr>
            <a:picLocks noChangeAspect="1"/>
          </p:cNvPicPr>
          <p:nvPr/>
        </p:nvPicPr>
        <p:blipFill>
          <a:blip r:embed="rId2"/>
          <a:stretch>
            <a:fillRect/>
          </a:stretch>
        </p:blipFill>
        <p:spPr>
          <a:xfrm>
            <a:off x="117286" y="609600"/>
            <a:ext cx="8874314" cy="4953105"/>
          </a:xfrm>
          <a:prstGeom prst="rect">
            <a:avLst/>
          </a:prstGeom>
        </p:spPr>
      </p:pic>
    </p:spTree>
    <p:extLst>
      <p:ext uri="{BB962C8B-B14F-4D97-AF65-F5344CB8AC3E}">
        <p14:creationId xmlns:p14="http://schemas.microsoft.com/office/powerpoint/2010/main" val="200272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A5491-53A1-1518-9E42-7A65F3D6B71C}"/>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4EC74C34-4B97-1109-3BD7-E9B1D6605E73}"/>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000D3FDE-03C3-ADB8-AEB9-4E0CC0DF5E1D}"/>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8083F7AD-3EA9-9293-D300-8398A20751C9}"/>
              </a:ext>
            </a:extLst>
          </p:cNvPr>
          <p:cNvSpPr txBox="1"/>
          <p:nvPr/>
        </p:nvSpPr>
        <p:spPr>
          <a:xfrm>
            <a:off x="228600" y="1143000"/>
            <a:ext cx="8153400" cy="2677656"/>
          </a:xfrm>
          <a:prstGeom prst="rect">
            <a:avLst/>
          </a:prstGeom>
          <a:noFill/>
        </p:spPr>
        <p:txBody>
          <a:bodyPr wrap="square" rtlCol="0">
            <a:spAutoFit/>
          </a:bodyPr>
          <a:lstStyle/>
          <a:p>
            <a:r>
              <a:rPr lang="en-US" sz="2400" dirty="0">
                <a:latin typeface="+mj-lt"/>
              </a:rPr>
              <a:t>What will you do after May 8?</a:t>
            </a:r>
          </a:p>
          <a:p>
            <a:pPr lvl="2"/>
            <a:r>
              <a:rPr lang="en-US" sz="2400" dirty="0">
                <a:latin typeface="+mj-lt"/>
              </a:rPr>
              <a:t>Relax a minute or two</a:t>
            </a:r>
          </a:p>
          <a:p>
            <a:pPr lvl="2"/>
            <a:endParaRPr lang="en-US" sz="2400" dirty="0">
              <a:latin typeface="+mj-lt"/>
            </a:endParaRPr>
          </a:p>
          <a:p>
            <a:pPr lvl="2"/>
            <a:r>
              <a:rPr lang="en-US" sz="2400" dirty="0">
                <a:latin typeface="+mj-lt"/>
              </a:rPr>
              <a:t>Several of you will want to start preparing for the Qualifier Exams which will be administered  (tentative dates):   </a:t>
            </a:r>
          </a:p>
          <a:p>
            <a:pPr lvl="2"/>
            <a:r>
              <a:rPr lang="en-US" sz="2400" b="1" dirty="0">
                <a:solidFill>
                  <a:srgbClr val="222222"/>
                </a:solidFill>
                <a:latin typeface="+mj-lt"/>
              </a:rPr>
              <a:t>M</a:t>
            </a:r>
            <a:r>
              <a:rPr lang="en-US" sz="2400" b="1" dirty="0">
                <a:solidFill>
                  <a:srgbClr val="222222"/>
                </a:solidFill>
                <a:latin typeface="Arial" panose="020B0604020202020204" pitchFamily="34" charset="0"/>
              </a:rPr>
              <a:t>onday, June 9 to Thursday, June 12</a:t>
            </a:r>
            <a:endParaRPr lang="en-US" sz="2400" dirty="0">
              <a:latin typeface="+mj-lt"/>
            </a:endParaRPr>
          </a:p>
        </p:txBody>
      </p:sp>
    </p:spTree>
    <p:extLst>
      <p:ext uri="{BB962C8B-B14F-4D97-AF65-F5344CB8AC3E}">
        <p14:creationId xmlns:p14="http://schemas.microsoft.com/office/powerpoint/2010/main" val="156548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350520" y="86975"/>
            <a:ext cx="8153400" cy="461665"/>
          </a:xfrm>
          <a:prstGeom prst="rect">
            <a:avLst/>
          </a:prstGeom>
          <a:noFill/>
        </p:spPr>
        <p:txBody>
          <a:bodyPr wrap="square" rtlCol="0">
            <a:spAutoFit/>
          </a:bodyPr>
          <a:lstStyle/>
          <a:p>
            <a:r>
              <a:rPr lang="en-US" sz="2400" dirty="0">
                <a:latin typeface="+mj-lt"/>
              </a:rPr>
              <a:t>Electromagnetic waves from time harmonic sources</a:t>
            </a:r>
          </a:p>
        </p:txBody>
      </p:sp>
      <p:graphicFrame>
        <p:nvGraphicFramePr>
          <p:cNvPr id="6" name="Object 5"/>
          <p:cNvGraphicFramePr>
            <a:graphicFrameLocks noChangeAspect="1"/>
          </p:cNvGraphicFramePr>
          <p:nvPr/>
        </p:nvGraphicFramePr>
        <p:xfrm>
          <a:off x="747395" y="548640"/>
          <a:ext cx="7756525" cy="2552700"/>
        </p:xfrm>
        <a:graphic>
          <a:graphicData uri="http://schemas.openxmlformats.org/presentationml/2006/ole">
            <mc:AlternateContent xmlns:mc="http://schemas.openxmlformats.org/markup-compatibility/2006">
              <mc:Choice xmlns:v="urn:schemas-microsoft-com:vml" Requires="v">
                <p:oleObj name="数式" r:id="rId2" imgW="3403440" imgH="1117440" progId="Equation.3">
                  <p:embed/>
                </p:oleObj>
              </mc:Choice>
              <mc:Fallback>
                <p:oleObj name="数式" r:id="rId2" imgW="3403440" imgH="1117440" progId="Equation.3">
                  <p:embed/>
                  <p:pic>
                    <p:nvPicPr>
                      <p:cNvPr id="6" name="Object 5"/>
                      <p:cNvPicPr>
                        <a:picLocks noChangeAspect="1" noChangeArrowheads="1"/>
                      </p:cNvPicPr>
                      <p:nvPr/>
                    </p:nvPicPr>
                    <p:blipFill>
                      <a:blip r:embed="rId3"/>
                      <a:srcRect/>
                      <a:stretch>
                        <a:fillRect/>
                      </a:stretch>
                    </p:blipFill>
                    <p:spPr bwMode="auto">
                      <a:xfrm>
                        <a:off x="747395" y="548640"/>
                        <a:ext cx="77565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5800" y="3333750"/>
          <a:ext cx="7524750" cy="2381250"/>
        </p:xfrm>
        <a:graphic>
          <a:graphicData uri="http://schemas.openxmlformats.org/presentationml/2006/ole">
            <mc:AlternateContent xmlns:mc="http://schemas.openxmlformats.org/markup-compatibility/2006">
              <mc:Choice xmlns:v="urn:schemas-microsoft-com:vml" Requires="v">
                <p:oleObj name="Equation" r:id="rId4" imgW="3301920" imgH="1041120" progId="Equation.DSMT4">
                  <p:embed/>
                </p:oleObj>
              </mc:Choice>
              <mc:Fallback>
                <p:oleObj name="Equation" r:id="rId4" imgW="3301920" imgH="1041120" progId="Equation.DSMT4">
                  <p:embed/>
                  <p:pic>
                    <p:nvPicPr>
                      <p:cNvPr id="7" name="Object 6"/>
                      <p:cNvPicPr>
                        <a:picLocks noChangeAspect="1" noChangeArrowheads="1"/>
                      </p:cNvPicPr>
                      <p:nvPr/>
                    </p:nvPicPr>
                    <p:blipFill>
                      <a:blip r:embed="rId5"/>
                      <a:srcRect/>
                      <a:stretch>
                        <a:fillRect/>
                      </a:stretch>
                    </p:blipFill>
                    <p:spPr bwMode="auto">
                      <a:xfrm>
                        <a:off x="685800" y="3333750"/>
                        <a:ext cx="7524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513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667705651"/>
              </p:ext>
            </p:extLst>
          </p:nvPr>
        </p:nvGraphicFramePr>
        <p:xfrm>
          <a:off x="831850" y="1143000"/>
          <a:ext cx="6772275" cy="2465388"/>
        </p:xfrm>
        <a:graphic>
          <a:graphicData uri="http://schemas.openxmlformats.org/presentationml/2006/ole">
            <mc:AlternateContent xmlns:mc="http://schemas.openxmlformats.org/markup-compatibility/2006">
              <mc:Choice xmlns:v="urn:schemas-microsoft-com:vml" Requires="v">
                <p:oleObj name="Equation" r:id="rId2" imgW="2971800" imgH="1079280" progId="Equation.DSMT4">
                  <p:embed/>
                </p:oleObj>
              </mc:Choice>
              <mc:Fallback>
                <p:oleObj name="Equation" r:id="rId2" imgW="2971800" imgH="1079280" progId="Equation.DSMT4">
                  <p:embed/>
                  <p:pic>
                    <p:nvPicPr>
                      <p:cNvPr id="6" name="Object 5"/>
                      <p:cNvPicPr>
                        <a:picLocks noChangeAspect="1" noChangeArrowheads="1"/>
                      </p:cNvPicPr>
                      <p:nvPr/>
                    </p:nvPicPr>
                    <p:blipFill>
                      <a:blip r:embed="rId3"/>
                      <a:srcRect/>
                      <a:stretch>
                        <a:fillRect/>
                      </a:stretch>
                    </p:blipFill>
                    <p:spPr bwMode="auto">
                      <a:xfrm>
                        <a:off x="831850" y="1143000"/>
                        <a:ext cx="67722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8602694"/>
              </p:ext>
            </p:extLst>
          </p:nvPr>
        </p:nvGraphicFramePr>
        <p:xfrm>
          <a:off x="908050" y="3402013"/>
          <a:ext cx="6453188" cy="2465387"/>
        </p:xfrm>
        <a:graphic>
          <a:graphicData uri="http://schemas.openxmlformats.org/presentationml/2006/ole">
            <mc:AlternateContent xmlns:mc="http://schemas.openxmlformats.org/markup-compatibility/2006">
              <mc:Choice xmlns:v="urn:schemas-microsoft-com:vml" Requires="v">
                <p:oleObj name="Equation" r:id="rId4" imgW="2831760" imgH="1079280" progId="Equation.DSMT4">
                  <p:embed/>
                </p:oleObj>
              </mc:Choice>
              <mc:Fallback>
                <p:oleObj name="Equation" r:id="rId4" imgW="2831760" imgH="1079280" progId="Equation.DSMT4">
                  <p:embed/>
                  <p:pic>
                    <p:nvPicPr>
                      <p:cNvPr id="7" name="Object 6"/>
                      <p:cNvPicPr>
                        <a:picLocks noChangeAspect="1" noChangeArrowheads="1"/>
                      </p:cNvPicPr>
                      <p:nvPr/>
                    </p:nvPicPr>
                    <p:blipFill>
                      <a:blip r:embed="rId5"/>
                      <a:srcRect/>
                      <a:stretch>
                        <a:fillRect/>
                      </a:stretch>
                    </p:blipFill>
                    <p:spPr bwMode="auto">
                      <a:xfrm>
                        <a:off x="908050" y="3402013"/>
                        <a:ext cx="6453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148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600200"/>
            <a:ext cx="6172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455295" y="1143000"/>
          <a:ext cx="8048625" cy="3101975"/>
        </p:xfrm>
        <a:graphic>
          <a:graphicData uri="http://schemas.openxmlformats.org/presentationml/2006/ole">
            <mc:AlternateContent xmlns:mc="http://schemas.openxmlformats.org/markup-compatibility/2006">
              <mc:Choice xmlns:v="urn:schemas-microsoft-com:vml" Requires="v">
                <p:oleObj name="数式" r:id="rId2" imgW="3530520" imgH="1358640" progId="Equation.3">
                  <p:embed/>
                </p:oleObj>
              </mc:Choice>
              <mc:Fallback>
                <p:oleObj name="数式" r:id="rId2" imgW="3530520" imgH="1358640" progId="Equation.3">
                  <p:embed/>
                  <p:pic>
                    <p:nvPicPr>
                      <p:cNvPr id="6" name="Object 5"/>
                      <p:cNvPicPr>
                        <a:picLocks noChangeAspect="1" noChangeArrowheads="1"/>
                      </p:cNvPicPr>
                      <p:nvPr/>
                    </p:nvPicPr>
                    <p:blipFill>
                      <a:blip r:embed="rId3"/>
                      <a:srcRect/>
                      <a:stretch>
                        <a:fillRect/>
                      </a:stretch>
                    </p:blipFill>
                    <p:spPr bwMode="auto">
                      <a:xfrm>
                        <a:off x="455295" y="1143000"/>
                        <a:ext cx="80486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03288" y="4114800"/>
          <a:ext cx="6629400" cy="2262188"/>
        </p:xfrm>
        <a:graphic>
          <a:graphicData uri="http://schemas.openxmlformats.org/presentationml/2006/ole">
            <mc:AlternateContent xmlns:mc="http://schemas.openxmlformats.org/markup-compatibility/2006">
              <mc:Choice xmlns:v="urn:schemas-microsoft-com:vml" Requires="v">
                <p:oleObj name="数式" r:id="rId4" imgW="2908080" imgH="990360" progId="Equation.3">
                  <p:embed/>
                </p:oleObj>
              </mc:Choice>
              <mc:Fallback>
                <p:oleObj name="数式" r:id="rId4" imgW="2908080" imgH="99036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8" y="4114800"/>
                        <a:ext cx="66294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7966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6" name="TextBox 5"/>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7" name="Object 6"/>
          <p:cNvGraphicFramePr>
            <a:graphicFrameLocks noChangeAspect="1"/>
          </p:cNvGraphicFramePr>
          <p:nvPr/>
        </p:nvGraphicFramePr>
        <p:xfrm>
          <a:off x="455295" y="1143000"/>
          <a:ext cx="8048625" cy="3101975"/>
        </p:xfrm>
        <a:graphic>
          <a:graphicData uri="http://schemas.openxmlformats.org/presentationml/2006/ole">
            <mc:AlternateContent xmlns:mc="http://schemas.openxmlformats.org/markup-compatibility/2006">
              <mc:Choice xmlns:v="urn:schemas-microsoft-com:vml" Requires="v">
                <p:oleObj name="数式" r:id="rId2" imgW="3530520" imgH="1358640" progId="Equation.3">
                  <p:embed/>
                </p:oleObj>
              </mc:Choice>
              <mc:Fallback>
                <p:oleObj name="数式" r:id="rId2" imgW="3530520" imgH="1358640" progId="Equation.3">
                  <p:embed/>
                  <p:pic>
                    <p:nvPicPr>
                      <p:cNvPr id="7" name="Object 6"/>
                      <p:cNvPicPr>
                        <a:picLocks noChangeAspect="1" noChangeArrowheads="1"/>
                      </p:cNvPicPr>
                      <p:nvPr/>
                    </p:nvPicPr>
                    <p:blipFill>
                      <a:blip r:embed="rId3"/>
                      <a:srcRect/>
                      <a:stretch>
                        <a:fillRect/>
                      </a:stretch>
                    </p:blipFill>
                    <p:spPr bwMode="auto">
                      <a:xfrm>
                        <a:off x="455295" y="1143000"/>
                        <a:ext cx="80486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817563" y="4273550"/>
          <a:ext cx="6802437" cy="1944688"/>
        </p:xfrm>
        <a:graphic>
          <a:graphicData uri="http://schemas.openxmlformats.org/presentationml/2006/ole">
            <mc:AlternateContent xmlns:mc="http://schemas.openxmlformats.org/markup-compatibility/2006">
              <mc:Choice xmlns:v="urn:schemas-microsoft-com:vml" Requires="v">
                <p:oleObj name="数式" r:id="rId4" imgW="2984400" imgH="850680" progId="Equation.3">
                  <p:embed/>
                </p:oleObj>
              </mc:Choice>
              <mc:Fallback>
                <p:oleObj name="数式" r:id="rId4" imgW="2984400" imgH="850680" progId="Equation.3">
                  <p:embed/>
                  <p:pic>
                    <p:nvPicPr>
                      <p:cNvPr id="8" name="Object 7"/>
                      <p:cNvPicPr>
                        <a:picLocks noChangeAspect="1" noChangeArrowheads="1"/>
                      </p:cNvPicPr>
                      <p:nvPr/>
                    </p:nvPicPr>
                    <p:blipFill>
                      <a:blip r:embed="rId5"/>
                      <a:srcRect/>
                      <a:stretch>
                        <a:fillRect/>
                      </a:stretch>
                    </p:blipFill>
                    <p:spPr bwMode="auto">
                      <a:xfrm>
                        <a:off x="817563" y="4273550"/>
                        <a:ext cx="68024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663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FEDD0-26F8-7DA3-0C42-917A3201405B}"/>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2EDC849B-B872-25B4-55A5-26545121734A}"/>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B9C59683-8EAE-7D15-266A-94B55FE9CC88}"/>
              </a:ext>
            </a:extLst>
          </p:cNvPr>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a:extLst>
              <a:ext uri="{FF2B5EF4-FFF2-40B4-BE49-F238E27FC236}">
                <a16:creationId xmlns:a16="http://schemas.microsoft.com/office/drawing/2014/main" id="{FF5501E4-4EA4-CF06-ABBD-6E901E7BFA2C}"/>
              </a:ext>
            </a:extLst>
          </p:cNvPr>
          <p:cNvSpPr txBox="1"/>
          <p:nvPr/>
        </p:nvSpPr>
        <p:spPr>
          <a:xfrm>
            <a:off x="381000" y="381000"/>
            <a:ext cx="7696200" cy="461665"/>
          </a:xfrm>
          <a:prstGeom prst="rect">
            <a:avLst/>
          </a:prstGeom>
          <a:noFill/>
        </p:spPr>
        <p:txBody>
          <a:bodyPr wrap="square" rtlCol="0">
            <a:spAutoFit/>
          </a:bodyPr>
          <a:lstStyle/>
          <a:p>
            <a:r>
              <a:rPr lang="en-US" sz="2400" dirty="0">
                <a:latin typeface="+mj-lt"/>
              </a:rPr>
              <a:t>Example from HW 20</a:t>
            </a:r>
          </a:p>
        </p:txBody>
      </p:sp>
      <p:pic>
        <p:nvPicPr>
          <p:cNvPr id="6" name="Picture 5">
            <a:extLst>
              <a:ext uri="{FF2B5EF4-FFF2-40B4-BE49-F238E27FC236}">
                <a16:creationId xmlns:a16="http://schemas.microsoft.com/office/drawing/2014/main" id="{93361170-488A-04CB-9D5E-4373540B4888}"/>
              </a:ext>
            </a:extLst>
          </p:cNvPr>
          <p:cNvPicPr>
            <a:picLocks noChangeAspect="1"/>
          </p:cNvPicPr>
          <p:nvPr/>
        </p:nvPicPr>
        <p:blipFill>
          <a:blip r:embed="rId2"/>
          <a:stretch>
            <a:fillRect/>
          </a:stretch>
        </p:blipFill>
        <p:spPr>
          <a:xfrm>
            <a:off x="370114" y="804868"/>
            <a:ext cx="8484036" cy="1962251"/>
          </a:xfrm>
          <a:prstGeom prst="rect">
            <a:avLst/>
          </a:prstGeom>
        </p:spPr>
      </p:pic>
      <p:pic>
        <p:nvPicPr>
          <p:cNvPr id="7" name="Picture 6">
            <a:extLst>
              <a:ext uri="{FF2B5EF4-FFF2-40B4-BE49-F238E27FC236}">
                <a16:creationId xmlns:a16="http://schemas.microsoft.com/office/drawing/2014/main" id="{5CA0EAD2-C26B-6B54-9CEB-AE51DD743C8A}"/>
              </a:ext>
            </a:extLst>
          </p:cNvPr>
          <p:cNvPicPr>
            <a:picLocks noChangeAspect="1"/>
          </p:cNvPicPr>
          <p:nvPr/>
        </p:nvPicPr>
        <p:blipFill>
          <a:blip r:embed="rId3"/>
          <a:stretch>
            <a:fillRect/>
          </a:stretch>
        </p:blipFill>
        <p:spPr>
          <a:xfrm>
            <a:off x="370114" y="3187754"/>
            <a:ext cx="5251522" cy="2887149"/>
          </a:xfrm>
          <a:prstGeom prst="rect">
            <a:avLst/>
          </a:prstGeom>
        </p:spPr>
      </p:pic>
      <p:sp>
        <p:nvSpPr>
          <p:cNvPr id="8" name="TextBox 7">
            <a:extLst>
              <a:ext uri="{FF2B5EF4-FFF2-40B4-BE49-F238E27FC236}">
                <a16:creationId xmlns:a16="http://schemas.microsoft.com/office/drawing/2014/main" id="{7E477C5F-F283-1AEB-6F3F-A3C168851ACB}"/>
              </a:ext>
            </a:extLst>
          </p:cNvPr>
          <p:cNvSpPr txBox="1"/>
          <p:nvPr/>
        </p:nvSpPr>
        <p:spPr>
          <a:xfrm>
            <a:off x="5791200" y="4267200"/>
            <a:ext cx="2895600" cy="830997"/>
          </a:xfrm>
          <a:prstGeom prst="rect">
            <a:avLst/>
          </a:prstGeom>
          <a:noFill/>
        </p:spPr>
        <p:txBody>
          <a:bodyPr wrap="square" rtlCol="0">
            <a:spAutoFit/>
          </a:bodyPr>
          <a:lstStyle/>
          <a:p>
            <a:r>
              <a:rPr lang="en-US" sz="2400" dirty="0">
                <a:latin typeface="+mj-lt"/>
                <a:sym typeface="Wingdings" panose="05000000000000000000" pitchFamily="2" charset="2"/>
              </a:rPr>
              <a:t> Don’t need to use this actually</a:t>
            </a:r>
            <a:endParaRPr lang="en-US" sz="2400" dirty="0">
              <a:latin typeface="+mj-lt"/>
            </a:endParaRPr>
          </a:p>
        </p:txBody>
      </p:sp>
    </p:spTree>
    <p:extLst>
      <p:ext uri="{BB962C8B-B14F-4D97-AF65-F5344CB8AC3E}">
        <p14:creationId xmlns:p14="http://schemas.microsoft.com/office/powerpoint/2010/main" val="3564297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CCFB28-FE23-1484-06FA-8C8271BA63CE}"/>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41B5B88C-F2BF-8AEF-2038-1A6465C8E01F}"/>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51F7694F-5ECE-3CC1-287B-6A247D47BE7D}"/>
              </a:ext>
            </a:extLst>
          </p:cNvPr>
          <p:cNvSpPr>
            <a:spLocks noGrp="1"/>
          </p:cNvSpPr>
          <p:nvPr>
            <p:ph type="sldNum" sz="quarter" idx="12"/>
          </p:nvPr>
        </p:nvSpPr>
        <p:spPr/>
        <p:txBody>
          <a:bodyPr/>
          <a:lstStyle/>
          <a:p>
            <a:fld id="{CE368B07-CEBF-4C80-90AF-53B34FA04CF3}" type="slidenum">
              <a:rPr lang="en-US" smtClean="0"/>
              <a:t>35</a:t>
            </a:fld>
            <a:endParaRPr lang="en-US" dirty="0"/>
          </a:p>
        </p:txBody>
      </p:sp>
      <p:pic>
        <p:nvPicPr>
          <p:cNvPr id="5" name="Picture 4">
            <a:extLst>
              <a:ext uri="{FF2B5EF4-FFF2-40B4-BE49-F238E27FC236}">
                <a16:creationId xmlns:a16="http://schemas.microsoft.com/office/drawing/2014/main" id="{CFB99A7C-45B2-9C24-3025-0021BC422B2D}"/>
              </a:ext>
            </a:extLst>
          </p:cNvPr>
          <p:cNvPicPr>
            <a:picLocks noChangeAspect="1"/>
          </p:cNvPicPr>
          <p:nvPr/>
        </p:nvPicPr>
        <p:blipFill>
          <a:blip r:embed="rId2"/>
          <a:stretch>
            <a:fillRect/>
          </a:stretch>
        </p:blipFill>
        <p:spPr>
          <a:xfrm>
            <a:off x="175054" y="228600"/>
            <a:ext cx="8664145" cy="6306361"/>
          </a:xfrm>
          <a:prstGeom prst="rect">
            <a:avLst/>
          </a:prstGeom>
        </p:spPr>
      </p:pic>
      <p:sp>
        <p:nvSpPr>
          <p:cNvPr id="6" name="TextBox 5">
            <a:extLst>
              <a:ext uri="{FF2B5EF4-FFF2-40B4-BE49-F238E27FC236}">
                <a16:creationId xmlns:a16="http://schemas.microsoft.com/office/drawing/2014/main" id="{6D195130-3047-374E-B895-82B514D13669}"/>
              </a:ext>
            </a:extLst>
          </p:cNvPr>
          <p:cNvSpPr txBox="1"/>
          <p:nvPr/>
        </p:nvSpPr>
        <p:spPr>
          <a:xfrm>
            <a:off x="5715000" y="4191000"/>
            <a:ext cx="2667000" cy="457200"/>
          </a:xfrm>
          <a:prstGeom prst="rect">
            <a:avLst/>
          </a:prstGeom>
          <a:noFill/>
        </p:spPr>
        <p:txBody>
          <a:bodyPr wrap="square" rtlCol="0">
            <a:spAutoFit/>
          </a:bodyPr>
          <a:lstStyle/>
          <a:p>
            <a:r>
              <a:rPr lang="en-US" sz="2400" dirty="0">
                <a:latin typeface="+mj-lt"/>
              </a:rPr>
              <a:t>Exact</a:t>
            </a:r>
          </a:p>
        </p:txBody>
      </p:sp>
      <p:sp>
        <p:nvSpPr>
          <p:cNvPr id="7" name="TextBox 6">
            <a:extLst>
              <a:ext uri="{FF2B5EF4-FFF2-40B4-BE49-F238E27FC236}">
                <a16:creationId xmlns:a16="http://schemas.microsoft.com/office/drawing/2014/main" id="{A7D92038-79E6-25E7-CEB3-E9BC8824598A}"/>
              </a:ext>
            </a:extLst>
          </p:cNvPr>
          <p:cNvSpPr txBox="1"/>
          <p:nvPr/>
        </p:nvSpPr>
        <p:spPr>
          <a:xfrm>
            <a:off x="4392386" y="5366657"/>
            <a:ext cx="3151414" cy="461665"/>
          </a:xfrm>
          <a:prstGeom prst="rect">
            <a:avLst/>
          </a:prstGeom>
          <a:noFill/>
        </p:spPr>
        <p:txBody>
          <a:bodyPr wrap="square" rtlCol="0">
            <a:spAutoFit/>
          </a:bodyPr>
          <a:lstStyle/>
          <a:p>
            <a:r>
              <a:rPr lang="en-US" sz="2400" dirty="0">
                <a:latin typeface="+mj-lt"/>
              </a:rPr>
              <a:t>Dipole approximation</a:t>
            </a:r>
          </a:p>
        </p:txBody>
      </p:sp>
    </p:spTree>
    <p:extLst>
      <p:ext uri="{BB962C8B-B14F-4D97-AF65-F5344CB8AC3E}">
        <p14:creationId xmlns:p14="http://schemas.microsoft.com/office/powerpoint/2010/main" val="381313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CFB9B-8FF9-47B3-7B2B-A764874D68D4}"/>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7C4867B3-90BE-EB4E-0533-FE9805037DBC}"/>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5F3A51BD-6D15-8FD9-BDB6-4363844AED15}"/>
              </a:ext>
            </a:extLst>
          </p:cNvPr>
          <p:cNvSpPr>
            <a:spLocks noGrp="1"/>
          </p:cNvSpPr>
          <p:nvPr>
            <p:ph type="sldNum" sz="quarter" idx="12"/>
          </p:nvPr>
        </p:nvSpPr>
        <p:spPr/>
        <p:txBody>
          <a:bodyPr/>
          <a:lstStyle/>
          <a:p>
            <a:fld id="{CE368B07-CEBF-4C80-90AF-53B34FA04CF3}" type="slidenum">
              <a:rPr lang="en-US" smtClean="0"/>
              <a:t>36</a:t>
            </a:fld>
            <a:endParaRPr lang="en-US" dirty="0"/>
          </a:p>
        </p:txBody>
      </p:sp>
      <p:pic>
        <p:nvPicPr>
          <p:cNvPr id="5" name="Picture 4">
            <a:extLst>
              <a:ext uri="{FF2B5EF4-FFF2-40B4-BE49-F238E27FC236}">
                <a16:creationId xmlns:a16="http://schemas.microsoft.com/office/drawing/2014/main" id="{2FB8F289-AE1E-07B4-1CD8-D2A6485CA35E}"/>
              </a:ext>
            </a:extLst>
          </p:cNvPr>
          <p:cNvPicPr>
            <a:picLocks noChangeAspect="1"/>
          </p:cNvPicPr>
          <p:nvPr/>
        </p:nvPicPr>
        <p:blipFill>
          <a:blip r:embed="rId2"/>
          <a:stretch>
            <a:fillRect/>
          </a:stretch>
        </p:blipFill>
        <p:spPr>
          <a:xfrm>
            <a:off x="67211" y="838200"/>
            <a:ext cx="9000589" cy="1905000"/>
          </a:xfrm>
          <a:prstGeom prst="rect">
            <a:avLst/>
          </a:prstGeom>
        </p:spPr>
      </p:pic>
      <p:sp>
        <p:nvSpPr>
          <p:cNvPr id="6" name="TextBox 5">
            <a:extLst>
              <a:ext uri="{FF2B5EF4-FFF2-40B4-BE49-F238E27FC236}">
                <a16:creationId xmlns:a16="http://schemas.microsoft.com/office/drawing/2014/main" id="{8551D3AD-C8F7-7FA8-2CD9-E44DAF245A98}"/>
              </a:ext>
            </a:extLst>
          </p:cNvPr>
          <p:cNvSpPr txBox="1"/>
          <p:nvPr/>
        </p:nvSpPr>
        <p:spPr>
          <a:xfrm>
            <a:off x="914400" y="3124200"/>
            <a:ext cx="6934200" cy="461665"/>
          </a:xfrm>
          <a:prstGeom prst="rect">
            <a:avLst/>
          </a:prstGeom>
          <a:noFill/>
        </p:spPr>
        <p:txBody>
          <a:bodyPr wrap="square" rtlCol="0">
            <a:spAutoFit/>
          </a:bodyPr>
          <a:lstStyle/>
          <a:p>
            <a:r>
              <a:rPr lang="en-US" sz="2400" dirty="0">
                <a:latin typeface="+mj-lt"/>
              </a:rPr>
              <a:t>Results are the same when </a:t>
            </a:r>
            <a:r>
              <a:rPr lang="en-US" sz="2400" i="1" dirty="0">
                <a:latin typeface="+mj-lt"/>
              </a:rPr>
              <a:t>ka</a:t>
            </a:r>
            <a:r>
              <a:rPr lang="en-US" sz="2400" i="1" baseline="-25000" dirty="0">
                <a:latin typeface="+mj-lt"/>
              </a:rPr>
              <a:t>0 </a:t>
            </a:r>
            <a:r>
              <a:rPr lang="en-US" sz="2400" i="1" dirty="0">
                <a:latin typeface="+mj-lt"/>
              </a:rPr>
              <a:t>&lt;&lt;1</a:t>
            </a:r>
          </a:p>
        </p:txBody>
      </p:sp>
    </p:spTree>
    <p:extLst>
      <p:ext uri="{BB962C8B-B14F-4D97-AF65-F5344CB8AC3E}">
        <p14:creationId xmlns:p14="http://schemas.microsoft.com/office/powerpoint/2010/main" val="281931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284321" y="30126"/>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609600" y="1219200"/>
          <a:ext cx="8371626" cy="3352800"/>
        </p:xfrm>
        <a:graphic>
          <a:graphicData uri="http://schemas.openxmlformats.org/presentationml/2006/ole">
            <mc:AlternateContent xmlns:mc="http://schemas.openxmlformats.org/markup-compatibility/2006">
              <mc:Choice xmlns:v="urn:schemas-microsoft-com:vml" Requires="v">
                <p:oleObj name="Equation" r:id="rId2" imgW="4546440" imgH="1815840" progId="Equation.DSMT4">
                  <p:embed/>
                </p:oleObj>
              </mc:Choice>
              <mc:Fallback>
                <p:oleObj name="Equation" r:id="rId2" imgW="4546440" imgH="1815840" progId="Equation.DSMT4">
                  <p:embed/>
                  <p:pic>
                    <p:nvPicPr>
                      <p:cNvPr id="6" name="Object 5"/>
                      <p:cNvPicPr>
                        <a:picLocks noChangeAspect="1" noChangeArrowheads="1"/>
                      </p:cNvPicPr>
                      <p:nvPr/>
                    </p:nvPicPr>
                    <p:blipFill>
                      <a:blip r:embed="rId3"/>
                      <a:srcRect/>
                      <a:stretch>
                        <a:fillRect/>
                      </a:stretch>
                    </p:blipFill>
                    <p:spPr bwMode="auto">
                      <a:xfrm>
                        <a:off x="609600" y="1219200"/>
                        <a:ext cx="837162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359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p:cNvSpPr txBox="1"/>
          <p:nvPr/>
        </p:nvSpPr>
        <p:spPr>
          <a:xfrm>
            <a:off x="304800" y="304800"/>
            <a:ext cx="6858000" cy="461665"/>
          </a:xfrm>
          <a:prstGeom prst="rect">
            <a:avLst/>
          </a:prstGeom>
          <a:noFill/>
        </p:spPr>
        <p:txBody>
          <a:bodyPr wrap="square" rtlCol="0">
            <a:spAutoFit/>
          </a:bodyPr>
          <a:lstStyle/>
          <a:p>
            <a:r>
              <a:rPr lang="en-US" sz="2400" dirty="0">
                <a:latin typeface="+mj-lt"/>
              </a:rPr>
              <a:t>Example of time harmonic radiation source</a:t>
            </a:r>
          </a:p>
        </p:txBody>
      </p:sp>
      <p:graphicFrame>
        <p:nvGraphicFramePr>
          <p:cNvPr id="6" name="Object 5"/>
          <p:cNvGraphicFramePr>
            <a:graphicFrameLocks noChangeAspect="1"/>
          </p:cNvGraphicFramePr>
          <p:nvPr/>
        </p:nvGraphicFramePr>
        <p:xfrm>
          <a:off x="698500" y="766763"/>
          <a:ext cx="6561138" cy="849312"/>
        </p:xfrm>
        <a:graphic>
          <a:graphicData uri="http://schemas.openxmlformats.org/presentationml/2006/ole">
            <mc:AlternateContent xmlns:mc="http://schemas.openxmlformats.org/markup-compatibility/2006">
              <mc:Choice xmlns:v="urn:schemas-microsoft-com:vml" Requires="v">
                <p:oleObj name="数式" r:id="rId2" imgW="3047760" imgH="393480" progId="Equation.3">
                  <p:embed/>
                </p:oleObj>
              </mc:Choice>
              <mc:Fallback>
                <p:oleObj name="数式" r:id="rId2" imgW="3047760" imgH="393480" progId="Equation.3">
                  <p:embed/>
                  <p:pic>
                    <p:nvPicPr>
                      <p:cNvPr id="6" name="Object 5"/>
                      <p:cNvPicPr>
                        <a:picLocks noChangeAspect="1" noChangeArrowheads="1"/>
                      </p:cNvPicPr>
                      <p:nvPr/>
                    </p:nvPicPr>
                    <p:blipFill>
                      <a:blip r:embed="rId3"/>
                      <a:srcRect/>
                      <a:stretch>
                        <a:fillRect/>
                      </a:stretch>
                    </p:blipFill>
                    <p:spPr bwMode="auto">
                      <a:xfrm>
                        <a:off x="698500" y="766763"/>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38200" y="1676400"/>
          <a:ext cx="6970712" cy="2081212"/>
        </p:xfrm>
        <a:graphic>
          <a:graphicData uri="http://schemas.openxmlformats.org/presentationml/2006/ole">
            <mc:AlternateContent xmlns:mc="http://schemas.openxmlformats.org/markup-compatibility/2006">
              <mc:Choice xmlns:v="urn:schemas-microsoft-com:vml" Requires="v">
                <p:oleObj name="数式" r:id="rId4" imgW="3238200" imgH="965160" progId="Equation.3">
                  <p:embed/>
                </p:oleObj>
              </mc:Choice>
              <mc:Fallback>
                <p:oleObj name="数式" r:id="rId4" imgW="3238200" imgH="965160" progId="Equation.3">
                  <p:embed/>
                  <p:pic>
                    <p:nvPicPr>
                      <p:cNvPr id="7" name="Object 6"/>
                      <p:cNvPicPr>
                        <a:picLocks noChangeAspect="1" noChangeArrowheads="1"/>
                      </p:cNvPicPr>
                      <p:nvPr/>
                    </p:nvPicPr>
                    <p:blipFill>
                      <a:blip r:embed="rId5"/>
                      <a:srcRect/>
                      <a:stretch>
                        <a:fillRect/>
                      </a:stretch>
                    </p:blipFill>
                    <p:spPr bwMode="auto">
                      <a:xfrm>
                        <a:off x="838200" y="1676400"/>
                        <a:ext cx="69707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179513" y="3706813"/>
          <a:ext cx="6286500" cy="2546350"/>
        </p:xfrm>
        <a:graphic>
          <a:graphicData uri="http://schemas.openxmlformats.org/presentationml/2006/ole">
            <mc:AlternateContent xmlns:mc="http://schemas.openxmlformats.org/markup-compatibility/2006">
              <mc:Choice xmlns:v="urn:schemas-microsoft-com:vml" Requires="v">
                <p:oleObj name="数式" r:id="rId6" imgW="2920680" imgH="1180800" progId="Equation.3">
                  <p:embed/>
                </p:oleObj>
              </mc:Choice>
              <mc:Fallback>
                <p:oleObj name="数式" r:id="rId6" imgW="2920680" imgH="1180800" progId="Equation.3">
                  <p:embed/>
                  <p:pic>
                    <p:nvPicPr>
                      <p:cNvPr id="8" name="Object 7"/>
                      <p:cNvPicPr>
                        <a:picLocks noChangeAspect="1" noChangeArrowheads="1"/>
                      </p:cNvPicPr>
                      <p:nvPr/>
                    </p:nvPicPr>
                    <p:blipFill>
                      <a:blip r:embed="rId7"/>
                      <a:srcRect/>
                      <a:stretch>
                        <a:fillRect/>
                      </a:stretch>
                    </p:blipFill>
                    <p:spPr bwMode="auto">
                      <a:xfrm>
                        <a:off x="1179513" y="3706813"/>
                        <a:ext cx="6286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7039166B-DBDA-00C2-DD80-46411E640E55}"/>
              </a:ext>
            </a:extLst>
          </p:cNvPr>
          <p:cNvSpPr txBox="1"/>
          <p:nvPr/>
        </p:nvSpPr>
        <p:spPr>
          <a:xfrm>
            <a:off x="6988629" y="3757612"/>
            <a:ext cx="2133600" cy="1200329"/>
          </a:xfrm>
          <a:prstGeom prst="rect">
            <a:avLst/>
          </a:prstGeom>
          <a:noFill/>
        </p:spPr>
        <p:txBody>
          <a:bodyPr wrap="square" rtlCol="0">
            <a:spAutoFit/>
          </a:bodyPr>
          <a:lstStyle/>
          <a:p>
            <a:r>
              <a:rPr lang="en-US" sz="2400" dirty="0">
                <a:latin typeface="+mj-lt"/>
              </a:rPr>
              <a:t>Note that this result is valid for all </a:t>
            </a:r>
            <a:r>
              <a:rPr lang="en-US" sz="2400" i="1" dirty="0">
                <a:latin typeface="+mj-lt"/>
              </a:rPr>
              <a:t>k.</a:t>
            </a:r>
            <a:endParaRPr lang="en-US" sz="2400" dirty="0">
              <a:latin typeface="+mj-lt"/>
            </a:endParaRPr>
          </a:p>
        </p:txBody>
      </p:sp>
    </p:spTree>
    <p:extLst>
      <p:ext uri="{BB962C8B-B14F-4D97-AF65-F5344CB8AC3E}">
        <p14:creationId xmlns:p14="http://schemas.microsoft.com/office/powerpoint/2010/main" val="3879350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65314" y="0"/>
            <a:ext cx="9067800" cy="461665"/>
          </a:xfrm>
          <a:prstGeom prst="rect">
            <a:avLst/>
          </a:prstGeom>
          <a:noFill/>
        </p:spPr>
        <p:txBody>
          <a:bodyPr wrap="square" rtlCol="0">
            <a:spAutoFit/>
          </a:bodyPr>
          <a:lstStyle/>
          <a:p>
            <a:r>
              <a:rPr lang="en-US" sz="2400" dirty="0">
                <a:latin typeface="+mj-lt"/>
              </a:rPr>
              <a:t>Example of time harmonic radiation source -- continued</a:t>
            </a:r>
          </a:p>
        </p:txBody>
      </p:sp>
      <p:graphicFrame>
        <p:nvGraphicFramePr>
          <p:cNvPr id="6" name="Object 5"/>
          <p:cNvGraphicFramePr>
            <a:graphicFrameLocks noChangeAspect="1"/>
          </p:cNvGraphicFramePr>
          <p:nvPr/>
        </p:nvGraphicFramePr>
        <p:xfrm>
          <a:off x="590550" y="383807"/>
          <a:ext cx="6286500" cy="2546350"/>
        </p:xfrm>
        <a:graphic>
          <a:graphicData uri="http://schemas.openxmlformats.org/presentationml/2006/ole">
            <mc:AlternateContent xmlns:mc="http://schemas.openxmlformats.org/markup-compatibility/2006">
              <mc:Choice xmlns:v="urn:schemas-microsoft-com:vml" Requires="v">
                <p:oleObj name="数式" r:id="rId2" imgW="2920680" imgH="1180800" progId="Equation.3">
                  <p:embed/>
                </p:oleObj>
              </mc:Choice>
              <mc:Fallback>
                <p:oleObj name="数式" r:id="rId2" imgW="2920680" imgH="1180800" progId="Equation.3">
                  <p:embed/>
                  <p:pic>
                    <p:nvPicPr>
                      <p:cNvPr id="6" name="Object 5"/>
                      <p:cNvPicPr>
                        <a:picLocks noChangeAspect="1" noChangeArrowheads="1"/>
                      </p:cNvPicPr>
                      <p:nvPr/>
                    </p:nvPicPr>
                    <p:blipFill>
                      <a:blip r:embed="rId3"/>
                      <a:srcRect/>
                      <a:stretch>
                        <a:fillRect/>
                      </a:stretch>
                    </p:blipFill>
                    <p:spPr bwMode="auto">
                      <a:xfrm>
                        <a:off x="590550" y="383807"/>
                        <a:ext cx="6286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89560" y="2949472"/>
            <a:ext cx="8854440" cy="461665"/>
          </a:xfrm>
          <a:prstGeom prst="rect">
            <a:avLst/>
          </a:prstGeom>
          <a:noFill/>
        </p:spPr>
        <p:txBody>
          <a:bodyPr wrap="square" rtlCol="0">
            <a:spAutoFit/>
          </a:bodyPr>
          <a:lstStyle/>
          <a:p>
            <a:r>
              <a:rPr lang="en-US" sz="2400" dirty="0">
                <a:latin typeface="+mj-lt"/>
              </a:rPr>
              <a:t>Relationship to pure dipole approximation (exact when </a:t>
            </a:r>
            <a:r>
              <a:rPr lang="en-US" sz="2400" i="1" dirty="0">
                <a:latin typeface="+mj-lt"/>
              </a:rPr>
              <a:t>kR</a:t>
            </a:r>
            <a:r>
              <a:rPr lang="en-US" sz="2400" dirty="0">
                <a:latin typeface="+mj-lt"/>
                <a:sym typeface="Wingdings" pitchFamily="2" charset="2"/>
              </a:rPr>
              <a:t></a:t>
            </a:r>
            <a:r>
              <a:rPr lang="en-US" sz="2400" dirty="0">
                <a:latin typeface="+mj-lt"/>
              </a:rPr>
              <a:t>0)</a:t>
            </a:r>
          </a:p>
        </p:txBody>
      </p:sp>
      <p:graphicFrame>
        <p:nvGraphicFramePr>
          <p:cNvPr id="8" name="Object 7"/>
          <p:cNvGraphicFramePr>
            <a:graphicFrameLocks noChangeAspect="1"/>
          </p:cNvGraphicFramePr>
          <p:nvPr/>
        </p:nvGraphicFramePr>
        <p:xfrm>
          <a:off x="609600" y="3200400"/>
          <a:ext cx="7991475" cy="3019425"/>
        </p:xfrm>
        <a:graphic>
          <a:graphicData uri="http://schemas.openxmlformats.org/presentationml/2006/ole">
            <mc:AlternateContent xmlns:mc="http://schemas.openxmlformats.org/markup-compatibility/2006">
              <mc:Choice xmlns:v="urn:schemas-microsoft-com:vml" Requires="v">
                <p:oleObj name="数式" r:id="rId4" imgW="3504960" imgH="1320480" progId="Equation.3">
                  <p:embed/>
                </p:oleObj>
              </mc:Choice>
              <mc:Fallback>
                <p:oleObj name="数式" r:id="rId4" imgW="3504960" imgH="1320480" progId="Equation.3">
                  <p:embed/>
                  <p:pic>
                    <p:nvPicPr>
                      <p:cNvPr id="8" name="Object 7"/>
                      <p:cNvPicPr>
                        <a:picLocks noChangeAspect="1" noChangeArrowheads="1"/>
                      </p:cNvPicPr>
                      <p:nvPr/>
                    </p:nvPicPr>
                    <p:blipFill>
                      <a:blip r:embed="rId5"/>
                      <a:srcRect/>
                      <a:stretch>
                        <a:fillRect/>
                      </a:stretch>
                    </p:blipFill>
                    <p:spPr bwMode="auto">
                      <a:xfrm>
                        <a:off x="609600" y="3200400"/>
                        <a:ext cx="79914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164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C2C90-6A78-4C1A-B7BE-C339FC9B4D55}"/>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D66CD6A1-8396-4404-92BF-8577A3C18388}"/>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8FB85738-F66A-4194-8CB1-AEBD170616CE}"/>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057CEBE7-4BD0-4CDC-AE39-27710B86F0E5}"/>
              </a:ext>
            </a:extLst>
          </p:cNvPr>
          <p:cNvSpPr txBox="1"/>
          <p:nvPr/>
        </p:nvSpPr>
        <p:spPr>
          <a:xfrm>
            <a:off x="457200" y="381000"/>
            <a:ext cx="8382000" cy="4524315"/>
          </a:xfrm>
          <a:prstGeom prst="rect">
            <a:avLst/>
          </a:prstGeom>
          <a:noFill/>
        </p:spPr>
        <p:txBody>
          <a:bodyPr wrap="square" rtlCol="0">
            <a:spAutoFit/>
          </a:bodyPr>
          <a:lstStyle/>
          <a:p>
            <a:r>
              <a:rPr lang="en-US" sz="2400" dirty="0">
                <a:latin typeface="+mj-lt"/>
              </a:rPr>
              <a:t>Motivation for giving/taking final exam for PHY 712</a:t>
            </a:r>
          </a:p>
          <a:p>
            <a:pPr marL="457200" indent="-457200">
              <a:buFont typeface="+mj-lt"/>
              <a:buAutoNum type="arabicPeriod"/>
            </a:pPr>
            <a:r>
              <a:rPr lang="en-US" sz="2400" dirty="0">
                <a:latin typeface="+mj-lt"/>
              </a:rPr>
              <a:t>Opportunity to review/solidify knowledge in the topic</a:t>
            </a:r>
          </a:p>
          <a:p>
            <a:pPr marL="457200" indent="-457200">
              <a:buFont typeface="+mj-lt"/>
              <a:buAutoNum type="arabicPeriod"/>
            </a:pPr>
            <a:r>
              <a:rPr lang="en-US" sz="2400" dirty="0">
                <a:latin typeface="+mj-lt"/>
              </a:rPr>
              <a:t>Opportunity to practice problem solving techniques appropriate to the topic</a:t>
            </a:r>
          </a:p>
          <a:p>
            <a:pPr marL="457200" indent="-457200">
              <a:buFont typeface="+mj-lt"/>
              <a:buAutoNum type="arabicPeriod"/>
            </a:pPr>
            <a:r>
              <a:rPr lang="en-US" sz="2400" dirty="0">
                <a:latin typeface="+mj-lt"/>
              </a:rPr>
              <a:t>Assessment of performance.    Accordingly, the work you turn in must be your own (of course).  </a:t>
            </a:r>
          </a:p>
          <a:p>
            <a:pPr marL="914400" lvl="1" indent="-457200">
              <a:buFont typeface="Arial" panose="020B0604020202020204" pitchFamily="34" charset="0"/>
              <a:buChar char="•"/>
            </a:pPr>
            <a:r>
              <a:rPr lang="en-US" sz="2400" dirty="0">
                <a:latin typeface="+mj-lt"/>
              </a:rPr>
              <a:t>You are encouraged to consult with your instructor (</a:t>
            </a:r>
            <a:r>
              <a:rPr lang="en-US" sz="2400" b="1" dirty="0">
                <a:latin typeface="+mj-lt"/>
              </a:rPr>
              <a:t>but no one else</a:t>
            </a:r>
            <a:r>
              <a:rPr lang="en-US" sz="2400" dirty="0">
                <a:latin typeface="+mj-lt"/>
              </a:rPr>
              <a:t>!) if any questions arise about the exam questions</a:t>
            </a:r>
          </a:p>
          <a:p>
            <a:pPr marL="914400" lvl="1" indent="-457200">
              <a:buFont typeface="Arial" panose="020B0604020202020204" pitchFamily="34" charset="0"/>
              <a:buChar char="•"/>
            </a:pPr>
            <a:r>
              <a:rPr lang="en-US" sz="2400" dirty="0">
                <a:latin typeface="+mj-lt"/>
              </a:rPr>
              <a:t>Extra credit awarded if you find errors/inconsistencies/ambiguities in the exam questions </a:t>
            </a:r>
          </a:p>
        </p:txBody>
      </p:sp>
    </p:spTree>
    <p:extLst>
      <p:ext uri="{BB962C8B-B14F-4D97-AF65-F5344CB8AC3E}">
        <p14:creationId xmlns:p14="http://schemas.microsoft.com/office/powerpoint/2010/main" val="48629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284321" y="30126"/>
            <a:ext cx="8153400" cy="830997"/>
          </a:xfrm>
          <a:prstGeom prst="rect">
            <a:avLst/>
          </a:prstGeom>
          <a:noFill/>
        </p:spPr>
        <p:txBody>
          <a:bodyPr wrap="square" rtlCol="0">
            <a:spAutoFit/>
          </a:bodyPr>
          <a:lstStyle/>
          <a:p>
            <a:r>
              <a:rPr lang="en-US" sz="2400" dirty="0">
                <a:latin typeface="+mj-lt"/>
              </a:rPr>
              <a:t>Electromagnetic waves from time harmonic sources – for dipole radiation --:</a:t>
            </a:r>
          </a:p>
        </p:txBody>
      </p:sp>
      <p:graphicFrame>
        <p:nvGraphicFramePr>
          <p:cNvPr id="6" name="Object 5"/>
          <p:cNvGraphicFramePr>
            <a:graphicFrameLocks noChangeAspect="1"/>
          </p:cNvGraphicFramePr>
          <p:nvPr/>
        </p:nvGraphicFramePr>
        <p:xfrm>
          <a:off x="511328" y="861123"/>
          <a:ext cx="8659812" cy="5829300"/>
        </p:xfrm>
        <a:graphic>
          <a:graphicData uri="http://schemas.openxmlformats.org/presentationml/2006/ole">
            <mc:AlternateContent xmlns:mc="http://schemas.openxmlformats.org/markup-compatibility/2006">
              <mc:Choice xmlns:v="urn:schemas-microsoft-com:vml" Requires="v">
                <p:oleObj name="Equation" r:id="rId2" imgW="6146640" imgH="4127400" progId="Equation.DSMT4">
                  <p:embed/>
                </p:oleObj>
              </mc:Choice>
              <mc:Fallback>
                <p:oleObj name="Equation" r:id="rId2" imgW="6146640" imgH="4127400" progId="Equation.DSMT4">
                  <p:embed/>
                  <p:pic>
                    <p:nvPicPr>
                      <p:cNvPr id="6" name="Object 5"/>
                      <p:cNvPicPr>
                        <a:picLocks noChangeAspect="1" noChangeArrowheads="1"/>
                      </p:cNvPicPr>
                      <p:nvPr/>
                    </p:nvPicPr>
                    <p:blipFill>
                      <a:blip r:embed="rId3"/>
                      <a:srcRect/>
                      <a:stretch>
                        <a:fillRect/>
                      </a:stretch>
                    </p:blipFill>
                    <p:spPr bwMode="auto">
                      <a:xfrm>
                        <a:off x="511328" y="861123"/>
                        <a:ext cx="8659812" cy="5829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8005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E63A2-73C0-207E-7DFF-3CD09186BCB8}"/>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3DBD26AA-BC76-7379-77F6-EF333CCB257E}"/>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9F98BCD6-5524-97A2-15CD-E8678BE53983}"/>
              </a:ext>
            </a:extLst>
          </p:cNvPr>
          <p:cNvSpPr>
            <a:spLocks noGrp="1"/>
          </p:cNvSpPr>
          <p:nvPr>
            <p:ph type="sldNum" sz="quarter" idx="12"/>
          </p:nvPr>
        </p:nvSpPr>
        <p:spPr/>
        <p:txBody>
          <a:bodyPr/>
          <a:lstStyle/>
          <a:p>
            <a:fld id="{CE368B07-CEBF-4C80-90AF-53B34FA04CF3}" type="slidenum">
              <a:rPr lang="en-US" smtClean="0"/>
              <a:t>41</a:t>
            </a:fld>
            <a:endParaRPr lang="en-US" dirty="0"/>
          </a:p>
        </p:txBody>
      </p:sp>
      <p:graphicFrame>
        <p:nvGraphicFramePr>
          <p:cNvPr id="5" name="Object 4">
            <a:extLst>
              <a:ext uri="{FF2B5EF4-FFF2-40B4-BE49-F238E27FC236}">
                <a16:creationId xmlns:a16="http://schemas.microsoft.com/office/drawing/2014/main" id="{8E30254C-ED1B-F863-D950-737FA77F8174}"/>
              </a:ext>
            </a:extLst>
          </p:cNvPr>
          <p:cNvGraphicFramePr>
            <a:graphicFrameLocks noChangeAspect="1"/>
          </p:cNvGraphicFramePr>
          <p:nvPr>
            <p:extLst>
              <p:ext uri="{D42A27DB-BD31-4B8C-83A1-F6EECF244321}">
                <p14:modId xmlns:p14="http://schemas.microsoft.com/office/powerpoint/2010/main" val="457743476"/>
              </p:ext>
            </p:extLst>
          </p:nvPr>
        </p:nvGraphicFramePr>
        <p:xfrm>
          <a:off x="720725" y="1524000"/>
          <a:ext cx="7702550" cy="3451225"/>
        </p:xfrm>
        <a:graphic>
          <a:graphicData uri="http://schemas.openxmlformats.org/presentationml/2006/ole">
            <mc:AlternateContent xmlns:mc="http://schemas.openxmlformats.org/markup-compatibility/2006">
              <mc:Choice xmlns:v="urn:schemas-microsoft-com:vml" Requires="v">
                <p:oleObj name="Equation" r:id="rId2" imgW="2552400" imgH="1143000" progId="Equation.DSMT4">
                  <p:embed/>
                </p:oleObj>
              </mc:Choice>
              <mc:Fallback>
                <p:oleObj name="Equation" r:id="rId2" imgW="2552400" imgH="1143000" progId="Equation.DSMT4">
                  <p:embed/>
                  <p:pic>
                    <p:nvPicPr>
                      <p:cNvPr id="0" name=""/>
                      <p:cNvPicPr/>
                      <p:nvPr/>
                    </p:nvPicPr>
                    <p:blipFill>
                      <a:blip r:embed="rId3"/>
                      <a:stretch>
                        <a:fillRect/>
                      </a:stretch>
                    </p:blipFill>
                    <p:spPr>
                      <a:xfrm>
                        <a:off x="720725" y="1524000"/>
                        <a:ext cx="7702550" cy="34512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49DBF4B-0184-B370-64FA-EBD2D806F3EA}"/>
              </a:ext>
            </a:extLst>
          </p:cNvPr>
          <p:cNvSpPr txBox="1"/>
          <p:nvPr/>
        </p:nvSpPr>
        <p:spPr>
          <a:xfrm>
            <a:off x="152400" y="304800"/>
            <a:ext cx="8382000" cy="830997"/>
          </a:xfrm>
          <a:prstGeom prst="rect">
            <a:avLst/>
          </a:prstGeom>
          <a:noFill/>
        </p:spPr>
        <p:txBody>
          <a:bodyPr wrap="square" rtlCol="0">
            <a:spAutoFit/>
          </a:bodyPr>
          <a:lstStyle/>
          <a:p>
            <a:r>
              <a:rPr lang="en-US" sz="2400" dirty="0">
                <a:latin typeface="+mj-lt"/>
              </a:rPr>
              <a:t>Another useful approximation for analyzing radiation for time harmonic sources --</a:t>
            </a:r>
          </a:p>
        </p:txBody>
      </p:sp>
    </p:spTree>
    <p:extLst>
      <p:ext uri="{BB962C8B-B14F-4D97-AF65-F5344CB8AC3E}">
        <p14:creationId xmlns:p14="http://schemas.microsoft.com/office/powerpoint/2010/main" val="3810172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p:cNvSpPr txBox="1"/>
          <p:nvPr/>
        </p:nvSpPr>
        <p:spPr>
          <a:xfrm>
            <a:off x="0" y="73967"/>
            <a:ext cx="8382000" cy="461665"/>
          </a:xfrm>
          <a:prstGeom prst="rect">
            <a:avLst/>
          </a:prstGeom>
          <a:noFill/>
        </p:spPr>
        <p:txBody>
          <a:bodyPr wrap="square" rtlCol="0">
            <a:spAutoFit/>
          </a:bodyPr>
          <a:lstStyle/>
          <a:p>
            <a:r>
              <a:rPr lang="en-US" sz="2400" dirty="0">
                <a:latin typeface="+mj-lt"/>
              </a:rPr>
              <a:t>Radiation from a moving charged particle</a:t>
            </a:r>
          </a:p>
        </p:txBody>
      </p:sp>
      <p:cxnSp>
        <p:nvCxnSpPr>
          <p:cNvPr id="6" name="Straight Arrow Connector 5"/>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1" name="TextBox 10"/>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2" name="TextBox 11"/>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3" name="Oval 12"/>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5" name="Straight Arrow Connector 14"/>
          <p:cNvCxnSpPr>
            <a:stCxn id="9"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17" name="Straight Arrow Connector 16"/>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09160" y="2438400"/>
            <a:ext cx="18440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err="1">
                <a:latin typeface="+mj-lt"/>
              </a:rPr>
              <a:t>t</a:t>
            </a:r>
            <a:r>
              <a:rPr lang="en-US" sz="2400" i="1" baseline="-25000" dirty="0" err="1">
                <a:latin typeface="+mj-lt"/>
              </a:rPr>
              <a:t>r</a:t>
            </a:r>
            <a:r>
              <a:rPr lang="en-US" sz="2400" b="1" dirty="0">
                <a:latin typeface="+mj-lt"/>
              </a:rPr>
              <a:t>)=R</a:t>
            </a:r>
          </a:p>
        </p:txBody>
      </p:sp>
      <p:sp>
        <p:nvSpPr>
          <p:cNvPr id="19" name="TextBox 18"/>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20" name="Object 19"/>
          <p:cNvGraphicFramePr>
            <a:graphicFrameLocks noChangeAspect="1"/>
          </p:cNvGraphicFramePr>
          <p:nvPr/>
        </p:nvGraphicFramePr>
        <p:xfrm>
          <a:off x="5886450" y="304800"/>
          <a:ext cx="3071813" cy="2095500"/>
        </p:xfrm>
        <a:graphic>
          <a:graphicData uri="http://schemas.openxmlformats.org/presentationml/2006/ole">
            <mc:AlternateContent xmlns:mc="http://schemas.openxmlformats.org/markup-compatibility/2006">
              <mc:Choice xmlns:v="urn:schemas-microsoft-com:vml" Requires="v">
                <p:oleObj name="数式" r:id="rId2" imgW="1358640" imgH="927000" progId="Equation.3">
                  <p:embed/>
                </p:oleObj>
              </mc:Choice>
              <mc:Fallback>
                <p:oleObj name="数式" r:id="rId2" imgW="1358640" imgH="927000" progId="Equation.3">
                  <p:embed/>
                  <p:pic>
                    <p:nvPicPr>
                      <p:cNvPr id="20" name="Object 19"/>
                      <p:cNvPicPr/>
                      <p:nvPr/>
                    </p:nvPicPr>
                    <p:blipFill>
                      <a:blip r:embed="rId3"/>
                      <a:stretch>
                        <a:fillRect/>
                      </a:stretch>
                    </p:blipFill>
                    <p:spPr>
                      <a:xfrm>
                        <a:off x="5886450" y="304800"/>
                        <a:ext cx="3071813" cy="2095500"/>
                      </a:xfrm>
                      <a:prstGeom prst="rect">
                        <a:avLst/>
                      </a:prstGeom>
                    </p:spPr>
                  </p:pic>
                </p:oleObj>
              </mc:Fallback>
            </mc:AlternateContent>
          </a:graphicData>
        </a:graphic>
      </p:graphicFrame>
      <p:cxnSp>
        <p:nvCxnSpPr>
          <p:cNvPr id="21" name="Straight Arrow Connector 20"/>
          <p:cNvCxnSpPr/>
          <p:nvPr/>
        </p:nvCxnSpPr>
        <p:spPr>
          <a:xfrm flipV="1">
            <a:off x="3048000" y="2438400"/>
            <a:ext cx="381000" cy="647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6600" y="2590800"/>
            <a:ext cx="822960" cy="461665"/>
          </a:xfrm>
          <a:prstGeom prst="rect">
            <a:avLst/>
          </a:prstGeom>
          <a:noFill/>
        </p:spPr>
        <p:txBody>
          <a:bodyPr wrap="square" rtlCol="0">
            <a:spAutoFit/>
          </a:bodyPr>
          <a:lstStyle/>
          <a:p>
            <a:r>
              <a:rPr lang="en-US" sz="2400" dirty="0">
                <a:latin typeface="Symbol" pitchFamily="18" charset="2"/>
              </a:rPr>
              <a:t>Q</a:t>
            </a:r>
          </a:p>
        </p:txBody>
      </p:sp>
      <p:grpSp>
        <p:nvGrpSpPr>
          <p:cNvPr id="24" name="Group 23"/>
          <p:cNvGrpSpPr/>
          <p:nvPr/>
        </p:nvGrpSpPr>
        <p:grpSpPr>
          <a:xfrm>
            <a:off x="3352800" y="2052935"/>
            <a:ext cx="381000" cy="694730"/>
            <a:chOff x="3352800" y="2052935"/>
            <a:chExt cx="381000" cy="694730"/>
          </a:xfrm>
        </p:grpSpPr>
        <p:sp>
          <p:nvSpPr>
            <p:cNvPr id="25" name="TextBox 24"/>
            <p:cNvSpPr txBox="1"/>
            <p:nvPr/>
          </p:nvSpPr>
          <p:spPr>
            <a:xfrm>
              <a:off x="3352800" y="2286000"/>
              <a:ext cx="381000" cy="461665"/>
            </a:xfrm>
            <a:prstGeom prst="rect">
              <a:avLst/>
            </a:prstGeom>
            <a:noFill/>
          </p:spPr>
          <p:txBody>
            <a:bodyPr wrap="square" rtlCol="0">
              <a:spAutoFit/>
            </a:bodyPr>
            <a:lstStyle/>
            <a:p>
              <a:r>
                <a:rPr lang="en-US" sz="2400" b="1" dirty="0">
                  <a:latin typeface="+mj-lt"/>
                </a:rPr>
                <a:t>v</a:t>
              </a:r>
            </a:p>
          </p:txBody>
        </p:sp>
        <p:sp>
          <p:nvSpPr>
            <p:cNvPr id="26" name="TextBox 25"/>
            <p:cNvSpPr txBox="1"/>
            <p:nvPr/>
          </p:nvSpPr>
          <p:spPr>
            <a:xfrm>
              <a:off x="3383280" y="2052935"/>
              <a:ext cx="304800" cy="461665"/>
            </a:xfrm>
            <a:prstGeom prst="rect">
              <a:avLst/>
            </a:prstGeom>
            <a:noFill/>
          </p:spPr>
          <p:txBody>
            <a:bodyPr wrap="square" rtlCol="0">
              <a:spAutoFit/>
            </a:bodyPr>
            <a:lstStyle/>
            <a:p>
              <a:r>
                <a:rPr lang="en-US" sz="2400" b="1" dirty="0">
                  <a:latin typeface="+mj-lt"/>
                </a:rPr>
                <a:t>.</a:t>
              </a:r>
            </a:p>
          </p:txBody>
        </p:sp>
      </p:grpSp>
      <p:graphicFrame>
        <p:nvGraphicFramePr>
          <p:cNvPr id="27" name="Object 26">
            <a:extLst>
              <a:ext uri="{FF2B5EF4-FFF2-40B4-BE49-F238E27FC236}">
                <a16:creationId xmlns:a16="http://schemas.microsoft.com/office/drawing/2014/main" id="{0FEC99B0-90EB-A42F-458E-D27AA3169AB9}"/>
              </a:ext>
            </a:extLst>
          </p:cNvPr>
          <p:cNvGraphicFramePr>
            <a:graphicFrameLocks noChangeAspect="1"/>
          </p:cNvGraphicFramePr>
          <p:nvPr>
            <p:extLst>
              <p:ext uri="{D42A27DB-BD31-4B8C-83A1-F6EECF244321}">
                <p14:modId xmlns:p14="http://schemas.microsoft.com/office/powerpoint/2010/main" val="412692800"/>
              </p:ext>
            </p:extLst>
          </p:nvPr>
        </p:nvGraphicFramePr>
        <p:xfrm>
          <a:off x="4764298" y="3994322"/>
          <a:ext cx="3216696" cy="1272539"/>
        </p:xfrm>
        <a:graphic>
          <a:graphicData uri="http://schemas.openxmlformats.org/presentationml/2006/ole">
            <mc:AlternateContent xmlns:mc="http://schemas.openxmlformats.org/markup-compatibility/2006">
              <mc:Choice xmlns:v="urn:schemas-microsoft-com:vml" Requires="v">
                <p:oleObj name="Equation" r:id="rId4" imgW="1155600" imgH="457200" progId="Equation.DSMT4">
                  <p:embed/>
                </p:oleObj>
              </mc:Choice>
              <mc:Fallback>
                <p:oleObj name="Equation" r:id="rId4" imgW="1155600" imgH="457200" progId="Equation.DSMT4">
                  <p:embed/>
                  <p:pic>
                    <p:nvPicPr>
                      <p:cNvPr id="0" name=""/>
                      <p:cNvPicPr/>
                      <p:nvPr/>
                    </p:nvPicPr>
                    <p:blipFill>
                      <a:blip r:embed="rId5"/>
                      <a:stretch>
                        <a:fillRect/>
                      </a:stretch>
                    </p:blipFill>
                    <p:spPr>
                      <a:xfrm>
                        <a:off x="4764298" y="3994322"/>
                        <a:ext cx="3216696" cy="1272539"/>
                      </a:xfrm>
                      <a:prstGeom prst="rect">
                        <a:avLst/>
                      </a:prstGeom>
                    </p:spPr>
                  </p:pic>
                </p:oleObj>
              </mc:Fallback>
            </mc:AlternateContent>
          </a:graphicData>
        </a:graphic>
      </p:graphicFrame>
    </p:spTree>
    <p:extLst>
      <p:ext uri="{BB962C8B-B14F-4D97-AF65-F5344CB8AC3E}">
        <p14:creationId xmlns:p14="http://schemas.microsoft.com/office/powerpoint/2010/main" val="4286044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43</a:t>
            </a:fld>
            <a:endParaRPr lang="en-US" dirty="0"/>
          </a:p>
        </p:txBody>
      </p:sp>
      <p:sp>
        <p:nvSpPr>
          <p:cNvPr id="5" name="TextBox 4"/>
          <p:cNvSpPr txBox="1"/>
          <p:nvPr/>
        </p:nvSpPr>
        <p:spPr>
          <a:xfrm>
            <a:off x="457200" y="124519"/>
            <a:ext cx="8610600" cy="461665"/>
          </a:xfrm>
          <a:prstGeom prst="rect">
            <a:avLst/>
          </a:prstGeom>
          <a:noFill/>
        </p:spPr>
        <p:txBody>
          <a:bodyPr wrap="square" rtlCol="0">
            <a:spAutoFit/>
          </a:bodyPr>
          <a:lstStyle/>
          <a:p>
            <a:r>
              <a:rPr lang="en-US" sz="2400" dirty="0" err="1">
                <a:latin typeface="+mj-lt"/>
              </a:rPr>
              <a:t>Li</a:t>
            </a:r>
            <a:r>
              <a:rPr lang="en-US" sz="2400" dirty="0" err="1"/>
              <a:t>è</a:t>
            </a:r>
            <a:r>
              <a:rPr lang="en-US" sz="2400" dirty="0" err="1">
                <a:latin typeface="+mj-lt"/>
              </a:rPr>
              <a:t>nard-Wiechert</a:t>
            </a:r>
            <a:r>
              <a:rPr lang="en-US" sz="2400" dirty="0">
                <a:latin typeface="+mj-lt"/>
              </a:rPr>
              <a:t> potentials –(Gaussian units)</a:t>
            </a:r>
          </a:p>
        </p:txBody>
      </p:sp>
      <p:graphicFrame>
        <p:nvGraphicFramePr>
          <p:cNvPr id="6" name="Object 5"/>
          <p:cNvGraphicFramePr>
            <a:graphicFrameLocks noChangeAspect="1"/>
          </p:cNvGraphicFramePr>
          <p:nvPr/>
        </p:nvGraphicFramePr>
        <p:xfrm>
          <a:off x="821531" y="2433935"/>
          <a:ext cx="7500938" cy="3690938"/>
        </p:xfrm>
        <a:graphic>
          <a:graphicData uri="http://schemas.openxmlformats.org/presentationml/2006/ole">
            <mc:AlternateContent xmlns:mc="http://schemas.openxmlformats.org/markup-compatibility/2006">
              <mc:Choice xmlns:v="urn:schemas-microsoft-com:vml" Requires="v">
                <p:oleObj name="Equation" r:id="rId2" imgW="4165560" imgH="2044440" progId="Equation.DSMT4">
                  <p:embed/>
                </p:oleObj>
              </mc:Choice>
              <mc:Fallback>
                <p:oleObj name="Equation" r:id="rId2" imgW="4165560" imgH="2044440" progId="Equation.DSMT4">
                  <p:embed/>
                  <p:pic>
                    <p:nvPicPr>
                      <p:cNvPr id="6" name="Object 5"/>
                      <p:cNvPicPr>
                        <a:picLocks noChangeAspect="1" noChangeArrowheads="1"/>
                      </p:cNvPicPr>
                      <p:nvPr/>
                    </p:nvPicPr>
                    <p:blipFill>
                      <a:blip r:embed="rId3"/>
                      <a:srcRect/>
                      <a:stretch>
                        <a:fillRect/>
                      </a:stretch>
                    </p:blipFill>
                    <p:spPr bwMode="auto">
                      <a:xfrm>
                        <a:off x="821531" y="2433935"/>
                        <a:ext cx="7500938"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21531" y="762000"/>
          <a:ext cx="2980436" cy="1507877"/>
        </p:xfrm>
        <a:graphic>
          <a:graphicData uri="http://schemas.openxmlformats.org/presentationml/2006/ole">
            <mc:AlternateContent xmlns:mc="http://schemas.openxmlformats.org/markup-compatibility/2006">
              <mc:Choice xmlns:v="urn:schemas-microsoft-com:vml" Requires="v">
                <p:oleObj name="Equation" r:id="rId4" imgW="2133360" imgH="1079280" progId="Equation.DSMT4">
                  <p:embed/>
                </p:oleObj>
              </mc:Choice>
              <mc:Fallback>
                <p:oleObj name="Equation" r:id="rId4" imgW="2133360" imgH="1079280" progId="Equation.DSMT4">
                  <p:embed/>
                  <p:pic>
                    <p:nvPicPr>
                      <p:cNvPr id="7" name="Object 6"/>
                      <p:cNvPicPr/>
                      <p:nvPr/>
                    </p:nvPicPr>
                    <p:blipFill>
                      <a:blip r:embed="rId5"/>
                      <a:stretch>
                        <a:fillRect/>
                      </a:stretch>
                    </p:blipFill>
                    <p:spPr>
                      <a:xfrm>
                        <a:off x="821531" y="762000"/>
                        <a:ext cx="2980436" cy="1507877"/>
                      </a:xfrm>
                      <a:prstGeom prst="rect">
                        <a:avLst/>
                      </a:prstGeom>
                    </p:spPr>
                  </p:pic>
                </p:oleObj>
              </mc:Fallback>
            </mc:AlternateContent>
          </a:graphicData>
        </a:graphic>
      </p:graphicFrame>
    </p:spTree>
    <p:extLst>
      <p:ext uri="{BB962C8B-B14F-4D97-AF65-F5344CB8AC3E}">
        <p14:creationId xmlns:p14="http://schemas.microsoft.com/office/powerpoint/2010/main" val="3302861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44</a:t>
            </a:fld>
            <a:endParaRPr lang="en-US" dirty="0"/>
          </a:p>
        </p:txBody>
      </p:sp>
      <p:sp>
        <p:nvSpPr>
          <p:cNvPr id="5" name="TextBox 4"/>
          <p:cNvSpPr txBox="1"/>
          <p:nvPr/>
        </p:nvSpPr>
        <p:spPr>
          <a:xfrm>
            <a:off x="685800" y="381000"/>
            <a:ext cx="8153400" cy="461665"/>
          </a:xfrm>
          <a:prstGeom prst="rect">
            <a:avLst/>
          </a:prstGeom>
          <a:noFill/>
        </p:spPr>
        <p:txBody>
          <a:bodyPr wrap="square" rtlCol="0">
            <a:spAutoFit/>
          </a:bodyPr>
          <a:lstStyle/>
          <a:p>
            <a:r>
              <a:rPr lang="en-US" sz="2400" dirty="0">
                <a:latin typeface="+mj-lt"/>
              </a:rPr>
              <a:t>Electric and magnetic fields far from accelerating source:</a:t>
            </a:r>
          </a:p>
        </p:txBody>
      </p:sp>
      <p:graphicFrame>
        <p:nvGraphicFramePr>
          <p:cNvPr id="6" name="Object 5"/>
          <p:cNvGraphicFramePr>
            <a:graphicFrameLocks noChangeAspect="1"/>
          </p:cNvGraphicFramePr>
          <p:nvPr/>
        </p:nvGraphicFramePr>
        <p:xfrm>
          <a:off x="1524000" y="1219200"/>
          <a:ext cx="6199188" cy="2465387"/>
        </p:xfrm>
        <a:graphic>
          <a:graphicData uri="http://schemas.openxmlformats.org/presentationml/2006/ole">
            <mc:AlternateContent xmlns:mc="http://schemas.openxmlformats.org/markup-compatibility/2006">
              <mc:Choice xmlns:v="urn:schemas-microsoft-com:vml" Requires="v">
                <p:oleObj name="数式" r:id="rId2" imgW="2743200" imgH="1091880" progId="Equation.3">
                  <p:embed/>
                </p:oleObj>
              </mc:Choice>
              <mc:Fallback>
                <p:oleObj name="数式" r:id="rId2" imgW="2743200" imgH="1091880" progId="Equation.3">
                  <p:embed/>
                  <p:pic>
                    <p:nvPicPr>
                      <p:cNvPr id="6" name="Object 5"/>
                      <p:cNvPicPr>
                        <a:picLocks noChangeAspect="1" noChangeArrowheads="1"/>
                      </p:cNvPicPr>
                      <p:nvPr/>
                    </p:nvPicPr>
                    <p:blipFill>
                      <a:blip r:embed="rId3"/>
                      <a:srcRect/>
                      <a:stretch>
                        <a:fillRect/>
                      </a:stretch>
                    </p:blipFill>
                    <p:spPr bwMode="auto">
                      <a:xfrm>
                        <a:off x="1524000" y="1219200"/>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600200" y="3821113"/>
          <a:ext cx="5251450" cy="2579687"/>
        </p:xfrm>
        <a:graphic>
          <a:graphicData uri="http://schemas.openxmlformats.org/presentationml/2006/ole">
            <mc:AlternateContent xmlns:mc="http://schemas.openxmlformats.org/markup-compatibility/2006">
              <mc:Choice xmlns:v="urn:schemas-microsoft-com:vml" Requires="v">
                <p:oleObj name="数式" r:id="rId4" imgW="2323800" imgH="1143000" progId="Equation.3">
                  <p:embed/>
                </p:oleObj>
              </mc:Choice>
              <mc:Fallback>
                <p:oleObj name="数式" r:id="rId4" imgW="2323800" imgH="1143000" progId="Equation.3">
                  <p:embed/>
                  <p:pic>
                    <p:nvPicPr>
                      <p:cNvPr id="7" name="Object 6"/>
                      <p:cNvPicPr>
                        <a:picLocks noChangeAspect="1" noChangeArrowheads="1"/>
                      </p:cNvPicPr>
                      <p:nvPr/>
                    </p:nvPicPr>
                    <p:blipFill>
                      <a:blip r:embed="rId5"/>
                      <a:srcRect/>
                      <a:stretch>
                        <a:fillRect/>
                      </a:stretch>
                    </p:blipFill>
                    <p:spPr bwMode="auto">
                      <a:xfrm>
                        <a:off x="1600200" y="3821113"/>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7419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45</a:t>
            </a:fld>
            <a:endParaRPr lang="en-US" dirty="0"/>
          </a:p>
        </p:txBody>
      </p:sp>
      <p:sp>
        <p:nvSpPr>
          <p:cNvPr id="5" name="TextBox 4"/>
          <p:cNvSpPr txBox="1"/>
          <p:nvPr/>
        </p:nvSpPr>
        <p:spPr>
          <a:xfrm>
            <a:off x="579120" y="180647"/>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nvGraphicFramePr>
        <p:xfrm>
          <a:off x="1143000" y="657552"/>
          <a:ext cx="7002463" cy="3898900"/>
        </p:xfrm>
        <a:graphic>
          <a:graphicData uri="http://schemas.openxmlformats.org/presentationml/2006/ole">
            <mc:AlternateContent xmlns:mc="http://schemas.openxmlformats.org/markup-compatibility/2006">
              <mc:Choice xmlns:v="urn:schemas-microsoft-com:vml" Requires="v">
                <p:oleObj name="数式" r:id="rId2" imgW="3098520" imgH="1726920" progId="Equation.3">
                  <p:embed/>
                </p:oleObj>
              </mc:Choice>
              <mc:Fallback>
                <p:oleObj name="数式" r:id="rId2" imgW="3098520" imgH="1726920" progId="Equation.3">
                  <p:embed/>
                  <p:pic>
                    <p:nvPicPr>
                      <p:cNvPr id="6" name="Object 5"/>
                      <p:cNvPicPr>
                        <a:picLocks noChangeAspect="1" noChangeArrowheads="1"/>
                      </p:cNvPicPr>
                      <p:nvPr/>
                    </p:nvPicPr>
                    <p:blipFill>
                      <a:blip r:embed="rId3"/>
                      <a:srcRect/>
                      <a:stretch>
                        <a:fillRect/>
                      </a:stretch>
                    </p:blipFill>
                    <p:spPr bwMode="auto">
                      <a:xfrm>
                        <a:off x="1143000" y="657552"/>
                        <a:ext cx="70024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143000" y="4648200"/>
          <a:ext cx="5538787" cy="1577975"/>
        </p:xfrm>
        <a:graphic>
          <a:graphicData uri="http://schemas.openxmlformats.org/presentationml/2006/ole">
            <mc:AlternateContent xmlns:mc="http://schemas.openxmlformats.org/markup-compatibility/2006">
              <mc:Choice xmlns:v="urn:schemas-microsoft-com:vml" Requires="v">
                <p:oleObj name="Equation" r:id="rId4" imgW="2450880" imgH="698400" progId="Equation.DSMT4">
                  <p:embed/>
                </p:oleObj>
              </mc:Choice>
              <mc:Fallback>
                <p:oleObj name="Equation" r:id="rId4" imgW="2450880" imgH="698400" progId="Equation.DSMT4">
                  <p:embed/>
                  <p:pic>
                    <p:nvPicPr>
                      <p:cNvPr id="7" name="Object 6"/>
                      <p:cNvPicPr>
                        <a:picLocks noChangeAspect="1" noChangeArrowheads="1"/>
                      </p:cNvPicPr>
                      <p:nvPr/>
                    </p:nvPicPr>
                    <p:blipFill>
                      <a:blip r:embed="rId5"/>
                      <a:srcRect/>
                      <a:stretch>
                        <a:fillRect/>
                      </a:stretch>
                    </p:blipFill>
                    <p:spPr bwMode="auto">
                      <a:xfrm>
                        <a:off x="1143000" y="4648200"/>
                        <a:ext cx="55387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9624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46</a:t>
            </a:fld>
            <a:endParaRPr lang="en-US" dirty="0"/>
          </a:p>
        </p:txBody>
      </p:sp>
      <p:grpSp>
        <p:nvGrpSpPr>
          <p:cNvPr id="5" name="Group 4"/>
          <p:cNvGrpSpPr/>
          <p:nvPr/>
        </p:nvGrpSpPr>
        <p:grpSpPr>
          <a:xfrm>
            <a:off x="990600" y="3200400"/>
            <a:ext cx="3048000" cy="2438400"/>
            <a:chOff x="990600" y="3200400"/>
            <a:chExt cx="3048000" cy="2438400"/>
          </a:xfrm>
        </p:grpSpPr>
        <p:cxnSp>
          <p:nvCxnSpPr>
            <p:cNvPr id="6" name="Straight Arrow Connector 5"/>
            <p:cNvCxnSpPr/>
            <p:nvPr/>
          </p:nvCxnSpPr>
          <p:spPr>
            <a:xfrm>
              <a:off x="990600" y="3200400"/>
              <a:ext cx="0" cy="2438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5638800"/>
              <a:ext cx="3048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447800" y="2971800"/>
            <a:ext cx="3048000" cy="2438400"/>
            <a:chOff x="990600" y="3200400"/>
            <a:chExt cx="3048000" cy="2438400"/>
          </a:xfrm>
        </p:grpSpPr>
        <p:cxnSp>
          <p:nvCxnSpPr>
            <p:cNvPr id="9" name="Straight Arrow Connector 8"/>
            <p:cNvCxnSpPr/>
            <p:nvPr/>
          </p:nvCxnSpPr>
          <p:spPr>
            <a:xfrm>
              <a:off x="990600" y="3200400"/>
              <a:ext cx="0" cy="2438400"/>
            </a:xfrm>
            <a:prstGeom prst="straightConnector1">
              <a:avLst/>
            </a:prstGeom>
            <a:ln w="38100">
              <a:solidFill>
                <a:srgbClr val="DA32AA"/>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90600" y="5638800"/>
              <a:ext cx="3048000" cy="0"/>
            </a:xfrm>
            <a:prstGeom prst="straightConnector1">
              <a:avLst/>
            </a:prstGeom>
            <a:ln w="38100">
              <a:solidFill>
                <a:srgbClr val="DA32AA"/>
              </a:solidFill>
              <a:tailEnd type="arrow"/>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447800" y="4038600"/>
            <a:ext cx="304800" cy="152400"/>
          </a:xfrm>
          <a:prstGeom prst="rightArrow">
            <a:avLst/>
          </a:prstGeom>
          <a:solidFill>
            <a:srgbClr val="DA32AA"/>
          </a:solidFill>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5638800"/>
            <a:ext cx="4572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838200" y="2743200"/>
            <a:ext cx="457200" cy="461665"/>
          </a:xfrm>
          <a:prstGeom prst="rect">
            <a:avLst/>
          </a:prstGeom>
          <a:noFill/>
        </p:spPr>
        <p:txBody>
          <a:bodyPr wrap="square" rtlCol="0">
            <a:spAutoFit/>
          </a:bodyPr>
          <a:lstStyle/>
          <a:p>
            <a:r>
              <a:rPr lang="en-US" sz="2400" b="1" dirty="0"/>
              <a:t>y</a:t>
            </a:r>
          </a:p>
        </p:txBody>
      </p:sp>
      <p:sp>
        <p:nvSpPr>
          <p:cNvPr id="14" name="TextBox 13"/>
          <p:cNvSpPr txBox="1"/>
          <p:nvPr/>
        </p:nvSpPr>
        <p:spPr>
          <a:xfrm>
            <a:off x="1600200" y="2667000"/>
            <a:ext cx="457200" cy="461665"/>
          </a:xfrm>
          <a:prstGeom prst="rect">
            <a:avLst/>
          </a:prstGeom>
          <a:noFill/>
        </p:spPr>
        <p:txBody>
          <a:bodyPr wrap="square" rtlCol="0">
            <a:spAutoFit/>
          </a:bodyPr>
          <a:lstStyle/>
          <a:p>
            <a:r>
              <a:rPr lang="en-US" sz="2400" b="1" dirty="0">
                <a:solidFill>
                  <a:srgbClr val="DA32AA"/>
                </a:solidFill>
              </a:rPr>
              <a:t>y’</a:t>
            </a:r>
          </a:p>
        </p:txBody>
      </p:sp>
      <p:sp>
        <p:nvSpPr>
          <p:cNvPr id="15" name="TextBox 14"/>
          <p:cNvSpPr txBox="1"/>
          <p:nvPr/>
        </p:nvSpPr>
        <p:spPr>
          <a:xfrm>
            <a:off x="4572000" y="5100935"/>
            <a:ext cx="457200" cy="461665"/>
          </a:xfrm>
          <a:prstGeom prst="rect">
            <a:avLst/>
          </a:prstGeom>
          <a:noFill/>
        </p:spPr>
        <p:txBody>
          <a:bodyPr wrap="square" rtlCol="0">
            <a:spAutoFit/>
          </a:bodyPr>
          <a:lstStyle/>
          <a:p>
            <a:r>
              <a:rPr lang="en-US" sz="2400" b="1" dirty="0">
                <a:solidFill>
                  <a:srgbClr val="DA32AA"/>
                </a:solidFill>
                <a:latin typeface="+mj-lt"/>
              </a:rPr>
              <a:t>x’</a:t>
            </a:r>
          </a:p>
        </p:txBody>
      </p:sp>
      <p:sp>
        <p:nvSpPr>
          <p:cNvPr id="16" name="TextBox 15"/>
          <p:cNvSpPr txBox="1"/>
          <p:nvPr/>
        </p:nvSpPr>
        <p:spPr>
          <a:xfrm>
            <a:off x="1752600" y="3881735"/>
            <a:ext cx="457200" cy="461665"/>
          </a:xfrm>
          <a:prstGeom prst="rect">
            <a:avLst/>
          </a:prstGeom>
          <a:noFill/>
        </p:spPr>
        <p:txBody>
          <a:bodyPr wrap="square" rtlCol="0">
            <a:spAutoFit/>
          </a:bodyPr>
          <a:lstStyle/>
          <a:p>
            <a:r>
              <a:rPr lang="en-US" sz="2400" i="1" dirty="0">
                <a:solidFill>
                  <a:srgbClr val="DA32AA"/>
                </a:solidFill>
                <a:latin typeface="+mj-lt"/>
              </a:rPr>
              <a:t>v</a:t>
            </a:r>
          </a:p>
        </p:txBody>
      </p:sp>
      <p:sp>
        <p:nvSpPr>
          <p:cNvPr id="17" name="Oval 16"/>
          <p:cNvSpPr/>
          <p:nvPr/>
        </p:nvSpPr>
        <p:spPr>
          <a:xfrm>
            <a:off x="2743200" y="4343400"/>
            <a:ext cx="228600" cy="228600"/>
          </a:xfrm>
          <a:prstGeom prst="ellipse">
            <a:avLst/>
          </a:prstGeom>
          <a:solidFill>
            <a:srgbClr val="FC4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81200" y="4419600"/>
            <a:ext cx="457200" cy="461665"/>
          </a:xfrm>
          <a:prstGeom prst="rect">
            <a:avLst/>
          </a:prstGeom>
          <a:noFill/>
        </p:spPr>
        <p:txBody>
          <a:bodyPr wrap="square" rtlCol="0">
            <a:spAutoFit/>
          </a:bodyPr>
          <a:lstStyle/>
          <a:p>
            <a:r>
              <a:rPr lang="en-US" sz="2400" i="1" dirty="0">
                <a:solidFill>
                  <a:srgbClr val="DA32AA"/>
                </a:solidFill>
                <a:latin typeface="+mj-lt"/>
              </a:rPr>
              <a:t>x’</a:t>
            </a:r>
          </a:p>
        </p:txBody>
      </p:sp>
      <p:sp>
        <p:nvSpPr>
          <p:cNvPr id="19" name="TextBox 18"/>
          <p:cNvSpPr txBox="1"/>
          <p:nvPr/>
        </p:nvSpPr>
        <p:spPr>
          <a:xfrm>
            <a:off x="2895600" y="4643735"/>
            <a:ext cx="457200" cy="461665"/>
          </a:xfrm>
          <a:prstGeom prst="rect">
            <a:avLst/>
          </a:prstGeom>
          <a:noFill/>
        </p:spPr>
        <p:txBody>
          <a:bodyPr wrap="square" rtlCol="0">
            <a:spAutoFit/>
          </a:bodyPr>
          <a:lstStyle/>
          <a:p>
            <a:r>
              <a:rPr lang="en-US" sz="2400" i="1" dirty="0">
                <a:solidFill>
                  <a:srgbClr val="DA32AA"/>
                </a:solidFill>
              </a:rPr>
              <a:t>y’</a:t>
            </a:r>
          </a:p>
        </p:txBody>
      </p:sp>
      <p:cxnSp>
        <p:nvCxnSpPr>
          <p:cNvPr id="20" name="Straight Connector 19"/>
          <p:cNvCxnSpPr>
            <a:endCxn id="17" idx="2"/>
          </p:cNvCxnSpPr>
          <p:nvPr/>
        </p:nvCxnSpPr>
        <p:spPr>
          <a:xfrm>
            <a:off x="1447800" y="4419600"/>
            <a:ext cx="1295400" cy="38100"/>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71216" y="4538522"/>
            <a:ext cx="0" cy="871678"/>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95600" y="4533900"/>
            <a:ext cx="0" cy="11049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0800" y="5177135"/>
            <a:ext cx="457200" cy="461665"/>
          </a:xfrm>
          <a:prstGeom prst="rect">
            <a:avLst/>
          </a:prstGeom>
          <a:noFill/>
        </p:spPr>
        <p:txBody>
          <a:bodyPr wrap="square" rtlCol="0">
            <a:spAutoFit/>
          </a:bodyPr>
          <a:lstStyle/>
          <a:p>
            <a:r>
              <a:rPr lang="en-US" sz="2400" i="1" dirty="0"/>
              <a:t>y</a:t>
            </a:r>
          </a:p>
        </p:txBody>
      </p:sp>
      <p:cxnSp>
        <p:nvCxnSpPr>
          <p:cNvPr id="24" name="Straight Connector 23"/>
          <p:cNvCxnSpPr/>
          <p:nvPr/>
        </p:nvCxnSpPr>
        <p:spPr>
          <a:xfrm>
            <a:off x="990600" y="4419600"/>
            <a:ext cx="1828800" cy="38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6000" y="4038600"/>
            <a:ext cx="457200" cy="461665"/>
          </a:xfrm>
          <a:prstGeom prst="rect">
            <a:avLst/>
          </a:prstGeom>
          <a:noFill/>
        </p:spPr>
        <p:txBody>
          <a:bodyPr wrap="square" rtlCol="0">
            <a:spAutoFit/>
          </a:bodyPr>
          <a:lstStyle/>
          <a:p>
            <a:r>
              <a:rPr lang="en-US" sz="2400" i="1" dirty="0">
                <a:latin typeface="+mj-lt"/>
              </a:rPr>
              <a:t>x</a:t>
            </a:r>
          </a:p>
        </p:txBody>
      </p:sp>
      <p:sp>
        <p:nvSpPr>
          <p:cNvPr id="26" name="TextBox 25"/>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a:t>
            </a:r>
          </a:p>
        </p:txBody>
      </p:sp>
      <p:graphicFrame>
        <p:nvGraphicFramePr>
          <p:cNvPr id="27" name="Object 26"/>
          <p:cNvGraphicFramePr>
            <a:graphicFrameLocks noChangeAspect="1"/>
          </p:cNvGraphicFramePr>
          <p:nvPr/>
        </p:nvGraphicFramePr>
        <p:xfrm>
          <a:off x="5065713" y="285750"/>
          <a:ext cx="2674937" cy="2197100"/>
        </p:xfrm>
        <a:graphic>
          <a:graphicData uri="http://schemas.openxmlformats.org/presentationml/2006/ole">
            <mc:AlternateContent xmlns:mc="http://schemas.openxmlformats.org/markup-compatibility/2006">
              <mc:Choice xmlns:v="urn:schemas-microsoft-com:vml" Requires="v">
                <p:oleObj name="数式" r:id="rId3" imgW="1346040" imgH="1104840" progId="Equation.3">
                  <p:embed/>
                </p:oleObj>
              </mc:Choice>
              <mc:Fallback>
                <p:oleObj name="数式" r:id="rId3" imgW="1346040" imgH="1104840" progId="Equation.3">
                  <p:embed/>
                  <p:pic>
                    <p:nvPicPr>
                      <p:cNvPr id="27" name="Object 26"/>
                      <p:cNvPicPr/>
                      <p:nvPr/>
                    </p:nvPicPr>
                    <p:blipFill>
                      <a:blip r:embed="rId4"/>
                      <a:stretch>
                        <a:fillRect/>
                      </a:stretch>
                    </p:blipFill>
                    <p:spPr>
                      <a:xfrm>
                        <a:off x="5065713" y="285750"/>
                        <a:ext cx="2674937" cy="219710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3810000" y="2654808"/>
          <a:ext cx="5151438" cy="2146300"/>
        </p:xfrm>
        <a:graphic>
          <a:graphicData uri="http://schemas.openxmlformats.org/presentationml/2006/ole">
            <mc:AlternateContent xmlns:mc="http://schemas.openxmlformats.org/markup-compatibility/2006">
              <mc:Choice xmlns:v="urn:schemas-microsoft-com:vml" Requires="v">
                <p:oleObj name="数式" r:id="rId5" imgW="2590560" imgH="1079280" progId="Equation.3">
                  <p:embed/>
                </p:oleObj>
              </mc:Choice>
              <mc:Fallback>
                <p:oleObj name="数式" r:id="rId5" imgW="2590560" imgH="1079280" progId="Equation.3">
                  <p:embed/>
                  <p:pic>
                    <p:nvPicPr>
                      <p:cNvPr id="28"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654808"/>
                        <a:ext cx="515143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5100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250B5-7EA1-45D2-DABF-C5776D5B4D88}"/>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1F68F495-CE69-8991-AFA1-20BAEA7A69AA}"/>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B05C4062-0D90-0B04-B3CC-7A22A4D4E58A}"/>
              </a:ext>
            </a:extLst>
          </p:cNvPr>
          <p:cNvSpPr>
            <a:spLocks noGrp="1"/>
          </p:cNvSpPr>
          <p:nvPr>
            <p:ph type="sldNum" sz="quarter" idx="12"/>
          </p:nvPr>
        </p:nvSpPr>
        <p:spPr/>
        <p:txBody>
          <a:bodyPr/>
          <a:lstStyle/>
          <a:p>
            <a:fld id="{CE368B07-CEBF-4C80-90AF-53B34FA04CF3}" type="slidenum">
              <a:rPr lang="en-US" smtClean="0"/>
              <a:t>47</a:t>
            </a:fld>
            <a:endParaRPr lang="en-US" dirty="0"/>
          </a:p>
        </p:txBody>
      </p:sp>
      <p:sp>
        <p:nvSpPr>
          <p:cNvPr id="5" name="TextBox 4">
            <a:extLst>
              <a:ext uri="{FF2B5EF4-FFF2-40B4-BE49-F238E27FC236}">
                <a16:creationId xmlns:a16="http://schemas.microsoft.com/office/drawing/2014/main" id="{59BB4CAE-ADCE-C95B-3F99-1D7B65EB3CD9}"/>
              </a:ext>
            </a:extLst>
          </p:cNvPr>
          <p:cNvSpPr txBox="1"/>
          <p:nvPr/>
        </p:nvSpPr>
        <p:spPr>
          <a:xfrm>
            <a:off x="533400" y="685800"/>
            <a:ext cx="7772400" cy="1569660"/>
          </a:xfrm>
          <a:prstGeom prst="rect">
            <a:avLst/>
          </a:prstGeom>
          <a:noFill/>
        </p:spPr>
        <p:txBody>
          <a:bodyPr wrap="square" rtlCol="0">
            <a:spAutoFit/>
          </a:bodyPr>
          <a:lstStyle/>
          <a:p>
            <a:r>
              <a:rPr lang="en-US" sz="2400" b="1" dirty="0">
                <a:latin typeface="+mj-lt"/>
              </a:rPr>
              <a:t>Note, the concept of the Lorentz transformation is quite general, but the specific transformation form given in the following slides is special to the relative velocity along the x-axis.</a:t>
            </a:r>
          </a:p>
        </p:txBody>
      </p:sp>
    </p:spTree>
    <p:extLst>
      <p:ext uri="{BB962C8B-B14F-4D97-AF65-F5344CB8AC3E}">
        <p14:creationId xmlns:p14="http://schemas.microsoft.com/office/powerpoint/2010/main" val="23472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48</a:t>
            </a:fld>
            <a:endParaRPr lang="en-US" dirty="0"/>
          </a:p>
        </p:txBody>
      </p:sp>
      <p:sp>
        <p:nvSpPr>
          <p:cNvPr id="5" name="TextBox 4"/>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  -- continued</a:t>
            </a:r>
          </a:p>
        </p:txBody>
      </p:sp>
      <p:graphicFrame>
        <p:nvGraphicFramePr>
          <p:cNvPr id="6" name="Object 5"/>
          <p:cNvGraphicFramePr>
            <a:graphicFrameLocks noChangeAspect="1"/>
          </p:cNvGraphicFramePr>
          <p:nvPr/>
        </p:nvGraphicFramePr>
        <p:xfrm>
          <a:off x="838200" y="1066800"/>
          <a:ext cx="8131175" cy="5102225"/>
        </p:xfrm>
        <a:graphic>
          <a:graphicData uri="http://schemas.openxmlformats.org/presentationml/2006/ole">
            <mc:AlternateContent xmlns:mc="http://schemas.openxmlformats.org/markup-compatibility/2006">
              <mc:Choice xmlns:v="urn:schemas-microsoft-com:vml" Requires="v">
                <p:oleObj name="数式" r:id="rId3" imgW="4089240" imgH="2565360" progId="Equation.3">
                  <p:embed/>
                </p:oleObj>
              </mc:Choice>
              <mc:Fallback>
                <p:oleObj name="数式" r:id="rId3" imgW="4089240" imgH="2565360" progId="Equation.3">
                  <p:embed/>
                  <p:pic>
                    <p:nvPicPr>
                      <p:cNvPr id="6" name="Object 5"/>
                      <p:cNvPicPr>
                        <a:picLocks noChangeAspect="1" noChangeArrowheads="1"/>
                      </p:cNvPicPr>
                      <p:nvPr/>
                    </p:nvPicPr>
                    <p:blipFill>
                      <a:blip r:embed="rId4"/>
                      <a:srcRect/>
                      <a:stretch>
                        <a:fillRect/>
                      </a:stretch>
                    </p:blipFill>
                    <p:spPr bwMode="auto">
                      <a:xfrm>
                        <a:off x="838200" y="1066800"/>
                        <a:ext cx="8131175"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3476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592D2-126A-4210-8EB9-93C9EFAF6E64}"/>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38068E8E-5E17-46DA-B85C-4F60B64EDA24}"/>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9F16149D-74B4-4CA8-BA75-9C7A10F46ADC}"/>
              </a:ext>
            </a:extLst>
          </p:cNvPr>
          <p:cNvSpPr>
            <a:spLocks noGrp="1"/>
          </p:cNvSpPr>
          <p:nvPr>
            <p:ph type="sldNum" sz="quarter" idx="12"/>
          </p:nvPr>
        </p:nvSpPr>
        <p:spPr/>
        <p:txBody>
          <a:bodyPr/>
          <a:lstStyle/>
          <a:p>
            <a:fld id="{CE368B07-CEBF-4C80-90AF-53B34FA04CF3}" type="slidenum">
              <a:rPr lang="en-US" smtClean="0"/>
              <a:t>49</a:t>
            </a:fld>
            <a:endParaRPr lang="en-US" dirty="0"/>
          </a:p>
        </p:txBody>
      </p:sp>
      <p:sp>
        <p:nvSpPr>
          <p:cNvPr id="5" name="TextBox 4">
            <a:extLst>
              <a:ext uri="{FF2B5EF4-FFF2-40B4-BE49-F238E27FC236}">
                <a16:creationId xmlns:a16="http://schemas.microsoft.com/office/drawing/2014/main" id="{44526FD1-A047-4DB8-B039-1F31996B1C53}"/>
              </a:ext>
            </a:extLst>
          </p:cNvPr>
          <p:cNvSpPr txBox="1"/>
          <p:nvPr/>
        </p:nvSpPr>
        <p:spPr>
          <a:xfrm>
            <a:off x="228600" y="228600"/>
            <a:ext cx="8610600" cy="461665"/>
          </a:xfrm>
          <a:prstGeom prst="rect">
            <a:avLst/>
          </a:prstGeom>
          <a:noFill/>
        </p:spPr>
        <p:txBody>
          <a:bodyPr wrap="square" rtlCol="0">
            <a:spAutoFit/>
          </a:bodyPr>
          <a:lstStyle/>
          <a:p>
            <a:r>
              <a:rPr lang="en-US" sz="2400" dirty="0">
                <a:latin typeface="+mj-lt"/>
              </a:rPr>
              <a:t>Velocity relationships</a:t>
            </a:r>
          </a:p>
        </p:txBody>
      </p:sp>
      <p:graphicFrame>
        <p:nvGraphicFramePr>
          <p:cNvPr id="6" name="Object 5">
            <a:extLst>
              <a:ext uri="{FF2B5EF4-FFF2-40B4-BE49-F238E27FC236}">
                <a16:creationId xmlns:a16="http://schemas.microsoft.com/office/drawing/2014/main" id="{24D94C25-B533-4E2C-B8A2-F973E3C7AB04}"/>
              </a:ext>
            </a:extLst>
          </p:cNvPr>
          <p:cNvGraphicFramePr>
            <a:graphicFrameLocks noChangeAspect="1"/>
          </p:cNvGraphicFramePr>
          <p:nvPr/>
        </p:nvGraphicFramePr>
        <p:xfrm>
          <a:off x="314535" y="838200"/>
          <a:ext cx="8739188" cy="3292475"/>
        </p:xfrm>
        <a:graphic>
          <a:graphicData uri="http://schemas.openxmlformats.org/presentationml/2006/ole">
            <mc:AlternateContent xmlns:mc="http://schemas.openxmlformats.org/markup-compatibility/2006">
              <mc:Choice xmlns:v="urn:schemas-microsoft-com:vml" Requires="v">
                <p:oleObj name="Equation" r:id="rId3" imgW="8739922" imgH="3291840" progId="Equation.DSMT4">
                  <p:embed/>
                </p:oleObj>
              </mc:Choice>
              <mc:Fallback>
                <p:oleObj name="Equation" r:id="rId3" imgW="8739922" imgH="3291840" progId="Equation.DSMT4">
                  <p:embed/>
                  <p:pic>
                    <p:nvPicPr>
                      <p:cNvPr id="6" name="Object 5">
                        <a:extLst>
                          <a:ext uri="{FF2B5EF4-FFF2-40B4-BE49-F238E27FC236}">
                            <a16:creationId xmlns:a16="http://schemas.microsoft.com/office/drawing/2014/main" id="{24D94C25-B533-4E2C-B8A2-F973E3C7AB04}"/>
                          </a:ext>
                        </a:extLst>
                      </p:cNvPr>
                      <p:cNvPicPr/>
                      <p:nvPr/>
                    </p:nvPicPr>
                    <p:blipFill>
                      <a:blip r:embed="rId4"/>
                      <a:stretch>
                        <a:fillRect/>
                      </a:stretch>
                    </p:blipFill>
                    <p:spPr>
                      <a:xfrm>
                        <a:off x="314535" y="838200"/>
                        <a:ext cx="8739188" cy="3292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4FF2C8A-3FE3-45F8-866B-A1783FA32753}"/>
              </a:ext>
            </a:extLst>
          </p:cNvPr>
          <p:cNvGraphicFramePr>
            <a:graphicFrameLocks noChangeAspect="1"/>
          </p:cNvGraphicFramePr>
          <p:nvPr/>
        </p:nvGraphicFramePr>
        <p:xfrm>
          <a:off x="1873355" y="4396340"/>
          <a:ext cx="2895600" cy="1960010"/>
        </p:xfrm>
        <a:graphic>
          <a:graphicData uri="http://schemas.openxmlformats.org/presentationml/2006/ole">
            <mc:AlternateContent xmlns:mc="http://schemas.openxmlformats.org/markup-compatibility/2006">
              <mc:Choice xmlns:v="urn:schemas-microsoft-com:vml" Requires="v">
                <p:oleObj name="Equation" r:id="rId5" imgW="3985042" imgH="2697314" progId="Equation.DSMT4">
                  <p:embed/>
                </p:oleObj>
              </mc:Choice>
              <mc:Fallback>
                <p:oleObj name="Equation" r:id="rId5" imgW="3985042" imgH="2697314" progId="Equation.DSMT4">
                  <p:embed/>
                  <p:pic>
                    <p:nvPicPr>
                      <p:cNvPr id="7" name="Object 6">
                        <a:extLst>
                          <a:ext uri="{FF2B5EF4-FFF2-40B4-BE49-F238E27FC236}">
                            <a16:creationId xmlns:a16="http://schemas.microsoft.com/office/drawing/2014/main" id="{C4FF2C8A-3FE3-45F8-866B-A1783FA32753}"/>
                          </a:ext>
                        </a:extLst>
                      </p:cNvPr>
                      <p:cNvPicPr/>
                      <p:nvPr/>
                    </p:nvPicPr>
                    <p:blipFill>
                      <a:blip r:embed="rId6"/>
                      <a:stretch>
                        <a:fillRect/>
                      </a:stretch>
                    </p:blipFill>
                    <p:spPr>
                      <a:xfrm>
                        <a:off x="1873355" y="4396340"/>
                        <a:ext cx="2895600" cy="196001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3548E9C-BAB7-4DDC-903D-F1A1A594DB12}"/>
              </a:ext>
            </a:extLst>
          </p:cNvPr>
          <p:cNvSpPr txBox="1"/>
          <p:nvPr/>
        </p:nvSpPr>
        <p:spPr>
          <a:xfrm>
            <a:off x="1149455" y="5145512"/>
            <a:ext cx="14478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338337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EF0B6-E9C4-4F8A-BB96-F59E8D49E4F4}"/>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22948F2E-AAA2-4F2D-A94B-D63EDE677225}"/>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D907E681-62DF-4760-A962-C50D6CCD55DC}"/>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28897D7E-2848-4042-B53C-B4A05F036D2D}"/>
              </a:ext>
            </a:extLst>
          </p:cNvPr>
          <p:cNvSpPr txBox="1"/>
          <p:nvPr/>
        </p:nvSpPr>
        <p:spPr>
          <a:xfrm>
            <a:off x="381000" y="304800"/>
            <a:ext cx="8458200" cy="5632311"/>
          </a:xfrm>
          <a:prstGeom prst="rect">
            <a:avLst/>
          </a:prstGeom>
          <a:noFill/>
        </p:spPr>
        <p:txBody>
          <a:bodyPr wrap="square" rtlCol="0">
            <a:spAutoFit/>
          </a:bodyPr>
          <a:lstStyle/>
          <a:p>
            <a:r>
              <a:rPr lang="en-US" sz="2400" b="1" dirty="0">
                <a:latin typeface="+mj-lt"/>
              </a:rPr>
              <a:t>Instructions on exam:</a:t>
            </a:r>
          </a:p>
          <a:p>
            <a:endParaRPr lang="en-US" sz="2400" dirty="0">
              <a:latin typeface="+mj-lt"/>
            </a:endParaRPr>
          </a:p>
          <a:p>
            <a:r>
              <a:rPr lang="en-US" sz="2400" dirty="0">
                <a:latin typeface="+mj-lt"/>
              </a:rPr>
              <a:t>Note:  This is a ``take-home'' exam  which can be turned in any time before 5 PM Thursday, May 8, 2025.  In addition to each worked problem, please attach ALL Maple (or Mathematica,  </a:t>
            </a:r>
            <a:r>
              <a:rPr lang="en-US" sz="2400" dirty="0" err="1">
                <a:latin typeface="+mj-lt"/>
              </a:rPr>
              <a:t>Matlab</a:t>
            </a:r>
            <a:r>
              <a:rPr lang="en-US" sz="2400" dirty="0">
                <a:latin typeface="+mj-lt"/>
              </a:rPr>
              <a:t>, Wolfram, etc.), work sheets as well as a full list of resources used to complete these problems. It is assumed that all work on the exam is performed under the guidelines of the honor code.   In particular, if you have any questions about the material, you may consult with the instructor </a:t>
            </a:r>
            <a:r>
              <a:rPr lang="en-US" sz="2400" b="1" i="1" dirty="0">
                <a:latin typeface="+mj-lt"/>
              </a:rPr>
              <a:t>but no one else</a:t>
            </a:r>
            <a:r>
              <a:rPr lang="en-US" sz="2400" dirty="0">
                <a:latin typeface="+mj-lt"/>
              </a:rPr>
              <a:t>. For grading purposes, each question in multi-part problems are worth equal weight.  Credit will be assigned on the basis of both the logical steps of the solution and on the correct answer. </a:t>
            </a:r>
          </a:p>
          <a:p>
            <a:endParaRPr lang="en-US" sz="2400" dirty="0">
              <a:latin typeface="+mj-lt"/>
            </a:endParaRPr>
          </a:p>
        </p:txBody>
      </p:sp>
    </p:spTree>
    <p:extLst>
      <p:ext uri="{BB962C8B-B14F-4D97-AF65-F5344CB8AC3E}">
        <p14:creationId xmlns:p14="http://schemas.microsoft.com/office/powerpoint/2010/main" val="3450630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50</a:t>
            </a:fld>
            <a:endParaRPr lang="en-US" dirty="0"/>
          </a:p>
        </p:txBody>
      </p:sp>
      <p:sp>
        <p:nvSpPr>
          <p:cNvPr id="5" name="TextBox 4"/>
          <p:cNvSpPr txBox="1"/>
          <p:nvPr/>
        </p:nvSpPr>
        <p:spPr>
          <a:xfrm>
            <a:off x="304800" y="10784"/>
            <a:ext cx="6705600" cy="461665"/>
          </a:xfrm>
          <a:prstGeom prst="rect">
            <a:avLst/>
          </a:prstGeom>
          <a:noFill/>
        </p:spPr>
        <p:txBody>
          <a:bodyPr wrap="square" rtlCol="0">
            <a:spAutoFit/>
          </a:bodyPr>
          <a:lstStyle/>
          <a:p>
            <a:r>
              <a:rPr lang="en-US" sz="2400" dirty="0">
                <a:latin typeface="+mj-lt"/>
              </a:rPr>
              <a:t>Field strength tensor</a:t>
            </a:r>
          </a:p>
        </p:txBody>
      </p:sp>
      <p:graphicFrame>
        <p:nvGraphicFramePr>
          <p:cNvPr id="6" name="Object 5"/>
          <p:cNvGraphicFramePr>
            <a:graphicFrameLocks noChangeAspect="1"/>
          </p:cNvGraphicFramePr>
          <p:nvPr/>
        </p:nvGraphicFramePr>
        <p:xfrm>
          <a:off x="3714834" y="66361"/>
          <a:ext cx="2767013" cy="474663"/>
        </p:xfrm>
        <a:graphic>
          <a:graphicData uri="http://schemas.openxmlformats.org/presentationml/2006/ole">
            <mc:AlternateContent xmlns:mc="http://schemas.openxmlformats.org/markup-compatibility/2006">
              <mc:Choice xmlns:v="urn:schemas-microsoft-com:vml" Requires="v">
                <p:oleObj name="数式" r:id="rId3" imgW="1333440" imgH="228600" progId="Equation.3">
                  <p:embed/>
                </p:oleObj>
              </mc:Choice>
              <mc:Fallback>
                <p:oleObj name="数式" r:id="rId3" imgW="1333440" imgH="228600" progId="Equation.3">
                  <p:embed/>
                  <p:pic>
                    <p:nvPicPr>
                      <p:cNvPr id="6" name="Object 5"/>
                      <p:cNvPicPr>
                        <a:picLocks noChangeAspect="1" noChangeArrowheads="1"/>
                      </p:cNvPicPr>
                      <p:nvPr/>
                    </p:nvPicPr>
                    <p:blipFill>
                      <a:blip r:embed="rId4"/>
                      <a:srcRect/>
                      <a:stretch>
                        <a:fillRect/>
                      </a:stretch>
                    </p:blipFill>
                    <p:spPr bwMode="auto">
                      <a:xfrm>
                        <a:off x="3714834" y="66361"/>
                        <a:ext cx="27670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7987" y="1156253"/>
          <a:ext cx="4164013" cy="1951037"/>
        </p:xfrm>
        <a:graphic>
          <a:graphicData uri="http://schemas.openxmlformats.org/presentationml/2006/ole">
            <mc:AlternateContent xmlns:mc="http://schemas.openxmlformats.org/markup-compatibility/2006">
              <mc:Choice xmlns:v="urn:schemas-microsoft-com:vml" Requires="v">
                <p:oleObj name="数式" r:id="rId5" imgW="2006280" imgH="939600" progId="Equation.3">
                  <p:embed/>
                </p:oleObj>
              </mc:Choice>
              <mc:Fallback>
                <p:oleObj name="数式" r:id="rId5" imgW="2006280" imgH="939600" progId="Equation.3">
                  <p:embed/>
                  <p:pic>
                    <p:nvPicPr>
                      <p:cNvPr id="7" name="Object 6"/>
                      <p:cNvPicPr>
                        <a:picLocks noChangeAspect="1" noChangeArrowheads="1"/>
                      </p:cNvPicPr>
                      <p:nvPr/>
                    </p:nvPicPr>
                    <p:blipFill>
                      <a:blip r:embed="rId6"/>
                      <a:srcRect/>
                      <a:stretch>
                        <a:fillRect/>
                      </a:stretch>
                    </p:blipFill>
                    <p:spPr bwMode="auto">
                      <a:xfrm>
                        <a:off x="687987" y="1156253"/>
                        <a:ext cx="41640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F419A758-5100-46B7-B7DF-827EF8C4A8E3}"/>
              </a:ext>
            </a:extLst>
          </p:cNvPr>
          <p:cNvGraphicFramePr>
            <a:graphicFrameLocks noChangeAspect="1"/>
          </p:cNvGraphicFramePr>
          <p:nvPr/>
        </p:nvGraphicFramePr>
        <p:xfrm>
          <a:off x="684674" y="3929616"/>
          <a:ext cx="4125685" cy="1785384"/>
        </p:xfrm>
        <a:graphic>
          <a:graphicData uri="http://schemas.openxmlformats.org/presentationml/2006/ole">
            <mc:AlternateContent xmlns:mc="http://schemas.openxmlformats.org/markup-compatibility/2006">
              <mc:Choice xmlns:v="urn:schemas-microsoft-com:vml" Requires="v">
                <p:oleObj name="Equation" r:id="rId7" imgW="2171520" imgH="939600" progId="Equation.DSMT4">
                  <p:embed/>
                </p:oleObj>
              </mc:Choice>
              <mc:Fallback>
                <p:oleObj name="Equation" r:id="rId7" imgW="2171520" imgH="939600" progId="Equation.DSMT4">
                  <p:embed/>
                  <p:pic>
                    <p:nvPicPr>
                      <p:cNvPr id="10" name="Object 9">
                        <a:extLst>
                          <a:ext uri="{FF2B5EF4-FFF2-40B4-BE49-F238E27FC236}">
                            <a16:creationId xmlns:a16="http://schemas.microsoft.com/office/drawing/2014/main" id="{F419A758-5100-46B7-B7DF-827EF8C4A8E3}"/>
                          </a:ext>
                        </a:extLst>
                      </p:cNvPr>
                      <p:cNvPicPr/>
                      <p:nvPr/>
                    </p:nvPicPr>
                    <p:blipFill>
                      <a:blip r:embed="rId8"/>
                      <a:stretch>
                        <a:fillRect/>
                      </a:stretch>
                    </p:blipFill>
                    <p:spPr>
                      <a:xfrm>
                        <a:off x="684674" y="3929616"/>
                        <a:ext cx="4125685" cy="178538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2236B14-AA8E-4D48-9F46-F64B4A65D9A2}"/>
              </a:ext>
            </a:extLst>
          </p:cNvPr>
          <p:cNvSpPr txBox="1"/>
          <p:nvPr/>
        </p:nvSpPr>
        <p:spPr>
          <a:xfrm>
            <a:off x="304800" y="596601"/>
            <a:ext cx="6019800" cy="461665"/>
          </a:xfrm>
          <a:prstGeom prst="rect">
            <a:avLst/>
          </a:prstGeom>
          <a:noFill/>
        </p:spPr>
        <p:txBody>
          <a:bodyPr wrap="square" rtlCol="0">
            <a:spAutoFit/>
          </a:bodyPr>
          <a:lstStyle/>
          <a:p>
            <a:r>
              <a:rPr lang="en-US" sz="2400" dirty="0">
                <a:latin typeface="+mj-lt"/>
              </a:rPr>
              <a:t>For stationary frame</a:t>
            </a:r>
          </a:p>
        </p:txBody>
      </p:sp>
      <p:sp>
        <p:nvSpPr>
          <p:cNvPr id="12" name="TextBox 11">
            <a:extLst>
              <a:ext uri="{FF2B5EF4-FFF2-40B4-BE49-F238E27FC236}">
                <a16:creationId xmlns:a16="http://schemas.microsoft.com/office/drawing/2014/main" id="{E1E1C06A-778C-4574-A646-045D7F96FC4F}"/>
              </a:ext>
            </a:extLst>
          </p:cNvPr>
          <p:cNvSpPr txBox="1"/>
          <p:nvPr/>
        </p:nvSpPr>
        <p:spPr>
          <a:xfrm>
            <a:off x="294861" y="3343799"/>
            <a:ext cx="6019800" cy="461665"/>
          </a:xfrm>
          <a:prstGeom prst="rect">
            <a:avLst/>
          </a:prstGeom>
          <a:noFill/>
        </p:spPr>
        <p:txBody>
          <a:bodyPr wrap="square" rtlCol="0">
            <a:spAutoFit/>
          </a:bodyPr>
          <a:lstStyle/>
          <a:p>
            <a:r>
              <a:rPr lang="en-US" sz="2400" dirty="0">
                <a:latin typeface="+mj-lt"/>
              </a:rPr>
              <a:t>For moving frame</a:t>
            </a:r>
          </a:p>
        </p:txBody>
      </p:sp>
    </p:spTree>
    <p:extLst>
      <p:ext uri="{BB962C8B-B14F-4D97-AF65-F5344CB8AC3E}">
        <p14:creationId xmlns:p14="http://schemas.microsoft.com/office/powerpoint/2010/main" val="901764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51</a:t>
            </a:fld>
            <a:endParaRPr lang="en-US" dirty="0"/>
          </a:p>
        </p:txBody>
      </p:sp>
      <p:sp>
        <p:nvSpPr>
          <p:cNvPr id="8" name="TextBox 7"/>
          <p:cNvSpPr txBox="1"/>
          <p:nvPr/>
        </p:nvSpPr>
        <p:spPr>
          <a:xfrm>
            <a:off x="381000" y="1941358"/>
            <a:ext cx="6705600" cy="461665"/>
          </a:xfrm>
          <a:prstGeom prst="rect">
            <a:avLst/>
          </a:prstGeom>
          <a:noFill/>
        </p:spPr>
        <p:txBody>
          <a:bodyPr wrap="square" rtlCol="0">
            <a:spAutoFit/>
          </a:bodyPr>
          <a:lstStyle/>
          <a:p>
            <a:r>
              <a:rPr lang="en-US" sz="2400" dirty="0">
                <a:latin typeface="+mj-lt"/>
              </a:rPr>
              <a:t>Transformation of field strength tensor</a:t>
            </a:r>
          </a:p>
        </p:txBody>
      </p:sp>
      <p:graphicFrame>
        <p:nvGraphicFramePr>
          <p:cNvPr id="9" name="Object 8"/>
          <p:cNvGraphicFramePr>
            <a:graphicFrameLocks noChangeAspect="1"/>
          </p:cNvGraphicFramePr>
          <p:nvPr/>
        </p:nvGraphicFramePr>
        <p:xfrm>
          <a:off x="185875" y="2469921"/>
          <a:ext cx="8961438" cy="3527040"/>
        </p:xfrm>
        <a:graphic>
          <a:graphicData uri="http://schemas.openxmlformats.org/presentationml/2006/ole">
            <mc:AlternateContent xmlns:mc="http://schemas.openxmlformats.org/markup-compatibility/2006">
              <mc:Choice xmlns:v="urn:schemas-microsoft-com:vml" Requires="v">
                <p:oleObj name="数式" r:id="rId3" imgW="4775040" imgH="1879560" progId="Equation.3">
                  <p:embed/>
                </p:oleObj>
              </mc:Choice>
              <mc:Fallback>
                <p:oleObj name="数式" r:id="rId3" imgW="4775040" imgH="1879560" progId="Equation.3">
                  <p:embed/>
                  <p:pic>
                    <p:nvPicPr>
                      <p:cNvPr id="9" name="Object 8"/>
                      <p:cNvPicPr>
                        <a:picLocks noChangeAspect="1" noChangeArrowheads="1"/>
                      </p:cNvPicPr>
                      <p:nvPr/>
                    </p:nvPicPr>
                    <p:blipFill>
                      <a:blip r:embed="rId4"/>
                      <a:srcRect/>
                      <a:stretch>
                        <a:fillRect/>
                      </a:stretch>
                    </p:blipFill>
                    <p:spPr bwMode="auto">
                      <a:xfrm>
                        <a:off x="185875" y="2469921"/>
                        <a:ext cx="8961438" cy="3527040"/>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12AA7ADB-4769-4374-8731-2A2A72A11B8F}"/>
              </a:ext>
            </a:extLst>
          </p:cNvPr>
          <p:cNvSpPr txBox="1"/>
          <p:nvPr/>
        </p:nvSpPr>
        <p:spPr>
          <a:xfrm>
            <a:off x="91281" y="304800"/>
            <a:ext cx="8595519" cy="1569660"/>
          </a:xfrm>
          <a:prstGeom prst="rect">
            <a:avLst/>
          </a:prstGeom>
          <a:noFill/>
        </p:spPr>
        <p:txBody>
          <a:bodyPr wrap="square" rtlCol="0">
            <a:spAutoFit/>
          </a:bodyPr>
          <a:lstStyle/>
          <a:p>
            <a:r>
              <a:rPr lang="en-US" sz="2400" dirty="0">
                <a:latin typeface="+mj-lt"/>
                <a:sym typeface="Wingdings" panose="05000000000000000000" pitchFamily="2" charset="2"/>
              </a:rPr>
              <a:t>   This analysis shows that the E and B fields must be treated as components of the field strength tensor and that in order to transform between inertial frames, we need to use the tensor transformation relationships:</a:t>
            </a:r>
            <a:endParaRPr lang="en-US" sz="2400" dirty="0">
              <a:latin typeface="+mj-lt"/>
            </a:endParaRPr>
          </a:p>
        </p:txBody>
      </p:sp>
    </p:spTree>
    <p:extLst>
      <p:ext uri="{BB962C8B-B14F-4D97-AF65-F5344CB8AC3E}">
        <p14:creationId xmlns:p14="http://schemas.microsoft.com/office/powerpoint/2010/main" val="574307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04/28/2025</a:t>
            </a:r>
            <a:endParaRPr lang="en-US" dirty="0"/>
          </a:p>
        </p:txBody>
      </p:sp>
      <p:sp>
        <p:nvSpPr>
          <p:cNvPr id="3" name="Footer Placeholder 2"/>
          <p:cNvSpPr>
            <a:spLocks noGrp="1"/>
          </p:cNvSpPr>
          <p:nvPr>
            <p:ph type="ftr" sz="quarter" idx="11"/>
          </p:nvPr>
        </p:nvSpPr>
        <p:spPr/>
        <p:txBody>
          <a:bodyPr/>
          <a:lstStyle/>
          <a:p>
            <a:r>
              <a:rPr lang="en-US"/>
              <a:t>PHY 712  Spring 2025--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52</a:t>
            </a:fld>
            <a:endParaRPr lang="en-US" dirty="0"/>
          </a:p>
        </p:txBody>
      </p:sp>
      <p:sp>
        <p:nvSpPr>
          <p:cNvPr id="8" name="TextBox 7"/>
          <p:cNvSpPr txBox="1"/>
          <p:nvPr/>
        </p:nvSpPr>
        <p:spPr>
          <a:xfrm>
            <a:off x="24063" y="79748"/>
            <a:ext cx="6705600" cy="461665"/>
          </a:xfrm>
          <a:prstGeom prst="rect">
            <a:avLst/>
          </a:prstGeom>
          <a:noFill/>
        </p:spPr>
        <p:txBody>
          <a:bodyPr wrap="square" rtlCol="0">
            <a:spAutoFit/>
          </a:bodyPr>
          <a:lstStyle/>
          <a:p>
            <a:r>
              <a:rPr lang="en-US" sz="2400" dirty="0">
                <a:latin typeface="+mj-lt"/>
              </a:rPr>
              <a:t>Inverse transformation of field strength tensor</a:t>
            </a:r>
          </a:p>
        </p:txBody>
      </p:sp>
      <p:graphicFrame>
        <p:nvGraphicFramePr>
          <p:cNvPr id="9" name="Object 8"/>
          <p:cNvGraphicFramePr>
            <a:graphicFrameLocks noChangeAspect="1"/>
          </p:cNvGraphicFramePr>
          <p:nvPr/>
        </p:nvGraphicFramePr>
        <p:xfrm>
          <a:off x="371475" y="584200"/>
          <a:ext cx="8505825" cy="3748088"/>
        </p:xfrm>
        <a:graphic>
          <a:graphicData uri="http://schemas.openxmlformats.org/presentationml/2006/ole">
            <mc:AlternateContent xmlns:mc="http://schemas.openxmlformats.org/markup-compatibility/2006">
              <mc:Choice xmlns:v="urn:schemas-microsoft-com:vml" Requires="v">
                <p:oleObj name="Equation" r:id="rId3" imgW="7175160" imgH="3162240" progId="Equation.DSMT4">
                  <p:embed/>
                </p:oleObj>
              </mc:Choice>
              <mc:Fallback>
                <p:oleObj name="Equation" r:id="rId3" imgW="7175160" imgH="3162240" progId="Equation.DSMT4">
                  <p:embed/>
                  <p:pic>
                    <p:nvPicPr>
                      <p:cNvPr id="9" name="Object 8"/>
                      <p:cNvPicPr>
                        <a:picLocks noChangeAspect="1" noChangeArrowheads="1"/>
                      </p:cNvPicPr>
                      <p:nvPr/>
                    </p:nvPicPr>
                    <p:blipFill>
                      <a:blip r:embed="rId4"/>
                      <a:srcRect/>
                      <a:stretch>
                        <a:fillRect/>
                      </a:stretch>
                    </p:blipFill>
                    <p:spPr bwMode="auto">
                      <a:xfrm>
                        <a:off x="371475" y="584200"/>
                        <a:ext cx="8505825" cy="374808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nvGraphicFramePr>
        <p:xfrm>
          <a:off x="1981200" y="4541838"/>
          <a:ext cx="5287963" cy="1771650"/>
        </p:xfrm>
        <a:graphic>
          <a:graphicData uri="http://schemas.openxmlformats.org/presentationml/2006/ole">
            <mc:AlternateContent xmlns:mc="http://schemas.openxmlformats.org/markup-compatibility/2006">
              <mc:Choice xmlns:v="urn:schemas-microsoft-com:vml" Requires="v">
                <p:oleObj name="Equation" r:id="rId5" imgW="4508280" imgH="1511280" progId="Equation.DSMT4">
                  <p:embed/>
                </p:oleObj>
              </mc:Choice>
              <mc:Fallback>
                <p:oleObj name="Equation" r:id="rId5" imgW="4508280" imgH="1511280" progId="Equation.DSMT4">
                  <p:embed/>
                  <p:pic>
                    <p:nvPicPr>
                      <p:cNvPr id="10" name="Object 9"/>
                      <p:cNvPicPr>
                        <a:picLocks noChangeAspect="1" noChangeArrowheads="1"/>
                      </p:cNvPicPr>
                      <p:nvPr/>
                    </p:nvPicPr>
                    <p:blipFill>
                      <a:blip r:embed="rId6"/>
                      <a:srcRect/>
                      <a:stretch>
                        <a:fillRect/>
                      </a:stretch>
                    </p:blipFill>
                    <p:spPr bwMode="auto">
                      <a:xfrm>
                        <a:off x="1981200" y="4541838"/>
                        <a:ext cx="5287963" cy="177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3066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5CF34-2F74-4E86-A00B-62297D4E9BBB}"/>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156653A5-B733-40A9-B286-5C73D89143CB}"/>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F9DE2608-26E6-45F7-B5AC-D25D6CCA26BD}"/>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24AB3CE8-F31B-4785-965F-012387E6399C}"/>
              </a:ext>
            </a:extLst>
          </p:cNvPr>
          <p:cNvSpPr txBox="1"/>
          <p:nvPr/>
        </p:nvSpPr>
        <p:spPr>
          <a:xfrm>
            <a:off x="304800" y="304800"/>
            <a:ext cx="8382000" cy="5262979"/>
          </a:xfrm>
          <a:prstGeom prst="rect">
            <a:avLst/>
          </a:prstGeom>
          <a:noFill/>
        </p:spPr>
        <p:txBody>
          <a:bodyPr wrap="square" rtlCol="0">
            <a:spAutoFit/>
          </a:bodyPr>
          <a:lstStyle/>
          <a:p>
            <a:r>
              <a:rPr lang="en-US" sz="2400" b="1" dirty="0">
                <a:latin typeface="+mj-lt"/>
              </a:rPr>
              <a:t>More advice about exam –</a:t>
            </a:r>
            <a:endParaRPr lang="en-US" sz="2400" dirty="0">
              <a:latin typeface="+mj-lt"/>
            </a:endParaRPr>
          </a:p>
          <a:p>
            <a:endParaRPr lang="en-US" sz="2400" b="1" dirty="0">
              <a:latin typeface="+mj-lt"/>
            </a:endParaRPr>
          </a:p>
          <a:p>
            <a:pPr marL="800100" lvl="1" indent="-342900">
              <a:buFont typeface="Arial" panose="020B0604020202020204" pitchFamily="34" charset="0"/>
              <a:buChar char="•"/>
            </a:pPr>
            <a:r>
              <a:rPr lang="en-US" sz="2400" dirty="0">
                <a:latin typeface="+mj-lt"/>
              </a:rPr>
              <a:t>It is important that the instructor is able to read your work and understand your reasoning.</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Since you will be using Maple or Mathematica or ?? to evaluate some of your results,   consider integrating them into your exam paper or perhaps paste snips into your favorite word processor.    </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Your exam paper does not need to be a work of art, but it does need to be readable.    If you prefer to submit your exam paper electronically, that will be fine. (I may print it myself.)</a:t>
            </a:r>
          </a:p>
        </p:txBody>
      </p:sp>
    </p:spTree>
    <p:extLst>
      <p:ext uri="{BB962C8B-B14F-4D97-AF65-F5344CB8AC3E}">
        <p14:creationId xmlns:p14="http://schemas.microsoft.com/office/powerpoint/2010/main" val="19570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907B0-F0A5-44FF-A2B9-8608FB49AB14}"/>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3491E877-482F-4480-A310-268A41D46E1E}"/>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24DE5625-B530-40E3-A32B-4A3773B1035B}"/>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660524E1-D1E3-4379-92E2-7DF59B6434B6}"/>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Example solution using Maple --</a:t>
            </a:r>
          </a:p>
        </p:txBody>
      </p:sp>
      <p:pic>
        <p:nvPicPr>
          <p:cNvPr id="6" name="Picture 5">
            <a:extLst>
              <a:ext uri="{FF2B5EF4-FFF2-40B4-BE49-F238E27FC236}">
                <a16:creationId xmlns:a16="http://schemas.microsoft.com/office/drawing/2014/main" id="{0E81EE82-8FDC-4C40-8320-904467759FA5}"/>
              </a:ext>
            </a:extLst>
          </p:cNvPr>
          <p:cNvPicPr>
            <a:picLocks noChangeAspect="1"/>
          </p:cNvPicPr>
          <p:nvPr/>
        </p:nvPicPr>
        <p:blipFill>
          <a:blip r:embed="rId2"/>
          <a:stretch>
            <a:fillRect/>
          </a:stretch>
        </p:blipFill>
        <p:spPr>
          <a:xfrm>
            <a:off x="358844" y="1447800"/>
            <a:ext cx="8554891" cy="1219200"/>
          </a:xfrm>
          <a:prstGeom prst="rect">
            <a:avLst/>
          </a:prstGeom>
        </p:spPr>
      </p:pic>
      <p:sp>
        <p:nvSpPr>
          <p:cNvPr id="7" name="Arrow: Up 6">
            <a:extLst>
              <a:ext uri="{FF2B5EF4-FFF2-40B4-BE49-F238E27FC236}">
                <a16:creationId xmlns:a16="http://schemas.microsoft.com/office/drawing/2014/main" id="{7E062F63-AEB1-41F6-894D-A2EC4AEC00BB}"/>
              </a:ext>
            </a:extLst>
          </p:cNvPr>
          <p:cNvSpPr/>
          <p:nvPr/>
        </p:nvSpPr>
        <p:spPr>
          <a:xfrm rot="840100">
            <a:off x="3034748" y="2255837"/>
            <a:ext cx="282644" cy="8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B8E21-15F7-4D23-806E-12691C5A8B38}"/>
              </a:ext>
            </a:extLst>
          </p:cNvPr>
          <p:cNvSpPr txBox="1"/>
          <p:nvPr/>
        </p:nvSpPr>
        <p:spPr>
          <a:xfrm>
            <a:off x="1610139" y="3017177"/>
            <a:ext cx="1752600" cy="461665"/>
          </a:xfrm>
          <a:prstGeom prst="rect">
            <a:avLst/>
          </a:prstGeom>
          <a:noFill/>
        </p:spPr>
        <p:txBody>
          <a:bodyPr wrap="square" rtlCol="0">
            <a:spAutoFit/>
          </a:bodyPr>
          <a:lstStyle/>
          <a:p>
            <a:r>
              <a:rPr lang="en-US" sz="2400" dirty="0">
                <a:latin typeface="+mj-lt"/>
              </a:rPr>
              <a:t>Text mode</a:t>
            </a:r>
          </a:p>
        </p:txBody>
      </p:sp>
      <p:sp>
        <p:nvSpPr>
          <p:cNvPr id="9" name="Arrow: Up 8">
            <a:extLst>
              <a:ext uri="{FF2B5EF4-FFF2-40B4-BE49-F238E27FC236}">
                <a16:creationId xmlns:a16="http://schemas.microsoft.com/office/drawing/2014/main" id="{A7E36988-3F76-453F-8CD3-922846E310E0}"/>
              </a:ext>
            </a:extLst>
          </p:cNvPr>
          <p:cNvSpPr/>
          <p:nvPr/>
        </p:nvSpPr>
        <p:spPr>
          <a:xfrm rot="20563546">
            <a:off x="3548270" y="2224579"/>
            <a:ext cx="282644" cy="8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48DF73-E198-4AAA-AD55-E0055E0F1CFC}"/>
              </a:ext>
            </a:extLst>
          </p:cNvPr>
          <p:cNvSpPr txBox="1"/>
          <p:nvPr/>
        </p:nvSpPr>
        <p:spPr>
          <a:xfrm>
            <a:off x="3505200" y="3042785"/>
            <a:ext cx="1752600" cy="461665"/>
          </a:xfrm>
          <a:prstGeom prst="rect">
            <a:avLst/>
          </a:prstGeom>
          <a:noFill/>
        </p:spPr>
        <p:txBody>
          <a:bodyPr wrap="square" rtlCol="0">
            <a:spAutoFit/>
          </a:bodyPr>
          <a:lstStyle/>
          <a:p>
            <a:r>
              <a:rPr lang="en-US" sz="2400" dirty="0">
                <a:latin typeface="+mj-lt"/>
              </a:rPr>
              <a:t>Math mode</a:t>
            </a:r>
          </a:p>
        </p:txBody>
      </p:sp>
    </p:spTree>
    <p:extLst>
      <p:ext uri="{BB962C8B-B14F-4D97-AF65-F5344CB8AC3E}">
        <p14:creationId xmlns:p14="http://schemas.microsoft.com/office/powerpoint/2010/main" val="181467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36246-DEC2-4A12-858F-454BA7A073EB}"/>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1A332FA6-B33F-4088-97E0-C75B6139024F}"/>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27887D7A-ECCA-469F-864D-737CFF0B886B}"/>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DF7F2CB8-6276-4190-AAED-048C6A6E83B3}"/>
              </a:ext>
            </a:extLst>
          </p:cNvPr>
          <p:cNvSpPr txBox="1"/>
          <p:nvPr/>
        </p:nvSpPr>
        <p:spPr>
          <a:xfrm>
            <a:off x="304800" y="304800"/>
            <a:ext cx="7620000" cy="1200329"/>
          </a:xfrm>
          <a:prstGeom prst="rect">
            <a:avLst/>
          </a:prstGeom>
          <a:noFill/>
        </p:spPr>
        <p:txBody>
          <a:bodyPr wrap="square" rtlCol="0">
            <a:spAutoFit/>
          </a:bodyPr>
          <a:lstStyle/>
          <a:p>
            <a:r>
              <a:rPr lang="en-US" sz="2400" dirty="0">
                <a:latin typeface="+mj-lt"/>
              </a:rPr>
              <a:t>More advice – accumulated trusted equations/mathematical relationships and know how to use them </a:t>
            </a:r>
          </a:p>
        </p:txBody>
      </p:sp>
      <p:sp>
        <p:nvSpPr>
          <p:cNvPr id="7" name="TextBox 6">
            <a:extLst>
              <a:ext uri="{FF2B5EF4-FFF2-40B4-BE49-F238E27FC236}">
                <a16:creationId xmlns:a16="http://schemas.microsoft.com/office/drawing/2014/main" id="{A39F2939-99D5-4714-8545-71002C136824}"/>
              </a:ext>
            </a:extLst>
          </p:cNvPr>
          <p:cNvSpPr txBox="1"/>
          <p:nvPr/>
        </p:nvSpPr>
        <p:spPr>
          <a:xfrm>
            <a:off x="532414" y="1505129"/>
            <a:ext cx="1755967" cy="830997"/>
          </a:xfrm>
          <a:prstGeom prst="rect">
            <a:avLst/>
          </a:prstGeom>
          <a:noFill/>
        </p:spPr>
        <p:txBody>
          <a:bodyPr wrap="square" rtlCol="0">
            <a:spAutoFit/>
          </a:bodyPr>
          <a:lstStyle/>
          <a:p>
            <a:r>
              <a:rPr lang="en-US" sz="2400" dirty="0">
                <a:latin typeface="+mj-lt"/>
              </a:rPr>
              <a:t>Jackson</a:t>
            </a:r>
          </a:p>
          <a:p>
            <a:r>
              <a:rPr lang="en-US" sz="2400" dirty="0">
                <a:latin typeface="+mj-lt"/>
              </a:rPr>
              <a:t>   pg.    783</a:t>
            </a:r>
          </a:p>
        </p:txBody>
      </p:sp>
      <p:pic>
        <p:nvPicPr>
          <p:cNvPr id="8" name="Picture 7">
            <a:extLst>
              <a:ext uri="{FF2B5EF4-FFF2-40B4-BE49-F238E27FC236}">
                <a16:creationId xmlns:a16="http://schemas.microsoft.com/office/drawing/2014/main" id="{DB383092-9CC7-43A8-99EF-108E0C81164B}"/>
              </a:ext>
            </a:extLst>
          </p:cNvPr>
          <p:cNvPicPr>
            <a:picLocks noChangeAspect="1"/>
          </p:cNvPicPr>
          <p:nvPr/>
        </p:nvPicPr>
        <p:blipFill rotWithShape="1">
          <a:blip r:embed="rId2"/>
          <a:srcRect b="77069"/>
          <a:stretch/>
        </p:blipFill>
        <p:spPr>
          <a:xfrm>
            <a:off x="762000" y="2356004"/>
            <a:ext cx="7620000" cy="2794986"/>
          </a:xfrm>
          <a:prstGeom prst="rect">
            <a:avLst/>
          </a:prstGeom>
        </p:spPr>
      </p:pic>
    </p:spTree>
    <p:extLst>
      <p:ext uri="{BB962C8B-B14F-4D97-AF65-F5344CB8AC3E}">
        <p14:creationId xmlns:p14="http://schemas.microsoft.com/office/powerpoint/2010/main" val="61205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ED76-8692-43B2-99EF-C9F445C2F6A9}"/>
              </a:ext>
            </a:extLst>
          </p:cNvPr>
          <p:cNvSpPr>
            <a:spLocks noGrp="1"/>
          </p:cNvSpPr>
          <p:nvPr>
            <p:ph type="dt" sz="half" idx="10"/>
          </p:nvPr>
        </p:nvSpPr>
        <p:spPr/>
        <p:txBody>
          <a:bodyPr/>
          <a:lstStyle/>
          <a:p>
            <a:r>
              <a:rPr lang="en-US"/>
              <a:t>04/28/2025</a:t>
            </a:r>
            <a:endParaRPr lang="en-US" dirty="0"/>
          </a:p>
        </p:txBody>
      </p:sp>
      <p:sp>
        <p:nvSpPr>
          <p:cNvPr id="3" name="Footer Placeholder 2">
            <a:extLst>
              <a:ext uri="{FF2B5EF4-FFF2-40B4-BE49-F238E27FC236}">
                <a16:creationId xmlns:a16="http://schemas.microsoft.com/office/drawing/2014/main" id="{32397500-FA15-44BF-99A6-D3224D00576F}"/>
              </a:ext>
            </a:extLst>
          </p:cNvPr>
          <p:cNvSpPr>
            <a:spLocks noGrp="1"/>
          </p:cNvSpPr>
          <p:nvPr>
            <p:ph type="ftr" sz="quarter" idx="11"/>
          </p:nvPr>
        </p:nvSpPr>
        <p:spPr/>
        <p:txBody>
          <a:bodyPr/>
          <a:lstStyle/>
          <a:p>
            <a:r>
              <a:rPr lang="en-US"/>
              <a:t>PHY 712  Spring 2025-- Lecture 36</a:t>
            </a:r>
            <a:endParaRPr lang="en-US" dirty="0"/>
          </a:p>
        </p:txBody>
      </p:sp>
      <p:sp>
        <p:nvSpPr>
          <p:cNvPr id="4" name="Slide Number Placeholder 3">
            <a:extLst>
              <a:ext uri="{FF2B5EF4-FFF2-40B4-BE49-F238E27FC236}">
                <a16:creationId xmlns:a16="http://schemas.microsoft.com/office/drawing/2014/main" id="{A7D3F347-E310-4258-A512-66BAA32A1147}"/>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D9E844B1-98BD-4223-BF91-72B27CF4A998}"/>
              </a:ext>
            </a:extLst>
          </p:cNvPr>
          <p:cNvPicPr>
            <a:picLocks noChangeAspect="1"/>
          </p:cNvPicPr>
          <p:nvPr/>
        </p:nvPicPr>
        <p:blipFill rotWithShape="1">
          <a:blip r:embed="rId2"/>
          <a:srcRect t="23090"/>
          <a:stretch/>
        </p:blipFill>
        <p:spPr>
          <a:xfrm>
            <a:off x="3714511" y="76200"/>
            <a:ext cx="5124689" cy="6304602"/>
          </a:xfrm>
          <a:prstGeom prst="rect">
            <a:avLst/>
          </a:prstGeom>
        </p:spPr>
      </p:pic>
      <p:sp>
        <p:nvSpPr>
          <p:cNvPr id="6" name="TextBox 5">
            <a:extLst>
              <a:ext uri="{FF2B5EF4-FFF2-40B4-BE49-F238E27FC236}">
                <a16:creationId xmlns:a16="http://schemas.microsoft.com/office/drawing/2014/main" id="{50AF7351-7C6F-467C-AC3C-950225D7BFAB}"/>
              </a:ext>
            </a:extLst>
          </p:cNvPr>
          <p:cNvSpPr txBox="1"/>
          <p:nvPr/>
        </p:nvSpPr>
        <p:spPr>
          <a:xfrm>
            <a:off x="228600" y="136525"/>
            <a:ext cx="3353786" cy="461665"/>
          </a:xfrm>
          <a:prstGeom prst="rect">
            <a:avLst/>
          </a:prstGeom>
          <a:noFill/>
        </p:spPr>
        <p:txBody>
          <a:bodyPr wrap="square" rtlCol="0">
            <a:spAutoFit/>
          </a:bodyPr>
          <a:lstStyle/>
          <a:p>
            <a:r>
              <a:rPr lang="en-US" sz="2400" dirty="0">
                <a:latin typeface="+mj-lt"/>
              </a:rPr>
              <a:t>Jackson    pg.    783</a:t>
            </a:r>
          </a:p>
        </p:txBody>
      </p:sp>
      <p:sp>
        <p:nvSpPr>
          <p:cNvPr id="7" name="TextBox 6">
            <a:extLst>
              <a:ext uri="{FF2B5EF4-FFF2-40B4-BE49-F238E27FC236}">
                <a16:creationId xmlns:a16="http://schemas.microsoft.com/office/drawing/2014/main" id="{B6D40A10-9AB1-7DC5-1BCA-F9660187D131}"/>
              </a:ext>
            </a:extLst>
          </p:cNvPr>
          <p:cNvSpPr txBox="1"/>
          <p:nvPr/>
        </p:nvSpPr>
        <p:spPr>
          <a:xfrm>
            <a:off x="152400" y="2057400"/>
            <a:ext cx="2819400" cy="1938992"/>
          </a:xfrm>
          <a:prstGeom prst="rect">
            <a:avLst/>
          </a:prstGeom>
          <a:noFill/>
        </p:spPr>
        <p:txBody>
          <a:bodyPr wrap="square" rtlCol="0">
            <a:spAutoFit/>
          </a:bodyPr>
          <a:lstStyle/>
          <a:p>
            <a:r>
              <a:rPr lang="en-US" sz="2400" dirty="0">
                <a:latin typeface="+mj-lt"/>
              </a:rPr>
              <a:t>Note that some of the “fundamental” constants change slightly over the years……</a:t>
            </a:r>
          </a:p>
        </p:txBody>
      </p:sp>
    </p:spTree>
    <p:extLst>
      <p:ext uri="{BB962C8B-B14F-4D97-AF65-F5344CB8AC3E}">
        <p14:creationId xmlns:p14="http://schemas.microsoft.com/office/powerpoint/2010/main" val="3521693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27440</TotalTime>
  <Words>1393</Words>
  <Application>Microsoft Office PowerPoint</Application>
  <PresentationFormat>On-screen Show (4:3)</PresentationFormat>
  <Paragraphs>274</Paragraphs>
  <Slides>52</Slides>
  <Notes>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52</vt:i4>
      </vt:variant>
    </vt:vector>
  </HeadingPairs>
  <TitlesOfParts>
    <vt:vector size="60" baseType="lpstr">
      <vt:lpstr>Arial</vt:lpstr>
      <vt:lpstr>Calibri</vt:lpstr>
      <vt:lpstr>Symbol</vt:lpstr>
      <vt:lpstr>Wingdings</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1439</cp:revision>
  <cp:lastPrinted>2021-04-22T14:26:01Z</cp:lastPrinted>
  <dcterms:created xsi:type="dcterms:W3CDTF">2012-01-10T18:32:24Z</dcterms:created>
  <dcterms:modified xsi:type="dcterms:W3CDTF">2025-04-28T13:35:44Z</dcterms:modified>
</cp:coreProperties>
</file>