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96" r:id="rId2"/>
    <p:sldId id="299" r:id="rId3"/>
    <p:sldId id="301" r:id="rId4"/>
    <p:sldId id="337" r:id="rId5"/>
    <p:sldId id="303" r:id="rId6"/>
    <p:sldId id="304" r:id="rId7"/>
    <p:sldId id="305" r:id="rId8"/>
    <p:sldId id="306" r:id="rId9"/>
    <p:sldId id="307" r:id="rId10"/>
    <p:sldId id="329" r:id="rId11"/>
    <p:sldId id="308" r:id="rId12"/>
    <p:sldId id="309" r:id="rId13"/>
    <p:sldId id="325" r:id="rId14"/>
    <p:sldId id="324" r:id="rId15"/>
    <p:sldId id="326" r:id="rId16"/>
    <p:sldId id="327" r:id="rId17"/>
    <p:sldId id="335" r:id="rId18"/>
    <p:sldId id="310" r:id="rId19"/>
    <p:sldId id="311" r:id="rId20"/>
    <p:sldId id="316" r:id="rId21"/>
    <p:sldId id="317" r:id="rId22"/>
    <p:sldId id="319" r:id="rId23"/>
    <p:sldId id="320" r:id="rId24"/>
    <p:sldId id="312" r:id="rId25"/>
    <p:sldId id="315" r:id="rId26"/>
    <p:sldId id="321" r:id="rId27"/>
    <p:sldId id="334" r:id="rId28"/>
    <p:sldId id="336" r:id="rId29"/>
    <p:sldId id="313" r:id="rId30"/>
    <p:sldId id="314" r:id="rId31"/>
    <p:sldId id="323"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89442" autoAdjust="0"/>
  </p:normalViewPr>
  <p:slideViewPr>
    <p:cSldViewPr>
      <p:cViewPr varScale="1">
        <p:scale>
          <a:sx n="75" d="100"/>
          <a:sy n="75" d="100"/>
        </p:scale>
        <p:origin x="936" y="44"/>
      </p:cViewPr>
      <p:guideLst>
        <p:guide orient="horz" pos="2160"/>
        <p:guide pos="2880"/>
      </p:guideLst>
    </p:cSldViewPr>
  </p:slideViewPr>
  <p:notesTextViewPr>
    <p:cViewPr>
      <p:scale>
        <a:sx n="1" d="1"/>
        <a:sy n="1" d="1"/>
      </p:scale>
      <p:origin x="0" y="0"/>
    </p:cViewPr>
  </p:notesTextViewPr>
  <p:sorterViewPr>
    <p:cViewPr>
      <p:scale>
        <a:sx n="79" d="100"/>
        <a:sy n="79" d="100"/>
      </p:scale>
      <p:origin x="0" y="-34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170238" cy="479425"/>
          </a:xfrm>
          <a:prstGeom prst="rect">
            <a:avLst/>
          </a:prstGeom>
        </p:spPr>
        <p:txBody>
          <a:bodyPr vert="horz" lIns="91403" tIns="45702" rIns="91403" bIns="45702" rtlCol="0"/>
          <a:lstStyle>
            <a:lvl1pPr algn="l">
              <a:defRPr sz="1200"/>
            </a:lvl1pPr>
          </a:lstStyle>
          <a:p>
            <a:endParaRPr lang="en-US"/>
          </a:p>
        </p:txBody>
      </p:sp>
      <p:sp>
        <p:nvSpPr>
          <p:cNvPr id="3" name="Date Placeholder 2"/>
          <p:cNvSpPr>
            <a:spLocks noGrp="1"/>
          </p:cNvSpPr>
          <p:nvPr>
            <p:ph type="dt" sz="quarter" idx="1"/>
          </p:nvPr>
        </p:nvSpPr>
        <p:spPr>
          <a:xfrm>
            <a:off x="4143377" y="3"/>
            <a:ext cx="3170238" cy="479425"/>
          </a:xfrm>
          <a:prstGeom prst="rect">
            <a:avLst/>
          </a:prstGeom>
        </p:spPr>
        <p:txBody>
          <a:bodyPr vert="horz" lIns="91403" tIns="45702" rIns="91403" bIns="45702" rtlCol="0"/>
          <a:lstStyle>
            <a:lvl1pPr algn="r">
              <a:defRPr sz="1200"/>
            </a:lvl1pPr>
          </a:lstStyle>
          <a:p>
            <a:fld id="{8194727C-8B30-4386-9703-61EF7B04C9A7}" type="datetimeFigureOut">
              <a:rPr lang="en-US" smtClean="0"/>
              <a:t>1/23/2025</a:t>
            </a:fld>
            <a:endParaRPr lang="en-US"/>
          </a:p>
        </p:txBody>
      </p:sp>
      <p:sp>
        <p:nvSpPr>
          <p:cNvPr id="4" name="Footer Placeholder 3"/>
          <p:cNvSpPr>
            <a:spLocks noGrp="1"/>
          </p:cNvSpPr>
          <p:nvPr>
            <p:ph type="ftr" sz="quarter" idx="2"/>
          </p:nvPr>
        </p:nvSpPr>
        <p:spPr>
          <a:xfrm>
            <a:off x="3" y="9120191"/>
            <a:ext cx="3170238" cy="479425"/>
          </a:xfrm>
          <a:prstGeom prst="rect">
            <a:avLst/>
          </a:prstGeom>
        </p:spPr>
        <p:txBody>
          <a:bodyPr vert="horz" lIns="91403" tIns="45702" rIns="91403" bIns="45702" rtlCol="0" anchor="b"/>
          <a:lstStyle>
            <a:lvl1pPr algn="l">
              <a:defRPr sz="1200"/>
            </a:lvl1pPr>
          </a:lstStyle>
          <a:p>
            <a:endParaRPr lang="en-US"/>
          </a:p>
        </p:txBody>
      </p:sp>
      <p:sp>
        <p:nvSpPr>
          <p:cNvPr id="5" name="Slide Number Placeholder 4"/>
          <p:cNvSpPr>
            <a:spLocks noGrp="1"/>
          </p:cNvSpPr>
          <p:nvPr>
            <p:ph type="sldNum" sz="quarter" idx="3"/>
          </p:nvPr>
        </p:nvSpPr>
        <p:spPr>
          <a:xfrm>
            <a:off x="4143377" y="9120191"/>
            <a:ext cx="3170238" cy="479425"/>
          </a:xfrm>
          <a:prstGeom prst="rect">
            <a:avLst/>
          </a:prstGeom>
        </p:spPr>
        <p:txBody>
          <a:bodyPr vert="horz" lIns="91403" tIns="45702" rIns="91403" bIns="45702"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20" tIns="48310" rIns="96620" bIns="48310" rtlCol="0"/>
          <a:lstStyle>
            <a:lvl1pPr algn="l">
              <a:defRPr sz="1300"/>
            </a:lvl1pPr>
          </a:lstStyle>
          <a:p>
            <a:endParaRPr lang="en-US" dirty="0"/>
          </a:p>
        </p:txBody>
      </p:sp>
      <p:sp>
        <p:nvSpPr>
          <p:cNvPr id="3" name="Date Placeholder 2"/>
          <p:cNvSpPr>
            <a:spLocks noGrp="1"/>
          </p:cNvSpPr>
          <p:nvPr>
            <p:ph type="dt" idx="1"/>
          </p:nvPr>
        </p:nvSpPr>
        <p:spPr>
          <a:xfrm>
            <a:off x="4143587" y="2"/>
            <a:ext cx="3169920" cy="480060"/>
          </a:xfrm>
          <a:prstGeom prst="rect">
            <a:avLst/>
          </a:prstGeom>
        </p:spPr>
        <p:txBody>
          <a:bodyPr vert="horz" lIns="96620" tIns="48310" rIns="96620" bIns="48310" rtlCol="0"/>
          <a:lstStyle>
            <a:lvl1pPr algn="r">
              <a:defRPr sz="1300"/>
            </a:lvl1pPr>
          </a:lstStyle>
          <a:p>
            <a:fld id="{AC5D2E9F-93AF-4192-9362-BE5EFDABCE46}" type="datetimeFigureOut">
              <a:rPr lang="en-US" smtClean="0"/>
              <a:t>1/23/2025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20" tIns="48310" rIns="96620" bIns="48310"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20" tIns="48310" rIns="96620" bIns="483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0060"/>
          </a:xfrm>
          <a:prstGeom prst="rect">
            <a:avLst/>
          </a:prstGeom>
        </p:spPr>
        <p:txBody>
          <a:bodyPr vert="horz" lIns="96620" tIns="48310" rIns="96620" bIns="48310"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6"/>
            <a:ext cx="3169920" cy="480060"/>
          </a:xfrm>
          <a:prstGeom prst="rect">
            <a:avLst/>
          </a:prstGeom>
        </p:spPr>
        <p:txBody>
          <a:bodyPr vert="horz" lIns="96620" tIns="48310" rIns="96620" bIns="48310"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develop solution methods for solving electrostatic problems.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970727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Extension of the ideas to multiple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608464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Analyzing in detail the two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144881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dimensional case, using orthogonal functions in both x and y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374402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163270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531613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using orthogonal function expansion in the x dimension and the homogeneous solution construction in the y dimension.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174893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5912958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176635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00313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909395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366202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Resultant effective Green’s function for 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7325995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9544738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previously discussed examples   (also your homework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90852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previously discussed examples   (also your homework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2552536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gears slightly --      discussion of the mean value theorem for electrostatics.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30814739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4066738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t>
            </a:r>
            <a:r>
              <a:rPr lang="en-US"/>
              <a:t>of results.</a:t>
            </a:r>
          </a:p>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3510615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general methods for solving the Poisson equation in various dimensions and geometries.</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522775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936102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orthogonal function expansions.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548468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Construction of Green’s function for one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205211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our “favorite”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72474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100292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44306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01/24/2025</a:t>
            </a:r>
            <a:endParaRPr lang="en-US" dirty="0"/>
          </a:p>
        </p:txBody>
      </p:sp>
      <p:sp>
        <p:nvSpPr>
          <p:cNvPr id="5" name="Footer Placeholder 4"/>
          <p:cNvSpPr>
            <a:spLocks noGrp="1"/>
          </p:cNvSpPr>
          <p:nvPr>
            <p:ph type="ftr" sz="quarter" idx="11"/>
          </p:nvPr>
        </p:nvSpPr>
        <p:spPr/>
        <p:txBody>
          <a:bodyPr/>
          <a:lstStyle/>
          <a:p>
            <a:r>
              <a:rPr lang="en-US"/>
              <a:t>PHY 712  Spring 2025 --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01/24/2025</a:t>
            </a:r>
            <a:endParaRPr lang="en-US" dirty="0"/>
          </a:p>
        </p:txBody>
      </p:sp>
      <p:sp>
        <p:nvSpPr>
          <p:cNvPr id="5" name="Footer Placeholder 4"/>
          <p:cNvSpPr>
            <a:spLocks noGrp="1"/>
          </p:cNvSpPr>
          <p:nvPr>
            <p:ph type="ftr" sz="quarter" idx="11"/>
          </p:nvPr>
        </p:nvSpPr>
        <p:spPr/>
        <p:txBody>
          <a:bodyPr/>
          <a:lstStyle/>
          <a:p>
            <a:r>
              <a:rPr lang="en-US"/>
              <a:t>PHY 712  Spring 2025 --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01/24/2025</a:t>
            </a:r>
            <a:endParaRPr lang="en-US" dirty="0"/>
          </a:p>
        </p:txBody>
      </p:sp>
      <p:sp>
        <p:nvSpPr>
          <p:cNvPr id="5" name="Footer Placeholder 4"/>
          <p:cNvSpPr>
            <a:spLocks noGrp="1"/>
          </p:cNvSpPr>
          <p:nvPr>
            <p:ph type="ftr" sz="quarter" idx="11"/>
          </p:nvPr>
        </p:nvSpPr>
        <p:spPr/>
        <p:txBody>
          <a:bodyPr/>
          <a:lstStyle/>
          <a:p>
            <a:r>
              <a:rPr lang="en-US"/>
              <a:t>PHY 712  Spring 2025 --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01/24/2025</a:t>
            </a:r>
            <a:endParaRPr lang="en-US" dirty="0"/>
          </a:p>
        </p:txBody>
      </p:sp>
      <p:sp>
        <p:nvSpPr>
          <p:cNvPr id="5" name="Footer Placeholder 4"/>
          <p:cNvSpPr>
            <a:spLocks noGrp="1"/>
          </p:cNvSpPr>
          <p:nvPr>
            <p:ph type="ftr" sz="quarter" idx="11"/>
          </p:nvPr>
        </p:nvSpPr>
        <p:spPr/>
        <p:txBody>
          <a:bodyPr/>
          <a:lstStyle/>
          <a:p>
            <a:r>
              <a:rPr lang="en-US"/>
              <a:t>PHY 712  Spring 2025 --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01/24/2025</a:t>
            </a:r>
            <a:endParaRPr lang="en-US" dirty="0"/>
          </a:p>
        </p:txBody>
      </p:sp>
      <p:sp>
        <p:nvSpPr>
          <p:cNvPr id="5" name="Footer Placeholder 4"/>
          <p:cNvSpPr>
            <a:spLocks noGrp="1"/>
          </p:cNvSpPr>
          <p:nvPr>
            <p:ph type="ftr" sz="quarter" idx="11"/>
          </p:nvPr>
        </p:nvSpPr>
        <p:spPr/>
        <p:txBody>
          <a:bodyPr/>
          <a:lstStyle/>
          <a:p>
            <a:r>
              <a:rPr lang="en-US"/>
              <a:t>PHY 712  Spring 2025 --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01/24/2025</a:t>
            </a:r>
            <a:endParaRPr lang="en-US" dirty="0"/>
          </a:p>
        </p:txBody>
      </p:sp>
      <p:sp>
        <p:nvSpPr>
          <p:cNvPr id="6" name="Footer Placeholder 5"/>
          <p:cNvSpPr>
            <a:spLocks noGrp="1"/>
          </p:cNvSpPr>
          <p:nvPr>
            <p:ph type="ftr" sz="quarter" idx="11"/>
          </p:nvPr>
        </p:nvSpPr>
        <p:spPr/>
        <p:txBody>
          <a:bodyPr/>
          <a:lstStyle/>
          <a:p>
            <a:r>
              <a:rPr lang="en-US"/>
              <a:t>PHY 712  Spring 2025 --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01/24/2025</a:t>
            </a:r>
            <a:endParaRPr lang="en-US" dirty="0"/>
          </a:p>
        </p:txBody>
      </p:sp>
      <p:sp>
        <p:nvSpPr>
          <p:cNvPr id="8" name="Footer Placeholder 7"/>
          <p:cNvSpPr>
            <a:spLocks noGrp="1"/>
          </p:cNvSpPr>
          <p:nvPr>
            <p:ph type="ftr" sz="quarter" idx="11"/>
          </p:nvPr>
        </p:nvSpPr>
        <p:spPr/>
        <p:txBody>
          <a:bodyPr/>
          <a:lstStyle/>
          <a:p>
            <a:r>
              <a:rPr lang="en-US"/>
              <a:t>PHY 712  Spring 2025 -- Lecture 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01/24/2025</a:t>
            </a:r>
            <a:endParaRPr lang="en-US" dirty="0"/>
          </a:p>
        </p:txBody>
      </p:sp>
      <p:sp>
        <p:nvSpPr>
          <p:cNvPr id="4" name="Footer Placeholder 3"/>
          <p:cNvSpPr>
            <a:spLocks noGrp="1"/>
          </p:cNvSpPr>
          <p:nvPr>
            <p:ph type="ftr" sz="quarter" idx="11"/>
          </p:nvPr>
        </p:nvSpPr>
        <p:spPr/>
        <p:txBody>
          <a:bodyPr/>
          <a:lstStyle/>
          <a:p>
            <a:r>
              <a:rPr lang="en-US"/>
              <a:t>PHY 712  Spring 2025 -- Lecture 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01/24/2025</a:t>
            </a:r>
            <a:endParaRPr lang="en-US" dirty="0"/>
          </a:p>
        </p:txBody>
      </p:sp>
      <p:sp>
        <p:nvSpPr>
          <p:cNvPr id="6" name="Footer Placeholder 5"/>
          <p:cNvSpPr>
            <a:spLocks noGrp="1"/>
          </p:cNvSpPr>
          <p:nvPr>
            <p:ph type="ftr" sz="quarter" idx="11"/>
          </p:nvPr>
        </p:nvSpPr>
        <p:spPr/>
        <p:txBody>
          <a:bodyPr/>
          <a:lstStyle/>
          <a:p>
            <a:r>
              <a:rPr lang="en-US"/>
              <a:t>PHY 712  Spring 2025 --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01/24/2025</a:t>
            </a:r>
            <a:endParaRPr lang="en-US" dirty="0"/>
          </a:p>
        </p:txBody>
      </p:sp>
      <p:sp>
        <p:nvSpPr>
          <p:cNvPr id="6" name="Footer Placeholder 5"/>
          <p:cNvSpPr>
            <a:spLocks noGrp="1"/>
          </p:cNvSpPr>
          <p:nvPr>
            <p:ph type="ftr" sz="quarter" idx="11"/>
          </p:nvPr>
        </p:nvSpPr>
        <p:spPr/>
        <p:txBody>
          <a:bodyPr/>
          <a:lstStyle/>
          <a:p>
            <a:r>
              <a:rPr lang="en-US"/>
              <a:t>PHY 712  Spring 2025 --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01/24/2025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2025 -- Lecture 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image" Target="../media/image17.png"/><Relationship Id="rId7" Type="http://schemas.openxmlformats.org/officeDocument/2006/relationships/image" Target="../media/image19.wmf"/><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oleObject" Target="../embeddings/oleObject11.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20.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4.bin"/><Relationship Id="rId7" Type="http://schemas.openxmlformats.org/officeDocument/2006/relationships/image" Target="../media/image24.wmf"/><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oleObject" Target="../embeddings/oleObject15.bin"/><Relationship Id="rId5" Type="http://schemas.openxmlformats.org/officeDocument/2006/relationships/image" Target="../media/image23.png"/><Relationship Id="rId4" Type="http://schemas.openxmlformats.org/officeDocument/2006/relationships/image" Target="../media/image22.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26.wmf"/><Relationship Id="rId5" Type="http://schemas.openxmlformats.org/officeDocument/2006/relationships/oleObject" Target="../embeddings/oleObject17.bin"/><Relationship Id="rId4" Type="http://schemas.openxmlformats.org/officeDocument/2006/relationships/image" Target="../media/image25.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8.wmf"/><Relationship Id="rId5" Type="http://schemas.openxmlformats.org/officeDocument/2006/relationships/oleObject" Target="../embeddings/oleObject19.bin"/><Relationship Id="rId4" Type="http://schemas.openxmlformats.org/officeDocument/2006/relationships/image" Target="../media/image27.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30.wmf"/><Relationship Id="rId5" Type="http://schemas.openxmlformats.org/officeDocument/2006/relationships/oleObject" Target="../embeddings/oleObject21.bin"/><Relationship Id="rId4" Type="http://schemas.openxmlformats.org/officeDocument/2006/relationships/image" Target="../media/image29.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31.wmf"/></Relationships>
</file>

<file path=ppt/slides/_rels/slide16.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33.wmf"/><Relationship Id="rId5" Type="http://schemas.openxmlformats.org/officeDocument/2006/relationships/oleObject" Target="../embeddings/oleObject24.bin"/><Relationship Id="rId4" Type="http://schemas.openxmlformats.org/officeDocument/2006/relationships/image" Target="../media/image32.wmf"/></Relationships>
</file>

<file path=ppt/slides/_rels/slide17.x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oleObject" Target="../embeddings/oleObject26.bin"/><Relationship Id="rId1" Type="http://schemas.openxmlformats.org/officeDocument/2006/relationships/slideLayout" Target="../slideLayouts/slideLayout7.xml"/><Relationship Id="rId5" Type="http://schemas.openxmlformats.org/officeDocument/2006/relationships/image" Target="../media/image36.wmf"/><Relationship Id="rId4" Type="http://schemas.openxmlformats.org/officeDocument/2006/relationships/oleObject" Target="../embeddings/oleObject27.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37.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39.wmf"/><Relationship Id="rId5" Type="http://schemas.openxmlformats.org/officeDocument/2006/relationships/oleObject" Target="../embeddings/oleObject30.bin"/><Relationship Id="rId4" Type="http://schemas.openxmlformats.org/officeDocument/2006/relationships/image" Target="../media/image38.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40.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31.wmf"/><Relationship Id="rId5" Type="http://schemas.openxmlformats.org/officeDocument/2006/relationships/oleObject" Target="../embeddings/oleObject22.bin"/><Relationship Id="rId4" Type="http://schemas.openxmlformats.org/officeDocument/2006/relationships/image" Target="../media/image41.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42.wmf"/></Relationships>
</file>

<file path=ppt/slides/_rels/slide23.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34.bin"/><Relationship Id="rId7" Type="http://schemas.openxmlformats.org/officeDocument/2006/relationships/oleObject" Target="../embeddings/oleObject35.bin"/><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41.wmf"/><Relationship Id="rId5" Type="http://schemas.openxmlformats.org/officeDocument/2006/relationships/oleObject" Target="../embeddings/oleObject32.bin"/><Relationship Id="rId10" Type="http://schemas.openxmlformats.org/officeDocument/2006/relationships/image" Target="../media/image27.png"/><Relationship Id="rId4" Type="http://schemas.openxmlformats.org/officeDocument/2006/relationships/image" Target="../media/image43.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46.wmf"/><Relationship Id="rId5" Type="http://schemas.openxmlformats.org/officeDocument/2006/relationships/oleObject" Target="../embeddings/oleObject37.bin"/><Relationship Id="rId4" Type="http://schemas.openxmlformats.org/officeDocument/2006/relationships/image" Target="../media/image45.wmf"/></Relationships>
</file>

<file path=ppt/slides/_rels/slide25.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22.bin"/><Relationship Id="rId7" Type="http://schemas.openxmlformats.org/officeDocument/2006/relationships/oleObject" Target="../embeddings/oleObject39.bin"/><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47.wmf"/><Relationship Id="rId5" Type="http://schemas.openxmlformats.org/officeDocument/2006/relationships/oleObject" Target="../embeddings/oleObject38.bin"/><Relationship Id="rId4" Type="http://schemas.openxmlformats.org/officeDocument/2006/relationships/image" Target="../media/image31.wmf"/></Relationships>
</file>

<file path=ppt/slides/_rels/slide26.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0.bin"/><Relationship Id="rId7" Type="http://schemas.openxmlformats.org/officeDocument/2006/relationships/oleObject" Target="../embeddings/oleObject41.bin"/><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48.wmf"/><Relationship Id="rId5" Type="http://schemas.openxmlformats.org/officeDocument/2006/relationships/oleObject" Target="../embeddings/oleObject39.bin"/><Relationship Id="rId4" Type="http://schemas.openxmlformats.org/officeDocument/2006/relationships/image" Target="../media/image49.wmf"/></Relationships>
</file>

<file path=ppt/slides/_rels/slide27.x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oleObject" Target="../embeddings/oleObject42.bin"/><Relationship Id="rId7" Type="http://schemas.openxmlformats.org/officeDocument/2006/relationships/oleObject" Target="../embeddings/oleObject43.bin"/><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48.wmf"/><Relationship Id="rId5" Type="http://schemas.openxmlformats.org/officeDocument/2006/relationships/oleObject" Target="../embeddings/oleObject39.bin"/><Relationship Id="rId4" Type="http://schemas.openxmlformats.org/officeDocument/2006/relationships/image" Target="../media/image51.wmf"/></Relationships>
</file>

<file path=ppt/slides/_rels/slide28.x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oleObject" Target="../embeddings/oleObject44.bin"/><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0.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oleObject" Target="../embeddings/oleObject45.bin"/><Relationship Id="rId7" Type="http://schemas.openxmlformats.org/officeDocument/2006/relationships/oleObject" Target="../embeddings/oleObject47.bin"/><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57.wmf"/><Relationship Id="rId5" Type="http://schemas.openxmlformats.org/officeDocument/2006/relationships/oleObject" Target="../embeddings/oleObject46.bin"/><Relationship Id="rId4" Type="http://schemas.openxmlformats.org/officeDocument/2006/relationships/image" Target="../media/image56.wmf"/></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oleObject" Target="../embeddings/oleObject3.bin"/><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0.wmf"/></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2.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4.wmf"/><Relationship Id="rId5" Type="http://schemas.openxmlformats.org/officeDocument/2006/relationships/oleObject" Target="../embeddings/oleObject7.bin"/><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6.wmf"/><Relationship Id="rId5" Type="http://schemas.openxmlformats.org/officeDocument/2006/relationships/oleObject" Target="../embeddings/oleObject9.bin"/><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762000" y="457200"/>
            <a:ext cx="7696200" cy="5724644"/>
          </a:xfrm>
          <a:prstGeom prst="rect">
            <a:avLst/>
          </a:prstGeom>
          <a:noFill/>
        </p:spPr>
        <p:txBody>
          <a:bodyPr wrap="square" rtlCol="0">
            <a:spAutoFit/>
          </a:bodyPr>
          <a:lstStyle/>
          <a:p>
            <a:pPr algn="ctr"/>
            <a:r>
              <a:rPr lang="en-US" sz="3200" b="1" dirty="0"/>
              <a:t>PHY 712 Electrodynamics</a:t>
            </a:r>
          </a:p>
          <a:p>
            <a:pPr algn="ctr"/>
            <a:r>
              <a:rPr lang="en-US" sz="3200" b="1" dirty="0"/>
              <a:t>10-10:50 AM  MWF  in Olin 103</a:t>
            </a:r>
          </a:p>
          <a:p>
            <a:pPr algn="ctr"/>
            <a:r>
              <a:rPr lang="en-US" sz="3200" b="1" dirty="0"/>
              <a:t>Class notes for Lecture 5: </a:t>
            </a:r>
          </a:p>
          <a:p>
            <a:pPr algn="ctr"/>
            <a:endParaRPr lang="en-US" sz="3200" b="1" dirty="0">
              <a:solidFill>
                <a:srgbClr val="DA32AA"/>
              </a:solidFill>
            </a:endParaRPr>
          </a:p>
          <a:p>
            <a:pPr algn="ctr"/>
            <a:r>
              <a:rPr lang="en-US" sz="2800" b="1" dirty="0">
                <a:solidFill>
                  <a:srgbClr val="DA32AA"/>
                </a:solidFill>
              </a:rPr>
              <a:t>Reading: Chapter 1 - 3 in JDJ</a:t>
            </a:r>
          </a:p>
          <a:p>
            <a:pPr marL="457200" lvl="2">
              <a:spcBef>
                <a:spcPct val="50000"/>
              </a:spcBef>
            </a:pPr>
            <a:r>
              <a:rPr lang="en-US" sz="2800" b="1" dirty="0">
                <a:solidFill>
                  <a:srgbClr val="DA32AA"/>
                </a:solidFill>
              </a:rPr>
              <a:t>Electrostatic potentials </a:t>
            </a:r>
          </a:p>
          <a:p>
            <a:pPr marL="971550" lvl="2" indent="-514350">
              <a:spcBef>
                <a:spcPct val="50000"/>
              </a:spcBef>
              <a:buFont typeface="+mj-lt"/>
              <a:buAutoNum type="arabicPeriod"/>
            </a:pPr>
            <a:r>
              <a:rPr lang="en-US" sz="2800" b="1" dirty="0">
                <a:solidFill>
                  <a:srgbClr val="DA32AA"/>
                </a:solidFill>
              </a:rPr>
              <a:t>One, two, and three dimensions (Cartesian coordinates)</a:t>
            </a:r>
          </a:p>
          <a:p>
            <a:pPr marL="971550" lvl="2" indent="-514350">
              <a:spcBef>
                <a:spcPct val="50000"/>
              </a:spcBef>
              <a:buFont typeface="+mj-lt"/>
              <a:buAutoNum type="arabicPeriod"/>
            </a:pPr>
            <a:r>
              <a:rPr lang="en-US" sz="2800" b="1" dirty="0">
                <a:solidFill>
                  <a:srgbClr val="DA32AA"/>
                </a:solidFill>
              </a:rPr>
              <a:t>Mean value theorem for the electrostatic potential</a:t>
            </a:r>
            <a:br>
              <a:rPr lang="en-US" sz="2800" b="1" dirty="0">
                <a:solidFill>
                  <a:srgbClr val="DA32AA"/>
                </a:solidFill>
              </a:rPr>
            </a:br>
            <a:endParaRPr lang="en-US" sz="2800" b="1" dirty="0">
              <a:solidFill>
                <a:srgbClr val="DA32AA"/>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88F3C5E-C097-4739-ACB7-ABA9919A80A3}"/>
              </a:ext>
            </a:extLst>
          </p:cNvPr>
          <p:cNvPicPr>
            <a:picLocks noChangeAspect="1"/>
          </p:cNvPicPr>
          <p:nvPr/>
        </p:nvPicPr>
        <p:blipFill>
          <a:blip r:embed="rId3"/>
          <a:stretch>
            <a:fillRect/>
          </a:stretch>
        </p:blipFill>
        <p:spPr>
          <a:xfrm>
            <a:off x="1619250" y="3018520"/>
            <a:ext cx="7467600" cy="3554635"/>
          </a:xfrm>
          <a:prstGeom prst="rect">
            <a:avLst/>
          </a:prstGeom>
        </p:spPr>
      </p:pic>
      <p:sp>
        <p:nvSpPr>
          <p:cNvPr id="2" name="Date Placeholder 1">
            <a:extLst>
              <a:ext uri="{FF2B5EF4-FFF2-40B4-BE49-F238E27FC236}">
                <a16:creationId xmlns:a16="http://schemas.microsoft.com/office/drawing/2014/main" id="{2CFF0593-06E6-4A60-BB4D-A52282247C93}"/>
              </a:ext>
            </a:extLst>
          </p:cNvPr>
          <p:cNvSpPr>
            <a:spLocks noGrp="1"/>
          </p:cNvSpPr>
          <p:nvPr>
            <p:ph type="dt" sz="half" idx="10"/>
          </p:nvPr>
        </p:nvSpPr>
        <p:spPr/>
        <p:txBody>
          <a:bodyPr/>
          <a:lstStyle/>
          <a:p>
            <a:r>
              <a:rPr lang="en-US"/>
              <a:t>01/24/2025</a:t>
            </a:r>
            <a:endParaRPr lang="en-US" dirty="0"/>
          </a:p>
        </p:txBody>
      </p:sp>
      <p:sp>
        <p:nvSpPr>
          <p:cNvPr id="3" name="Footer Placeholder 2">
            <a:extLst>
              <a:ext uri="{FF2B5EF4-FFF2-40B4-BE49-F238E27FC236}">
                <a16:creationId xmlns:a16="http://schemas.microsoft.com/office/drawing/2014/main" id="{EAC6C26C-18E9-4EB5-A8D8-C56C39150B6B}"/>
              </a:ext>
            </a:extLst>
          </p:cNvPr>
          <p:cNvSpPr>
            <a:spLocks noGrp="1"/>
          </p:cNvSpPr>
          <p:nvPr>
            <p:ph type="ftr" sz="quarter" idx="11"/>
          </p:nvPr>
        </p:nvSpPr>
        <p:spPr/>
        <p:txBody>
          <a:bodyPr/>
          <a:lstStyle/>
          <a:p>
            <a:r>
              <a:rPr lang="en-US"/>
              <a:t>PHY 712  Spring 2025 -- Lecture 5</a:t>
            </a:r>
            <a:endParaRPr lang="en-US" dirty="0"/>
          </a:p>
        </p:txBody>
      </p:sp>
      <p:sp>
        <p:nvSpPr>
          <p:cNvPr id="4" name="Slide Number Placeholder 3">
            <a:extLst>
              <a:ext uri="{FF2B5EF4-FFF2-40B4-BE49-F238E27FC236}">
                <a16:creationId xmlns:a16="http://schemas.microsoft.com/office/drawing/2014/main" id="{E0BD3959-BE3C-4776-B71D-7A3D77121419}"/>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9FAF269F-C686-48B9-8747-CF5EA6079D54}"/>
              </a:ext>
            </a:extLst>
          </p:cNvPr>
          <p:cNvSpPr txBox="1"/>
          <p:nvPr/>
        </p:nvSpPr>
        <p:spPr>
          <a:xfrm>
            <a:off x="8626" y="56716"/>
            <a:ext cx="8458200" cy="461665"/>
          </a:xfrm>
          <a:prstGeom prst="rect">
            <a:avLst/>
          </a:prstGeom>
          <a:noFill/>
        </p:spPr>
        <p:txBody>
          <a:bodyPr wrap="square" rtlCol="0">
            <a:spAutoFit/>
          </a:bodyPr>
          <a:lstStyle/>
          <a:p>
            <a:r>
              <a:rPr lang="en-US" sz="2400" dirty="0">
                <a:latin typeface="+mj-lt"/>
              </a:rPr>
              <a:t>Some details --</a:t>
            </a:r>
          </a:p>
        </p:txBody>
      </p:sp>
      <p:graphicFrame>
        <p:nvGraphicFramePr>
          <p:cNvPr id="6" name="Object 5">
            <a:extLst>
              <a:ext uri="{FF2B5EF4-FFF2-40B4-BE49-F238E27FC236}">
                <a16:creationId xmlns:a16="http://schemas.microsoft.com/office/drawing/2014/main" id="{1F16BF38-085B-43C6-9DE6-7C2006F8BBD1}"/>
              </a:ext>
            </a:extLst>
          </p:cNvPr>
          <p:cNvGraphicFramePr>
            <a:graphicFrameLocks noChangeAspect="1"/>
          </p:cNvGraphicFramePr>
          <p:nvPr>
            <p:extLst>
              <p:ext uri="{D42A27DB-BD31-4B8C-83A1-F6EECF244321}">
                <p14:modId xmlns:p14="http://schemas.microsoft.com/office/powerpoint/2010/main" val="623296250"/>
              </p:ext>
            </p:extLst>
          </p:nvPr>
        </p:nvGraphicFramePr>
        <p:xfrm>
          <a:off x="228599" y="518381"/>
          <a:ext cx="3657600" cy="1692275"/>
        </p:xfrm>
        <a:graphic>
          <a:graphicData uri="http://schemas.openxmlformats.org/presentationml/2006/ole">
            <mc:AlternateContent xmlns:mc="http://schemas.openxmlformats.org/markup-compatibility/2006">
              <mc:Choice xmlns:v="urn:schemas-microsoft-com:vml" Requires="v">
                <p:oleObj name="Equation" r:id="rId4" imgW="2933640" imgH="1358640" progId="Equation.DSMT4">
                  <p:embed/>
                </p:oleObj>
              </mc:Choice>
              <mc:Fallback>
                <p:oleObj name="Equation" r:id="rId4" imgW="2933640" imgH="1358640" progId="Equation.DSMT4">
                  <p:embed/>
                  <p:pic>
                    <p:nvPicPr>
                      <p:cNvPr id="6" name="Object 5"/>
                      <p:cNvPicPr/>
                      <p:nvPr/>
                    </p:nvPicPr>
                    <p:blipFill>
                      <a:blip r:embed="rId5"/>
                      <a:stretch>
                        <a:fillRect/>
                      </a:stretch>
                    </p:blipFill>
                    <p:spPr>
                      <a:xfrm>
                        <a:off x="228599" y="518381"/>
                        <a:ext cx="3657600" cy="169227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55DD4B8-930C-47B9-882C-05D50D348B7C}"/>
              </a:ext>
            </a:extLst>
          </p:cNvPr>
          <p:cNvGraphicFramePr>
            <a:graphicFrameLocks noChangeAspect="1"/>
          </p:cNvGraphicFramePr>
          <p:nvPr>
            <p:extLst>
              <p:ext uri="{D42A27DB-BD31-4B8C-83A1-F6EECF244321}">
                <p14:modId xmlns:p14="http://schemas.microsoft.com/office/powerpoint/2010/main" val="2363471942"/>
              </p:ext>
            </p:extLst>
          </p:nvPr>
        </p:nvGraphicFramePr>
        <p:xfrm>
          <a:off x="3886199" y="579837"/>
          <a:ext cx="4648200" cy="1270000"/>
        </p:xfrm>
        <a:graphic>
          <a:graphicData uri="http://schemas.openxmlformats.org/presentationml/2006/ole">
            <mc:AlternateContent xmlns:mc="http://schemas.openxmlformats.org/markup-compatibility/2006">
              <mc:Choice xmlns:v="urn:schemas-microsoft-com:vml" Requires="v">
                <p:oleObj name="Equation" r:id="rId6" imgW="4647960" imgH="1269720" progId="Equation.DSMT4">
                  <p:embed/>
                </p:oleObj>
              </mc:Choice>
              <mc:Fallback>
                <p:oleObj name="Equation" r:id="rId6" imgW="4647960" imgH="1269720" progId="Equation.DSMT4">
                  <p:embed/>
                  <p:pic>
                    <p:nvPicPr>
                      <p:cNvPr id="0" name=""/>
                      <p:cNvPicPr/>
                      <p:nvPr/>
                    </p:nvPicPr>
                    <p:blipFill>
                      <a:blip r:embed="rId7"/>
                      <a:stretch>
                        <a:fillRect/>
                      </a:stretch>
                    </p:blipFill>
                    <p:spPr>
                      <a:xfrm>
                        <a:off x="3886199" y="579837"/>
                        <a:ext cx="4648200" cy="12700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E5F32A3-A648-4557-A72C-0AD8C89F9A87}"/>
              </a:ext>
            </a:extLst>
          </p:cNvPr>
          <p:cNvGraphicFramePr>
            <a:graphicFrameLocks noChangeAspect="1"/>
          </p:cNvGraphicFramePr>
          <p:nvPr>
            <p:extLst>
              <p:ext uri="{D42A27DB-BD31-4B8C-83A1-F6EECF244321}">
                <p14:modId xmlns:p14="http://schemas.microsoft.com/office/powerpoint/2010/main" val="77057892"/>
              </p:ext>
            </p:extLst>
          </p:nvPr>
        </p:nvGraphicFramePr>
        <p:xfrm>
          <a:off x="323850" y="1957388"/>
          <a:ext cx="8496300" cy="1277937"/>
        </p:xfrm>
        <a:graphic>
          <a:graphicData uri="http://schemas.openxmlformats.org/presentationml/2006/ole">
            <mc:AlternateContent xmlns:mc="http://schemas.openxmlformats.org/markup-compatibility/2006">
              <mc:Choice xmlns:v="urn:schemas-microsoft-com:vml" Requires="v">
                <p:oleObj name="Equation" r:id="rId8" imgW="8369280" imgH="1257120" progId="Equation.DSMT4">
                  <p:embed/>
                </p:oleObj>
              </mc:Choice>
              <mc:Fallback>
                <p:oleObj name="Equation" r:id="rId8" imgW="8369280" imgH="1257120" progId="Equation.DSMT4">
                  <p:embed/>
                  <p:pic>
                    <p:nvPicPr>
                      <p:cNvPr id="6" name="Object 5"/>
                      <p:cNvPicPr/>
                      <p:nvPr/>
                    </p:nvPicPr>
                    <p:blipFill>
                      <a:blip r:embed="rId9"/>
                      <a:stretch>
                        <a:fillRect/>
                      </a:stretch>
                    </p:blipFill>
                    <p:spPr>
                      <a:xfrm>
                        <a:off x="323850" y="1957388"/>
                        <a:ext cx="8496300" cy="1277937"/>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80ECE9C8-78B3-4C1A-A602-8D4C56538CAB}"/>
              </a:ext>
            </a:extLst>
          </p:cNvPr>
          <p:cNvGraphicFramePr>
            <a:graphicFrameLocks noChangeAspect="1"/>
          </p:cNvGraphicFramePr>
          <p:nvPr>
            <p:extLst>
              <p:ext uri="{D42A27DB-BD31-4B8C-83A1-F6EECF244321}">
                <p14:modId xmlns:p14="http://schemas.microsoft.com/office/powerpoint/2010/main" val="550711990"/>
              </p:ext>
            </p:extLst>
          </p:nvPr>
        </p:nvGraphicFramePr>
        <p:xfrm>
          <a:off x="271463" y="4492625"/>
          <a:ext cx="1474787" cy="363538"/>
        </p:xfrm>
        <a:graphic>
          <a:graphicData uri="http://schemas.openxmlformats.org/presentationml/2006/ole">
            <mc:AlternateContent xmlns:mc="http://schemas.openxmlformats.org/markup-compatibility/2006">
              <mc:Choice xmlns:v="urn:schemas-microsoft-com:vml" Requires="v">
                <p:oleObj name="Equation" r:id="rId10" imgW="825480" imgH="203040" progId="Equation.DSMT4">
                  <p:embed/>
                </p:oleObj>
              </mc:Choice>
              <mc:Fallback>
                <p:oleObj name="Equation" r:id="rId10" imgW="825480" imgH="203040" progId="Equation.DSMT4">
                  <p:embed/>
                  <p:pic>
                    <p:nvPicPr>
                      <p:cNvPr id="0" name=""/>
                      <p:cNvPicPr/>
                      <p:nvPr/>
                    </p:nvPicPr>
                    <p:blipFill>
                      <a:blip r:embed="rId11"/>
                      <a:stretch>
                        <a:fillRect/>
                      </a:stretch>
                    </p:blipFill>
                    <p:spPr>
                      <a:xfrm>
                        <a:off x="271463" y="4492625"/>
                        <a:ext cx="1474787" cy="363538"/>
                      </a:xfrm>
                      <a:prstGeom prst="rect">
                        <a:avLst/>
                      </a:prstGeom>
                    </p:spPr>
                  </p:pic>
                </p:oleObj>
              </mc:Fallback>
            </mc:AlternateContent>
          </a:graphicData>
        </a:graphic>
      </p:graphicFrame>
    </p:spTree>
    <p:extLst>
      <p:ext uri="{BB962C8B-B14F-4D97-AF65-F5344CB8AC3E}">
        <p14:creationId xmlns:p14="http://schemas.microsoft.com/office/powerpoint/2010/main" val="3163042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2590800" y="0"/>
            <a:ext cx="39624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0535166"/>
              </p:ext>
            </p:extLst>
          </p:nvPr>
        </p:nvGraphicFramePr>
        <p:xfrm>
          <a:off x="2308225" y="838200"/>
          <a:ext cx="4527550" cy="1493837"/>
        </p:xfrm>
        <a:graphic>
          <a:graphicData uri="http://schemas.openxmlformats.org/presentationml/2006/ole">
            <mc:AlternateContent xmlns:mc="http://schemas.openxmlformats.org/markup-compatibility/2006">
              <mc:Choice xmlns:v="urn:schemas-microsoft-com:vml" Requires="v">
                <p:oleObj name="Equation" r:id="rId3" imgW="3809880" imgH="1257120" progId="Equation.DSMT4">
                  <p:embed/>
                </p:oleObj>
              </mc:Choice>
              <mc:Fallback>
                <p:oleObj name="Equation" r:id="rId3" imgW="3809880" imgH="1257120" progId="Equation.DSMT4">
                  <p:embed/>
                  <p:pic>
                    <p:nvPicPr>
                      <p:cNvPr id="0" name=""/>
                      <p:cNvPicPr/>
                      <p:nvPr/>
                    </p:nvPicPr>
                    <p:blipFill>
                      <a:blip r:embed="rId4"/>
                      <a:stretch>
                        <a:fillRect/>
                      </a:stretch>
                    </p:blipFill>
                    <p:spPr>
                      <a:xfrm>
                        <a:off x="2308225" y="838200"/>
                        <a:ext cx="4527550" cy="1493837"/>
                      </a:xfrm>
                      <a:prstGeom prst="rect">
                        <a:avLst/>
                      </a:prstGeom>
                    </p:spPr>
                  </p:pic>
                </p:oleObj>
              </mc:Fallback>
            </mc:AlternateContent>
          </a:graphicData>
        </a:graphic>
      </p:graphicFrame>
      <p:pic>
        <p:nvPicPr>
          <p:cNvPr id="7" name="Picture 6"/>
          <p:cNvPicPr>
            <a:picLocks noChangeAspect="1"/>
          </p:cNvPicPr>
          <p:nvPr/>
        </p:nvPicPr>
        <p:blipFill>
          <a:blip r:embed="rId5"/>
          <a:stretch>
            <a:fillRect/>
          </a:stretch>
        </p:blipFill>
        <p:spPr>
          <a:xfrm>
            <a:off x="784226" y="2413000"/>
            <a:ext cx="3810000" cy="3810000"/>
          </a:xfrm>
          <a:prstGeom prst="rect">
            <a:avLst/>
          </a:prstGeom>
        </p:spPr>
      </p:pic>
      <p:sp>
        <p:nvSpPr>
          <p:cNvPr id="8" name="Arrow: U-Turn 7">
            <a:extLst>
              <a:ext uri="{FF2B5EF4-FFF2-40B4-BE49-F238E27FC236}">
                <a16:creationId xmlns:a16="http://schemas.microsoft.com/office/drawing/2014/main" id="{BA8A4334-71D5-45C6-8A52-DE5078EBC066}"/>
              </a:ext>
            </a:extLst>
          </p:cNvPr>
          <p:cNvSpPr/>
          <p:nvPr/>
        </p:nvSpPr>
        <p:spPr>
          <a:xfrm rot="10800000">
            <a:off x="6454775" y="1828800"/>
            <a:ext cx="762000" cy="609600"/>
          </a:xfrm>
          <a:prstGeom prst="uturnArrow">
            <a:avLst>
              <a:gd name="adj1" fmla="val 25000"/>
              <a:gd name="adj2" fmla="val 25000"/>
              <a:gd name="adj3" fmla="val 25000"/>
              <a:gd name="adj4" fmla="val 5000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5C6078B3-F5F9-437B-9EC0-E825E35EBC47}"/>
              </a:ext>
            </a:extLst>
          </p:cNvPr>
          <p:cNvSpPr txBox="1"/>
          <p:nvPr/>
        </p:nvSpPr>
        <p:spPr>
          <a:xfrm>
            <a:off x="7184691" y="1098884"/>
            <a:ext cx="2133600" cy="1200329"/>
          </a:xfrm>
          <a:prstGeom prst="rect">
            <a:avLst/>
          </a:prstGeom>
          <a:noFill/>
        </p:spPr>
        <p:txBody>
          <a:bodyPr wrap="square" rtlCol="0">
            <a:spAutoFit/>
          </a:bodyPr>
          <a:lstStyle/>
          <a:p>
            <a:r>
              <a:rPr lang="en-US" sz="2400" dirty="0">
                <a:latin typeface="+mj-lt"/>
              </a:rPr>
              <a:t>Needed for boundary values.</a:t>
            </a:r>
          </a:p>
        </p:txBody>
      </p:sp>
      <p:graphicFrame>
        <p:nvGraphicFramePr>
          <p:cNvPr id="10" name="Object 9">
            <a:extLst>
              <a:ext uri="{FF2B5EF4-FFF2-40B4-BE49-F238E27FC236}">
                <a16:creationId xmlns:a16="http://schemas.microsoft.com/office/drawing/2014/main" id="{614D63C8-EA76-DD9C-86AC-F8B294629E9F}"/>
              </a:ext>
            </a:extLst>
          </p:cNvPr>
          <p:cNvGraphicFramePr>
            <a:graphicFrameLocks noChangeAspect="1"/>
          </p:cNvGraphicFramePr>
          <p:nvPr>
            <p:extLst>
              <p:ext uri="{D42A27DB-BD31-4B8C-83A1-F6EECF244321}">
                <p14:modId xmlns:p14="http://schemas.microsoft.com/office/powerpoint/2010/main" val="781333500"/>
              </p:ext>
            </p:extLst>
          </p:nvPr>
        </p:nvGraphicFramePr>
        <p:xfrm>
          <a:off x="4937536" y="3768391"/>
          <a:ext cx="3796478" cy="2013284"/>
        </p:xfrm>
        <a:graphic>
          <a:graphicData uri="http://schemas.openxmlformats.org/presentationml/2006/ole">
            <mc:AlternateContent xmlns:mc="http://schemas.openxmlformats.org/markup-compatibility/2006">
              <mc:Choice xmlns:v="urn:schemas-microsoft-com:vml" Requires="v">
                <p:oleObj name="Equation" r:id="rId6" imgW="1676160" imgH="888840" progId="Equation.DSMT4">
                  <p:embed/>
                </p:oleObj>
              </mc:Choice>
              <mc:Fallback>
                <p:oleObj name="Equation" r:id="rId6" imgW="1676160" imgH="888840" progId="Equation.DSMT4">
                  <p:embed/>
                  <p:pic>
                    <p:nvPicPr>
                      <p:cNvPr id="0" name=""/>
                      <p:cNvPicPr/>
                      <p:nvPr/>
                    </p:nvPicPr>
                    <p:blipFill>
                      <a:blip r:embed="rId7"/>
                      <a:stretch>
                        <a:fillRect/>
                      </a:stretch>
                    </p:blipFill>
                    <p:spPr>
                      <a:xfrm>
                        <a:off x="4937536" y="3768391"/>
                        <a:ext cx="3796478" cy="2013284"/>
                      </a:xfrm>
                      <a:prstGeom prst="rect">
                        <a:avLst/>
                      </a:prstGeom>
                    </p:spPr>
                  </p:pic>
                </p:oleObj>
              </mc:Fallback>
            </mc:AlternateContent>
          </a:graphicData>
        </a:graphic>
      </p:graphicFrame>
    </p:spTree>
    <p:extLst>
      <p:ext uri="{BB962C8B-B14F-4D97-AF65-F5344CB8AC3E}">
        <p14:creationId xmlns:p14="http://schemas.microsoft.com/office/powerpoint/2010/main" val="591377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428959" y="140703"/>
            <a:ext cx="8077200" cy="830997"/>
          </a:xfrm>
          <a:prstGeom prst="rect">
            <a:avLst/>
          </a:prstGeom>
          <a:noFill/>
        </p:spPr>
        <p:txBody>
          <a:bodyPr wrap="square" rtlCol="0">
            <a:spAutoFit/>
          </a:bodyPr>
          <a:lstStyle/>
          <a:p>
            <a:r>
              <a:rPr lang="en-US" sz="2400" dirty="0">
                <a:latin typeface="+mj-lt"/>
              </a:rPr>
              <a:t>Orthogonal function expansions in 2 and 3 dimensions – for cartesian coordinates:</a:t>
            </a:r>
          </a:p>
        </p:txBody>
      </p:sp>
      <p:graphicFrame>
        <p:nvGraphicFramePr>
          <p:cNvPr id="6" name="Object 5"/>
          <p:cNvGraphicFramePr>
            <a:graphicFrameLocks noChangeAspect="1"/>
          </p:cNvGraphicFramePr>
          <p:nvPr>
            <p:extLst>
              <p:ext uri="{D42A27DB-BD31-4B8C-83A1-F6EECF244321}">
                <p14:modId xmlns:p14="http://schemas.microsoft.com/office/powerpoint/2010/main" val="1177328056"/>
              </p:ext>
            </p:extLst>
          </p:nvPr>
        </p:nvGraphicFramePr>
        <p:xfrm>
          <a:off x="762000" y="1136650"/>
          <a:ext cx="5933141" cy="838200"/>
        </p:xfrm>
        <a:graphic>
          <a:graphicData uri="http://schemas.openxmlformats.org/presentationml/2006/ole">
            <mc:AlternateContent xmlns:mc="http://schemas.openxmlformats.org/markup-compatibility/2006">
              <mc:Choice xmlns:v="urn:schemas-microsoft-com:vml" Requires="v">
                <p:oleObj name="Equation" r:id="rId3" imgW="4584600" imgH="647640" progId="Equation.DSMT4">
                  <p:embed/>
                </p:oleObj>
              </mc:Choice>
              <mc:Fallback>
                <p:oleObj name="Equation" r:id="rId3" imgW="4584600" imgH="647640" progId="Equation.DSMT4">
                  <p:embed/>
                  <p:pic>
                    <p:nvPicPr>
                      <p:cNvPr id="0" name=""/>
                      <p:cNvPicPr/>
                      <p:nvPr/>
                    </p:nvPicPr>
                    <p:blipFill>
                      <a:blip r:embed="rId4"/>
                      <a:stretch>
                        <a:fillRect/>
                      </a:stretch>
                    </p:blipFill>
                    <p:spPr>
                      <a:xfrm>
                        <a:off x="762000" y="1136650"/>
                        <a:ext cx="5933141" cy="8382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67269801"/>
              </p:ext>
            </p:extLst>
          </p:nvPr>
        </p:nvGraphicFramePr>
        <p:xfrm>
          <a:off x="396875" y="2203450"/>
          <a:ext cx="8370888" cy="3435350"/>
        </p:xfrm>
        <a:graphic>
          <a:graphicData uri="http://schemas.openxmlformats.org/presentationml/2006/ole">
            <mc:AlternateContent xmlns:mc="http://schemas.openxmlformats.org/markup-compatibility/2006">
              <mc:Choice xmlns:v="urn:schemas-microsoft-com:vml" Requires="v">
                <p:oleObj name="Equation" r:id="rId5" imgW="6654600" imgH="2730240" progId="Equation.DSMT4">
                  <p:embed/>
                </p:oleObj>
              </mc:Choice>
              <mc:Fallback>
                <p:oleObj name="Equation" r:id="rId5" imgW="6654600" imgH="2730240" progId="Equation.DSMT4">
                  <p:embed/>
                  <p:pic>
                    <p:nvPicPr>
                      <p:cNvPr id="0" name=""/>
                      <p:cNvPicPr/>
                      <p:nvPr/>
                    </p:nvPicPr>
                    <p:blipFill>
                      <a:blip r:embed="rId6"/>
                      <a:stretch>
                        <a:fillRect/>
                      </a:stretch>
                    </p:blipFill>
                    <p:spPr>
                      <a:xfrm>
                        <a:off x="396875" y="2203450"/>
                        <a:ext cx="8370888" cy="3435350"/>
                      </a:xfrm>
                      <a:prstGeom prst="rect">
                        <a:avLst/>
                      </a:prstGeom>
                    </p:spPr>
                  </p:pic>
                </p:oleObj>
              </mc:Fallback>
            </mc:AlternateContent>
          </a:graphicData>
        </a:graphic>
      </p:graphicFrame>
      <p:sp>
        <p:nvSpPr>
          <p:cNvPr id="8" name="TextBox 7"/>
          <p:cNvSpPr txBox="1"/>
          <p:nvPr/>
        </p:nvSpPr>
        <p:spPr>
          <a:xfrm>
            <a:off x="457200" y="5867400"/>
            <a:ext cx="8001000" cy="461665"/>
          </a:xfrm>
          <a:prstGeom prst="rect">
            <a:avLst/>
          </a:prstGeom>
          <a:noFill/>
        </p:spPr>
        <p:txBody>
          <a:bodyPr wrap="square" rtlCol="0">
            <a:spAutoFit/>
          </a:bodyPr>
          <a:lstStyle/>
          <a:p>
            <a:r>
              <a:rPr lang="en-US" sz="2400" dirty="0">
                <a:latin typeface="+mj-lt"/>
              </a:rPr>
              <a:t>(See Eq. 3.167 in Jackson for example.)</a:t>
            </a:r>
          </a:p>
        </p:txBody>
      </p:sp>
    </p:spTree>
    <p:extLst>
      <p:ext uri="{BB962C8B-B14F-4D97-AF65-F5344CB8AC3E}">
        <p14:creationId xmlns:p14="http://schemas.microsoft.com/office/powerpoint/2010/main" val="944238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457200" y="701675"/>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5334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5850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13112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3115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602210"/>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622214" y="291726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19" name="TextBox 18">
            <a:extLst>
              <a:ext uri="{FF2B5EF4-FFF2-40B4-BE49-F238E27FC236}">
                <a16:creationId xmlns:a16="http://schemas.microsoft.com/office/drawing/2014/main" id="{EE734BA1-5FD1-4BB4-8C25-F41DAAE24F4D}"/>
              </a:ext>
            </a:extLst>
          </p:cNvPr>
          <p:cNvSpPr txBox="1"/>
          <p:nvPr/>
        </p:nvSpPr>
        <p:spPr>
          <a:xfrm>
            <a:off x="304800" y="30337"/>
            <a:ext cx="8229600" cy="461665"/>
          </a:xfrm>
          <a:prstGeom prst="rect">
            <a:avLst/>
          </a:prstGeom>
          <a:noFill/>
        </p:spPr>
        <p:txBody>
          <a:bodyPr wrap="square" rtlCol="0">
            <a:spAutoFit/>
          </a:bodyPr>
          <a:lstStyle/>
          <a:p>
            <a:r>
              <a:rPr lang="en-US" sz="2400" dirty="0">
                <a:latin typeface="+mj-lt"/>
              </a:rPr>
              <a:t>Details of a two-dimensional example --</a:t>
            </a:r>
          </a:p>
        </p:txBody>
      </p:sp>
      <p:graphicFrame>
        <p:nvGraphicFramePr>
          <p:cNvPr id="20" name="Object 19">
            <a:extLst>
              <a:ext uri="{FF2B5EF4-FFF2-40B4-BE49-F238E27FC236}">
                <a16:creationId xmlns:a16="http://schemas.microsoft.com/office/drawing/2014/main" id="{15978A13-070E-4E9C-833D-D25F252778FA}"/>
              </a:ext>
            </a:extLst>
          </p:cNvPr>
          <p:cNvGraphicFramePr>
            <a:graphicFrameLocks noChangeAspect="1"/>
          </p:cNvGraphicFramePr>
          <p:nvPr>
            <p:extLst>
              <p:ext uri="{D42A27DB-BD31-4B8C-83A1-F6EECF244321}">
                <p14:modId xmlns:p14="http://schemas.microsoft.com/office/powerpoint/2010/main" val="1633338931"/>
              </p:ext>
            </p:extLst>
          </p:nvPr>
        </p:nvGraphicFramePr>
        <p:xfrm>
          <a:off x="765968" y="3883719"/>
          <a:ext cx="4716463" cy="822325"/>
        </p:xfrm>
        <a:graphic>
          <a:graphicData uri="http://schemas.openxmlformats.org/presentationml/2006/ole">
            <mc:AlternateContent xmlns:mc="http://schemas.openxmlformats.org/markup-compatibility/2006">
              <mc:Choice xmlns:v="urn:schemas-microsoft-com:vml" Requires="v">
                <p:oleObj name="Equation" r:id="rId3" imgW="3644640" imgH="634680" progId="Equation.DSMT4">
                  <p:embed/>
                </p:oleObj>
              </mc:Choice>
              <mc:Fallback>
                <p:oleObj name="Equation" r:id="rId3" imgW="3644640" imgH="634680" progId="Equation.DSMT4">
                  <p:embed/>
                  <p:pic>
                    <p:nvPicPr>
                      <p:cNvPr id="6" name="Object 5"/>
                      <p:cNvPicPr/>
                      <p:nvPr/>
                    </p:nvPicPr>
                    <p:blipFill>
                      <a:blip r:embed="rId4"/>
                      <a:stretch>
                        <a:fillRect/>
                      </a:stretch>
                    </p:blipFill>
                    <p:spPr>
                      <a:xfrm>
                        <a:off x="765968" y="3883719"/>
                        <a:ext cx="4716463" cy="822325"/>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1E7512B1-6262-4B23-8E7C-CE7D806F0D78}"/>
              </a:ext>
            </a:extLst>
          </p:cNvPr>
          <p:cNvGraphicFramePr>
            <a:graphicFrameLocks noChangeAspect="1"/>
          </p:cNvGraphicFramePr>
          <p:nvPr>
            <p:extLst>
              <p:ext uri="{D42A27DB-BD31-4B8C-83A1-F6EECF244321}">
                <p14:modId xmlns:p14="http://schemas.microsoft.com/office/powerpoint/2010/main" val="44392351"/>
              </p:ext>
            </p:extLst>
          </p:nvPr>
        </p:nvGraphicFramePr>
        <p:xfrm>
          <a:off x="914400" y="4722813"/>
          <a:ext cx="5975350" cy="1646237"/>
        </p:xfrm>
        <a:graphic>
          <a:graphicData uri="http://schemas.openxmlformats.org/presentationml/2006/ole">
            <mc:AlternateContent xmlns:mc="http://schemas.openxmlformats.org/markup-compatibility/2006">
              <mc:Choice xmlns:v="urn:schemas-microsoft-com:vml" Requires="v">
                <p:oleObj name="Equation" r:id="rId5" imgW="4749480" imgH="1307880" progId="Equation.DSMT4">
                  <p:embed/>
                </p:oleObj>
              </mc:Choice>
              <mc:Fallback>
                <p:oleObj name="Equation" r:id="rId5" imgW="4749480" imgH="1307880" progId="Equation.DSMT4">
                  <p:embed/>
                  <p:pic>
                    <p:nvPicPr>
                      <p:cNvPr id="7" name="Object 6"/>
                      <p:cNvPicPr/>
                      <p:nvPr/>
                    </p:nvPicPr>
                    <p:blipFill>
                      <a:blip r:embed="rId6"/>
                      <a:stretch>
                        <a:fillRect/>
                      </a:stretch>
                    </p:blipFill>
                    <p:spPr>
                      <a:xfrm>
                        <a:off x="914400" y="4722813"/>
                        <a:ext cx="5975350" cy="1646237"/>
                      </a:xfrm>
                      <a:prstGeom prst="rect">
                        <a:avLst/>
                      </a:prstGeom>
                    </p:spPr>
                  </p:pic>
                </p:oleObj>
              </mc:Fallback>
            </mc:AlternateContent>
          </a:graphicData>
        </a:graphic>
      </p:graphicFrame>
    </p:spTree>
    <p:extLst>
      <p:ext uri="{BB962C8B-B14F-4D97-AF65-F5344CB8AC3E}">
        <p14:creationId xmlns:p14="http://schemas.microsoft.com/office/powerpoint/2010/main" val="2417335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C1C630-50EB-4B2E-8E3B-84383123B1CC}"/>
              </a:ext>
            </a:extLst>
          </p:cNvPr>
          <p:cNvSpPr>
            <a:spLocks noGrp="1"/>
          </p:cNvSpPr>
          <p:nvPr>
            <p:ph type="dt" sz="half" idx="10"/>
          </p:nvPr>
        </p:nvSpPr>
        <p:spPr/>
        <p:txBody>
          <a:bodyPr/>
          <a:lstStyle/>
          <a:p>
            <a:r>
              <a:rPr lang="en-US"/>
              <a:t>01/24/2025</a:t>
            </a:r>
            <a:endParaRPr lang="en-US" dirty="0"/>
          </a:p>
        </p:txBody>
      </p:sp>
      <p:sp>
        <p:nvSpPr>
          <p:cNvPr id="3" name="Footer Placeholder 2">
            <a:extLst>
              <a:ext uri="{FF2B5EF4-FFF2-40B4-BE49-F238E27FC236}">
                <a16:creationId xmlns:a16="http://schemas.microsoft.com/office/drawing/2014/main" id="{96BCF1EA-A953-4E1E-B8DE-AA601FDEE359}"/>
              </a:ext>
            </a:extLst>
          </p:cNvPr>
          <p:cNvSpPr>
            <a:spLocks noGrp="1"/>
          </p:cNvSpPr>
          <p:nvPr>
            <p:ph type="ftr" sz="quarter" idx="11"/>
          </p:nvPr>
        </p:nvSpPr>
        <p:spPr/>
        <p:txBody>
          <a:bodyPr/>
          <a:lstStyle/>
          <a:p>
            <a:r>
              <a:rPr lang="en-US"/>
              <a:t>PHY 712  Spring 2025 -- Lecture 5</a:t>
            </a:r>
            <a:endParaRPr lang="en-US" dirty="0"/>
          </a:p>
        </p:txBody>
      </p:sp>
      <p:sp>
        <p:nvSpPr>
          <p:cNvPr id="4" name="Slide Number Placeholder 3">
            <a:extLst>
              <a:ext uri="{FF2B5EF4-FFF2-40B4-BE49-F238E27FC236}">
                <a16:creationId xmlns:a16="http://schemas.microsoft.com/office/drawing/2014/main" id="{3FD9D0B5-B593-4A7E-976B-42807C8D836F}"/>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Rectangle 4">
            <a:extLst>
              <a:ext uri="{FF2B5EF4-FFF2-40B4-BE49-F238E27FC236}">
                <a16:creationId xmlns:a16="http://schemas.microsoft.com/office/drawing/2014/main" id="{3F8927CA-9A8E-48AD-929E-8504E10E2EAA}"/>
              </a:ext>
            </a:extLst>
          </p:cNvPr>
          <p:cNvSpPr/>
          <p:nvPr/>
        </p:nvSpPr>
        <p:spPr>
          <a:xfrm>
            <a:off x="762000" y="8382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C0B9D15-1E8B-4F17-8DC4-6F37D230A76F}"/>
              </a:ext>
            </a:extLst>
          </p:cNvPr>
          <p:cNvSpPr txBox="1"/>
          <p:nvPr/>
        </p:nvSpPr>
        <p:spPr>
          <a:xfrm>
            <a:off x="228600" y="136525"/>
            <a:ext cx="8610600" cy="461665"/>
          </a:xfrm>
          <a:prstGeom prst="rect">
            <a:avLst/>
          </a:prstGeom>
          <a:noFill/>
        </p:spPr>
        <p:txBody>
          <a:bodyPr wrap="square" rtlCol="0">
            <a:spAutoFit/>
          </a:bodyPr>
          <a:lstStyle/>
          <a:p>
            <a:r>
              <a:rPr lang="en-US" sz="2400" dirty="0">
                <a:latin typeface="+mj-lt"/>
              </a:rPr>
              <a:t>Two dimensional example continued --</a:t>
            </a:r>
          </a:p>
        </p:txBody>
      </p:sp>
      <p:sp>
        <p:nvSpPr>
          <p:cNvPr id="7" name="TextBox 6">
            <a:extLst>
              <a:ext uri="{FF2B5EF4-FFF2-40B4-BE49-F238E27FC236}">
                <a16:creationId xmlns:a16="http://schemas.microsoft.com/office/drawing/2014/main" id="{289C07B3-F8D8-49D5-9295-2233EE3C0D02}"/>
              </a:ext>
            </a:extLst>
          </p:cNvPr>
          <p:cNvSpPr txBox="1"/>
          <p:nvPr/>
        </p:nvSpPr>
        <p:spPr>
          <a:xfrm>
            <a:off x="228600" y="1311275"/>
            <a:ext cx="609600" cy="461665"/>
          </a:xfrm>
          <a:prstGeom prst="rect">
            <a:avLst/>
          </a:prstGeom>
          <a:noFill/>
        </p:spPr>
        <p:txBody>
          <a:bodyPr wrap="square" rtlCol="0">
            <a:spAutoFit/>
          </a:bodyPr>
          <a:lstStyle/>
          <a:p>
            <a:r>
              <a:rPr lang="en-US" sz="2400" i="1" dirty="0">
                <a:latin typeface="+mj-lt"/>
              </a:rPr>
              <a:t>b</a:t>
            </a:r>
          </a:p>
        </p:txBody>
      </p:sp>
      <p:sp>
        <p:nvSpPr>
          <p:cNvPr id="8" name="TextBox 7">
            <a:extLst>
              <a:ext uri="{FF2B5EF4-FFF2-40B4-BE49-F238E27FC236}">
                <a16:creationId xmlns:a16="http://schemas.microsoft.com/office/drawing/2014/main" id="{2C2BB94A-EAD6-456A-8959-34CD5F9361EA}"/>
              </a:ext>
            </a:extLst>
          </p:cNvPr>
          <p:cNvSpPr txBox="1"/>
          <p:nvPr/>
        </p:nvSpPr>
        <p:spPr>
          <a:xfrm>
            <a:off x="2971800" y="2510135"/>
            <a:ext cx="609600" cy="461665"/>
          </a:xfrm>
          <a:prstGeom prst="rect">
            <a:avLst/>
          </a:prstGeom>
          <a:noFill/>
        </p:spPr>
        <p:txBody>
          <a:bodyPr wrap="square" rtlCol="0">
            <a:spAutoFit/>
          </a:bodyPr>
          <a:lstStyle/>
          <a:p>
            <a:r>
              <a:rPr lang="en-US" sz="2400" i="1" dirty="0">
                <a:latin typeface="+mj-lt"/>
              </a:rPr>
              <a:t>a</a:t>
            </a:r>
          </a:p>
        </p:txBody>
      </p:sp>
      <p:graphicFrame>
        <p:nvGraphicFramePr>
          <p:cNvPr id="9" name="Object 8">
            <a:extLst>
              <a:ext uri="{FF2B5EF4-FFF2-40B4-BE49-F238E27FC236}">
                <a16:creationId xmlns:a16="http://schemas.microsoft.com/office/drawing/2014/main" id="{E3797574-1256-415F-8DD9-3E12A039E0C3}"/>
              </a:ext>
            </a:extLst>
          </p:cNvPr>
          <p:cNvGraphicFramePr>
            <a:graphicFrameLocks noChangeAspect="1"/>
          </p:cNvGraphicFramePr>
          <p:nvPr>
            <p:extLst>
              <p:ext uri="{D42A27DB-BD31-4B8C-83A1-F6EECF244321}">
                <p14:modId xmlns:p14="http://schemas.microsoft.com/office/powerpoint/2010/main" val="1130471130"/>
              </p:ext>
            </p:extLst>
          </p:nvPr>
        </p:nvGraphicFramePr>
        <p:xfrm>
          <a:off x="569913" y="3044825"/>
          <a:ext cx="8137525" cy="747713"/>
        </p:xfrm>
        <a:graphic>
          <a:graphicData uri="http://schemas.openxmlformats.org/presentationml/2006/ole">
            <mc:AlternateContent xmlns:mc="http://schemas.openxmlformats.org/markup-compatibility/2006">
              <mc:Choice xmlns:v="urn:schemas-microsoft-com:vml" Requires="v">
                <p:oleObj name="Equation" r:id="rId3" imgW="5117760" imgH="469800" progId="Equation.DSMT4">
                  <p:embed/>
                </p:oleObj>
              </mc:Choice>
              <mc:Fallback>
                <p:oleObj name="Equation" r:id="rId3" imgW="5117760" imgH="469800" progId="Equation.DSMT4">
                  <p:embed/>
                  <p:pic>
                    <p:nvPicPr>
                      <p:cNvPr id="0" name=""/>
                      <p:cNvPicPr/>
                      <p:nvPr/>
                    </p:nvPicPr>
                    <p:blipFill>
                      <a:blip r:embed="rId4"/>
                      <a:stretch>
                        <a:fillRect/>
                      </a:stretch>
                    </p:blipFill>
                    <p:spPr>
                      <a:xfrm>
                        <a:off x="569913" y="3044825"/>
                        <a:ext cx="8137525" cy="747713"/>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37D6AAA5-6CCD-48D5-B107-C9E095C50434}"/>
              </a:ext>
            </a:extLst>
          </p:cNvPr>
          <p:cNvGraphicFramePr>
            <a:graphicFrameLocks noChangeAspect="1"/>
          </p:cNvGraphicFramePr>
          <p:nvPr>
            <p:extLst>
              <p:ext uri="{D42A27DB-BD31-4B8C-83A1-F6EECF244321}">
                <p14:modId xmlns:p14="http://schemas.microsoft.com/office/powerpoint/2010/main" val="3162435154"/>
              </p:ext>
            </p:extLst>
          </p:nvPr>
        </p:nvGraphicFramePr>
        <p:xfrm>
          <a:off x="574431" y="3958431"/>
          <a:ext cx="7748587" cy="2446338"/>
        </p:xfrm>
        <a:graphic>
          <a:graphicData uri="http://schemas.openxmlformats.org/presentationml/2006/ole">
            <mc:AlternateContent xmlns:mc="http://schemas.openxmlformats.org/markup-compatibility/2006">
              <mc:Choice xmlns:v="urn:schemas-microsoft-com:vml" Requires="v">
                <p:oleObj name="Equation" r:id="rId5" imgW="6159240" imgH="1942920" progId="Equation.DSMT4">
                  <p:embed/>
                </p:oleObj>
              </mc:Choice>
              <mc:Fallback>
                <p:oleObj name="Equation" r:id="rId5" imgW="6159240" imgH="1942920" progId="Equation.DSMT4">
                  <p:embed/>
                  <p:pic>
                    <p:nvPicPr>
                      <p:cNvPr id="21" name="Object 20">
                        <a:extLst>
                          <a:ext uri="{FF2B5EF4-FFF2-40B4-BE49-F238E27FC236}">
                            <a16:creationId xmlns:a16="http://schemas.microsoft.com/office/drawing/2014/main" id="{1E7512B1-6262-4B23-8E7C-CE7D806F0D78}"/>
                          </a:ext>
                        </a:extLst>
                      </p:cNvPr>
                      <p:cNvPicPr/>
                      <p:nvPr/>
                    </p:nvPicPr>
                    <p:blipFill>
                      <a:blip r:embed="rId6"/>
                      <a:stretch>
                        <a:fillRect/>
                      </a:stretch>
                    </p:blipFill>
                    <p:spPr>
                      <a:xfrm>
                        <a:off x="574431" y="3958431"/>
                        <a:ext cx="7748587" cy="2446338"/>
                      </a:xfrm>
                      <a:prstGeom prst="rect">
                        <a:avLst/>
                      </a:prstGeom>
                    </p:spPr>
                  </p:pic>
                </p:oleObj>
              </mc:Fallback>
            </mc:AlternateContent>
          </a:graphicData>
        </a:graphic>
      </p:graphicFrame>
    </p:spTree>
    <p:extLst>
      <p:ext uri="{BB962C8B-B14F-4D97-AF65-F5344CB8AC3E}">
        <p14:creationId xmlns:p14="http://schemas.microsoft.com/office/powerpoint/2010/main" val="256574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6" name="Rectangle 5"/>
          <p:cNvSpPr/>
          <p:nvPr/>
        </p:nvSpPr>
        <p:spPr>
          <a:xfrm>
            <a:off x="1143000" y="6858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457200" y="7374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6200" y="14636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03952" y="4639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11062" y="2808418"/>
            <a:ext cx="609600" cy="461665"/>
          </a:xfrm>
          <a:prstGeom prst="rect">
            <a:avLst/>
          </a:prstGeom>
          <a:noFill/>
        </p:spPr>
        <p:txBody>
          <a:bodyPr wrap="square" rtlCol="0">
            <a:spAutoFit/>
          </a:bodyPr>
          <a:lstStyle/>
          <a:p>
            <a:r>
              <a:rPr lang="en-US" sz="2400" i="1" dirty="0">
                <a:latin typeface="+mj-lt"/>
              </a:rPr>
              <a:t>a</a:t>
            </a:r>
          </a:p>
        </p:txBody>
      </p:sp>
      <p:graphicFrame>
        <p:nvGraphicFramePr>
          <p:cNvPr id="13" name="Object 12"/>
          <p:cNvGraphicFramePr>
            <a:graphicFrameLocks noChangeAspect="1"/>
          </p:cNvGraphicFramePr>
          <p:nvPr>
            <p:extLst>
              <p:ext uri="{D42A27DB-BD31-4B8C-83A1-F6EECF244321}">
                <p14:modId xmlns:p14="http://schemas.microsoft.com/office/powerpoint/2010/main" val="3372951580"/>
              </p:ext>
            </p:extLst>
          </p:nvPr>
        </p:nvGraphicFramePr>
        <p:xfrm>
          <a:off x="1045384" y="3300005"/>
          <a:ext cx="7178675" cy="1835150"/>
        </p:xfrm>
        <a:graphic>
          <a:graphicData uri="http://schemas.openxmlformats.org/presentationml/2006/ole">
            <mc:AlternateContent xmlns:mc="http://schemas.openxmlformats.org/markup-compatibility/2006">
              <mc:Choice xmlns:v="urn:schemas-microsoft-com:vml" Requires="v">
                <p:oleObj name="Equation" r:id="rId3" imgW="4914720" imgH="1257120" progId="Equation.DSMT4">
                  <p:embed/>
                </p:oleObj>
              </mc:Choice>
              <mc:Fallback>
                <p:oleObj name="Equation" r:id="rId3" imgW="4914720" imgH="1257120" progId="Equation.DSMT4">
                  <p:embed/>
                  <p:pic>
                    <p:nvPicPr>
                      <p:cNvPr id="13" name="Object 12"/>
                      <p:cNvPicPr/>
                      <p:nvPr/>
                    </p:nvPicPr>
                    <p:blipFill>
                      <a:blip r:embed="rId4"/>
                      <a:stretch>
                        <a:fillRect/>
                      </a:stretch>
                    </p:blipFill>
                    <p:spPr>
                      <a:xfrm>
                        <a:off x="1045384" y="3300005"/>
                        <a:ext cx="7178675" cy="1835150"/>
                      </a:xfrm>
                      <a:prstGeom prst="rect">
                        <a:avLst/>
                      </a:prstGeom>
                    </p:spPr>
                  </p:pic>
                </p:oleObj>
              </mc:Fallback>
            </mc:AlternateContent>
          </a:graphicData>
        </a:graphic>
      </p:graphicFrame>
      <p:grpSp>
        <p:nvGrpSpPr>
          <p:cNvPr id="18" name="Group 17"/>
          <p:cNvGrpSpPr/>
          <p:nvPr/>
        </p:nvGrpSpPr>
        <p:grpSpPr>
          <a:xfrm>
            <a:off x="1281922" y="3922234"/>
            <a:ext cx="7709677" cy="693893"/>
            <a:chOff x="1281922" y="3922234"/>
            <a:chExt cx="7709677"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2" y="3922234"/>
              <a:ext cx="2800547" cy="461665"/>
            </a:xfrm>
            <a:prstGeom prst="rect">
              <a:avLst/>
            </a:prstGeom>
            <a:noFill/>
          </p:spPr>
          <p:txBody>
            <a:bodyPr wrap="square" rtlCol="0">
              <a:spAutoFit/>
            </a:bodyPr>
            <a:lstStyle/>
            <a:p>
              <a:r>
                <a:rPr lang="en-US" sz="2400" dirty="0">
                  <a:solidFill>
                    <a:srgbClr val="FF0000"/>
                  </a:solidFill>
                  <a:latin typeface="+mj-lt"/>
                </a:rPr>
                <a:t>Know this term=0</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
        <p:nvSpPr>
          <p:cNvPr id="19" name="TextBox 18">
            <a:extLst>
              <a:ext uri="{FF2B5EF4-FFF2-40B4-BE49-F238E27FC236}">
                <a16:creationId xmlns:a16="http://schemas.microsoft.com/office/drawing/2014/main" id="{90B71176-2843-40AB-BCFF-A8E606B2CEDB}"/>
              </a:ext>
            </a:extLst>
          </p:cNvPr>
          <p:cNvSpPr txBox="1"/>
          <p:nvPr/>
        </p:nvSpPr>
        <p:spPr>
          <a:xfrm>
            <a:off x="152400" y="228600"/>
            <a:ext cx="8229600" cy="461665"/>
          </a:xfrm>
          <a:prstGeom prst="rect">
            <a:avLst/>
          </a:prstGeom>
          <a:noFill/>
        </p:spPr>
        <p:txBody>
          <a:bodyPr wrap="square" rtlCol="0">
            <a:spAutoFit/>
          </a:bodyPr>
          <a:lstStyle/>
          <a:p>
            <a:r>
              <a:rPr lang="en-US" sz="2400" dirty="0">
                <a:latin typeface="+mj-lt"/>
              </a:rPr>
              <a:t>Example two-dimensional system continued --</a:t>
            </a:r>
          </a:p>
        </p:txBody>
      </p:sp>
      <p:sp>
        <p:nvSpPr>
          <p:cNvPr id="20" name="TextBox 19">
            <a:extLst>
              <a:ext uri="{FF2B5EF4-FFF2-40B4-BE49-F238E27FC236}">
                <a16:creationId xmlns:a16="http://schemas.microsoft.com/office/drawing/2014/main" id="{F2D5F429-8AE6-49CE-BE3D-2F7A71788A3C}"/>
              </a:ext>
            </a:extLst>
          </p:cNvPr>
          <p:cNvSpPr txBox="1"/>
          <p:nvPr/>
        </p:nvSpPr>
        <p:spPr>
          <a:xfrm>
            <a:off x="6479444" y="304800"/>
            <a:ext cx="2435956" cy="2677656"/>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22" name="TextBox 21">
            <a:extLst>
              <a:ext uri="{FF2B5EF4-FFF2-40B4-BE49-F238E27FC236}">
                <a16:creationId xmlns:a16="http://schemas.microsoft.com/office/drawing/2014/main" id="{D60E1A2D-5776-4F9F-8407-9BD8D01477C7}"/>
              </a:ext>
            </a:extLst>
          </p:cNvPr>
          <p:cNvSpPr txBox="1"/>
          <p:nvPr/>
        </p:nvSpPr>
        <p:spPr>
          <a:xfrm>
            <a:off x="1281922" y="5410200"/>
            <a:ext cx="7100078" cy="1200329"/>
          </a:xfrm>
          <a:prstGeom prst="rect">
            <a:avLst/>
          </a:prstGeom>
          <a:noFill/>
        </p:spPr>
        <p:txBody>
          <a:bodyPr wrap="square" rtlCol="0">
            <a:spAutoFit/>
          </a:bodyPr>
          <a:lstStyle/>
          <a:p>
            <a:r>
              <a:rPr lang="en-US" sz="2400" dirty="0">
                <a:latin typeface="+mj-lt"/>
                <a:sym typeface="Wingdings" panose="05000000000000000000" pitchFamily="2" charset="2"/>
              </a:rPr>
              <a:t>In this case it is prudent to design </a:t>
            </a:r>
            <a:r>
              <a:rPr lang="en-US" sz="2400" i="1" dirty="0">
                <a:latin typeface="+mj-lt"/>
                <a:sym typeface="Wingdings" panose="05000000000000000000" pitchFamily="2" charset="2"/>
              </a:rPr>
              <a:t>G</a:t>
            </a:r>
            <a:r>
              <a:rPr lang="en-US" sz="2400" dirty="0">
                <a:latin typeface="+mj-lt"/>
                <a:sym typeface="Wingdings" panose="05000000000000000000" pitchFamily="2" charset="2"/>
              </a:rPr>
              <a:t>(</a:t>
            </a:r>
            <a:r>
              <a:rPr lang="en-US" sz="2400" b="1" dirty="0" err="1">
                <a:latin typeface="+mj-lt"/>
                <a:sym typeface="Wingdings" panose="05000000000000000000" pitchFamily="2" charset="2"/>
              </a:rPr>
              <a:t>r</a:t>
            </a:r>
            <a:r>
              <a:rPr lang="en-US" sz="2400" dirty="0" err="1">
                <a:latin typeface="+mj-lt"/>
                <a:sym typeface="Wingdings" panose="05000000000000000000" pitchFamily="2" charset="2"/>
              </a:rPr>
              <a:t>,</a:t>
            </a:r>
            <a:r>
              <a:rPr lang="en-US" sz="2400" b="1" dirty="0" err="1">
                <a:latin typeface="+mj-lt"/>
                <a:sym typeface="Wingdings" panose="05000000000000000000" pitchFamily="2" charset="2"/>
              </a:rPr>
              <a:t>r</a:t>
            </a:r>
            <a:r>
              <a:rPr lang="en-US" sz="2400" b="1" dirty="0">
                <a:latin typeface="+mj-lt"/>
                <a:sym typeface="Wingdings" panose="05000000000000000000" pitchFamily="2" charset="2"/>
              </a:rPr>
              <a:t>’</a:t>
            </a:r>
            <a:r>
              <a:rPr lang="en-US" sz="2400" dirty="0">
                <a:latin typeface="+mj-lt"/>
                <a:sym typeface="Wingdings" panose="05000000000000000000" pitchFamily="2" charset="2"/>
              </a:rPr>
              <a:t>) to vanishes on boundary and the surface integral is trivial.</a:t>
            </a:r>
            <a:endParaRPr lang="en-US" sz="2400" dirty="0">
              <a:latin typeface="+mj-lt"/>
            </a:endParaRPr>
          </a:p>
        </p:txBody>
      </p:sp>
    </p:spTree>
    <p:extLst>
      <p:ext uri="{BB962C8B-B14F-4D97-AF65-F5344CB8AC3E}">
        <p14:creationId xmlns:p14="http://schemas.microsoft.com/office/powerpoint/2010/main" val="100556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89A5D6-9473-4120-8D52-EF0ECABF595A}"/>
              </a:ext>
            </a:extLst>
          </p:cNvPr>
          <p:cNvSpPr>
            <a:spLocks noGrp="1"/>
          </p:cNvSpPr>
          <p:nvPr>
            <p:ph type="dt" sz="half" idx="10"/>
          </p:nvPr>
        </p:nvSpPr>
        <p:spPr/>
        <p:txBody>
          <a:bodyPr/>
          <a:lstStyle/>
          <a:p>
            <a:r>
              <a:rPr lang="en-US"/>
              <a:t>01/24/2025</a:t>
            </a:r>
            <a:endParaRPr lang="en-US" dirty="0"/>
          </a:p>
        </p:txBody>
      </p:sp>
      <p:sp>
        <p:nvSpPr>
          <p:cNvPr id="3" name="Footer Placeholder 2">
            <a:extLst>
              <a:ext uri="{FF2B5EF4-FFF2-40B4-BE49-F238E27FC236}">
                <a16:creationId xmlns:a16="http://schemas.microsoft.com/office/drawing/2014/main" id="{2A30FB13-89E8-4043-9CB2-D442324A7E84}"/>
              </a:ext>
            </a:extLst>
          </p:cNvPr>
          <p:cNvSpPr>
            <a:spLocks noGrp="1"/>
          </p:cNvSpPr>
          <p:nvPr>
            <p:ph type="ftr" sz="quarter" idx="11"/>
          </p:nvPr>
        </p:nvSpPr>
        <p:spPr/>
        <p:txBody>
          <a:bodyPr/>
          <a:lstStyle/>
          <a:p>
            <a:r>
              <a:rPr lang="en-US"/>
              <a:t>PHY 712  Spring 2025 -- Lecture 5</a:t>
            </a:r>
            <a:endParaRPr lang="en-US" dirty="0"/>
          </a:p>
        </p:txBody>
      </p:sp>
      <p:sp>
        <p:nvSpPr>
          <p:cNvPr id="4" name="Slide Number Placeholder 3">
            <a:extLst>
              <a:ext uri="{FF2B5EF4-FFF2-40B4-BE49-F238E27FC236}">
                <a16:creationId xmlns:a16="http://schemas.microsoft.com/office/drawing/2014/main" id="{3A4E287B-0A0D-4898-97B8-8670D0210F4C}"/>
              </a:ext>
            </a:extLst>
          </p:cNvPr>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a:extLst>
              <a:ext uri="{FF2B5EF4-FFF2-40B4-BE49-F238E27FC236}">
                <a16:creationId xmlns:a16="http://schemas.microsoft.com/office/drawing/2014/main" id="{2E3DF302-2B46-4B1C-A8C2-6DBAE3F31E03}"/>
              </a:ext>
            </a:extLst>
          </p:cNvPr>
          <p:cNvGraphicFramePr>
            <a:graphicFrameLocks noChangeAspect="1"/>
          </p:cNvGraphicFramePr>
          <p:nvPr>
            <p:extLst>
              <p:ext uri="{D42A27DB-BD31-4B8C-83A1-F6EECF244321}">
                <p14:modId xmlns:p14="http://schemas.microsoft.com/office/powerpoint/2010/main" val="2515533774"/>
              </p:ext>
            </p:extLst>
          </p:nvPr>
        </p:nvGraphicFramePr>
        <p:xfrm>
          <a:off x="134937" y="136525"/>
          <a:ext cx="4437063" cy="1181100"/>
        </p:xfrm>
        <a:graphic>
          <a:graphicData uri="http://schemas.openxmlformats.org/presentationml/2006/ole">
            <mc:AlternateContent xmlns:mc="http://schemas.openxmlformats.org/markup-compatibility/2006">
              <mc:Choice xmlns:v="urn:schemas-microsoft-com:vml" Requires="v">
                <p:oleObj name="Equation" r:id="rId3" imgW="3581280" imgH="952200" progId="Equation.DSMT4">
                  <p:embed/>
                </p:oleObj>
              </mc:Choice>
              <mc:Fallback>
                <p:oleObj name="Equation" r:id="rId3" imgW="3581280" imgH="952200" progId="Equation.DSMT4">
                  <p:embed/>
                  <p:pic>
                    <p:nvPicPr>
                      <p:cNvPr id="21" name="Object 20">
                        <a:extLst>
                          <a:ext uri="{FF2B5EF4-FFF2-40B4-BE49-F238E27FC236}">
                            <a16:creationId xmlns:a16="http://schemas.microsoft.com/office/drawing/2014/main" id="{2A72B814-5895-46D9-B24B-841FEF044BAF}"/>
                          </a:ext>
                        </a:extLst>
                      </p:cNvPr>
                      <p:cNvPicPr/>
                      <p:nvPr/>
                    </p:nvPicPr>
                    <p:blipFill>
                      <a:blip r:embed="rId4"/>
                      <a:stretch>
                        <a:fillRect/>
                      </a:stretch>
                    </p:blipFill>
                    <p:spPr>
                      <a:xfrm>
                        <a:off x="134937" y="136525"/>
                        <a:ext cx="4437063" cy="11811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39BC78E-E53D-468C-BDB7-4AF4FAF516EC}"/>
              </a:ext>
            </a:extLst>
          </p:cNvPr>
          <p:cNvGraphicFramePr>
            <a:graphicFrameLocks noChangeAspect="1"/>
          </p:cNvGraphicFramePr>
          <p:nvPr>
            <p:extLst>
              <p:ext uri="{D42A27DB-BD31-4B8C-83A1-F6EECF244321}">
                <p14:modId xmlns:p14="http://schemas.microsoft.com/office/powerpoint/2010/main" val="1386034926"/>
              </p:ext>
            </p:extLst>
          </p:nvPr>
        </p:nvGraphicFramePr>
        <p:xfrm>
          <a:off x="134937" y="1474946"/>
          <a:ext cx="7685088" cy="2030413"/>
        </p:xfrm>
        <a:graphic>
          <a:graphicData uri="http://schemas.openxmlformats.org/presentationml/2006/ole">
            <mc:AlternateContent xmlns:mc="http://schemas.openxmlformats.org/markup-compatibility/2006">
              <mc:Choice xmlns:v="urn:schemas-microsoft-com:vml" Requires="v">
                <p:oleObj name="Equation" r:id="rId5" imgW="6108480" imgH="1612800" progId="Equation.DSMT4">
                  <p:embed/>
                </p:oleObj>
              </mc:Choice>
              <mc:Fallback>
                <p:oleObj name="Equation" r:id="rId5" imgW="6108480" imgH="1612800" progId="Equation.DSMT4">
                  <p:embed/>
                  <p:pic>
                    <p:nvPicPr>
                      <p:cNvPr id="10" name="Object 9">
                        <a:extLst>
                          <a:ext uri="{FF2B5EF4-FFF2-40B4-BE49-F238E27FC236}">
                            <a16:creationId xmlns:a16="http://schemas.microsoft.com/office/drawing/2014/main" id="{37D6AAA5-6CCD-48D5-B107-C9E095C50434}"/>
                          </a:ext>
                        </a:extLst>
                      </p:cNvPr>
                      <p:cNvPicPr/>
                      <p:nvPr/>
                    </p:nvPicPr>
                    <p:blipFill>
                      <a:blip r:embed="rId6"/>
                      <a:stretch>
                        <a:fillRect/>
                      </a:stretch>
                    </p:blipFill>
                    <p:spPr>
                      <a:xfrm>
                        <a:off x="134937" y="1474946"/>
                        <a:ext cx="7685088" cy="203041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76E93F1-E7D7-436B-BEE6-4E10156F394B}"/>
              </a:ext>
            </a:extLst>
          </p:cNvPr>
          <p:cNvGraphicFramePr>
            <a:graphicFrameLocks noChangeAspect="1"/>
          </p:cNvGraphicFramePr>
          <p:nvPr>
            <p:extLst>
              <p:ext uri="{D42A27DB-BD31-4B8C-83A1-F6EECF244321}">
                <p14:modId xmlns:p14="http://schemas.microsoft.com/office/powerpoint/2010/main" val="1574740657"/>
              </p:ext>
            </p:extLst>
          </p:nvPr>
        </p:nvGraphicFramePr>
        <p:xfrm>
          <a:off x="344194" y="4467768"/>
          <a:ext cx="5123212" cy="1552032"/>
        </p:xfrm>
        <a:graphic>
          <a:graphicData uri="http://schemas.openxmlformats.org/presentationml/2006/ole">
            <mc:AlternateContent xmlns:mc="http://schemas.openxmlformats.org/markup-compatibility/2006">
              <mc:Choice xmlns:v="urn:schemas-microsoft-com:vml" Requires="v">
                <p:oleObj name="Equation" r:id="rId7" imgW="4317840" imgH="1307880" progId="Equation.DSMT4">
                  <p:embed/>
                </p:oleObj>
              </mc:Choice>
              <mc:Fallback>
                <p:oleObj name="Equation" r:id="rId7" imgW="4317840" imgH="1307880" progId="Equation.DSMT4">
                  <p:embed/>
                  <p:pic>
                    <p:nvPicPr>
                      <p:cNvPr id="0" name=""/>
                      <p:cNvPicPr/>
                      <p:nvPr/>
                    </p:nvPicPr>
                    <p:blipFill>
                      <a:blip r:embed="rId8"/>
                      <a:stretch>
                        <a:fillRect/>
                      </a:stretch>
                    </p:blipFill>
                    <p:spPr>
                      <a:xfrm>
                        <a:off x="344194" y="4467768"/>
                        <a:ext cx="5123212" cy="1552032"/>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614E3408-A9B5-72FD-5417-BF765553BE56}"/>
              </a:ext>
            </a:extLst>
          </p:cNvPr>
          <p:cNvSpPr txBox="1"/>
          <p:nvPr/>
        </p:nvSpPr>
        <p:spPr>
          <a:xfrm>
            <a:off x="165416" y="3475315"/>
            <a:ext cx="8597583" cy="830997"/>
          </a:xfrm>
          <a:prstGeom prst="rect">
            <a:avLst/>
          </a:prstGeom>
          <a:noFill/>
        </p:spPr>
        <p:txBody>
          <a:bodyPr wrap="square" rtlCol="0">
            <a:spAutoFit/>
          </a:bodyPr>
          <a:lstStyle/>
          <a:p>
            <a:r>
              <a:rPr lang="en-US" sz="2400" dirty="0">
                <a:solidFill>
                  <a:srgbClr val="FF0000"/>
                </a:solidFill>
                <a:latin typeface="+mj-lt"/>
              </a:rPr>
              <a:t>Note that in this case, the eigenfunctions are compatible with the given boundary values.</a:t>
            </a:r>
          </a:p>
        </p:txBody>
      </p:sp>
    </p:spTree>
    <p:extLst>
      <p:ext uri="{BB962C8B-B14F-4D97-AF65-F5344CB8AC3E}">
        <p14:creationId xmlns:p14="http://schemas.microsoft.com/office/powerpoint/2010/main" val="2824446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E6342B-E681-4951-ECBB-9F1CC466375F}"/>
              </a:ext>
            </a:extLst>
          </p:cNvPr>
          <p:cNvSpPr>
            <a:spLocks noGrp="1"/>
          </p:cNvSpPr>
          <p:nvPr>
            <p:ph type="dt" sz="half" idx="10"/>
          </p:nvPr>
        </p:nvSpPr>
        <p:spPr/>
        <p:txBody>
          <a:bodyPr/>
          <a:lstStyle/>
          <a:p>
            <a:r>
              <a:rPr lang="en-US"/>
              <a:t>01/24/2025</a:t>
            </a:r>
            <a:endParaRPr lang="en-US" dirty="0"/>
          </a:p>
        </p:txBody>
      </p:sp>
      <p:sp>
        <p:nvSpPr>
          <p:cNvPr id="3" name="Footer Placeholder 2">
            <a:extLst>
              <a:ext uri="{FF2B5EF4-FFF2-40B4-BE49-F238E27FC236}">
                <a16:creationId xmlns:a16="http://schemas.microsoft.com/office/drawing/2014/main" id="{7AE3B7BE-E75B-179B-87CC-DF82FED707B0}"/>
              </a:ext>
            </a:extLst>
          </p:cNvPr>
          <p:cNvSpPr>
            <a:spLocks noGrp="1"/>
          </p:cNvSpPr>
          <p:nvPr>
            <p:ph type="ftr" sz="quarter" idx="11"/>
          </p:nvPr>
        </p:nvSpPr>
        <p:spPr/>
        <p:txBody>
          <a:bodyPr/>
          <a:lstStyle/>
          <a:p>
            <a:r>
              <a:rPr lang="en-US"/>
              <a:t>PHY 712  Spring 2025 -- Lecture 5</a:t>
            </a:r>
            <a:endParaRPr lang="en-US" dirty="0"/>
          </a:p>
        </p:txBody>
      </p:sp>
      <p:sp>
        <p:nvSpPr>
          <p:cNvPr id="4" name="Slide Number Placeholder 3">
            <a:extLst>
              <a:ext uri="{FF2B5EF4-FFF2-40B4-BE49-F238E27FC236}">
                <a16:creationId xmlns:a16="http://schemas.microsoft.com/office/drawing/2014/main" id="{089A2F0B-A4EA-0C75-9C67-0B68D5900D65}"/>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7D4155FB-764D-40B6-24AE-E01708A46C64}"/>
              </a:ext>
            </a:extLst>
          </p:cNvPr>
          <p:cNvSpPr txBox="1"/>
          <p:nvPr/>
        </p:nvSpPr>
        <p:spPr>
          <a:xfrm>
            <a:off x="228600" y="194733"/>
            <a:ext cx="1930337" cy="461665"/>
          </a:xfrm>
          <a:prstGeom prst="rect">
            <a:avLst/>
          </a:prstGeom>
          <a:noFill/>
        </p:spPr>
        <p:txBody>
          <a:bodyPr wrap="none" rtlCol="0">
            <a:spAutoFit/>
          </a:bodyPr>
          <a:lstStyle/>
          <a:p>
            <a:r>
              <a:rPr lang="en-US" sz="2400" dirty="0">
                <a:latin typeface="+mj-lt"/>
              </a:rPr>
              <a:t>Example 1 --</a:t>
            </a:r>
          </a:p>
        </p:txBody>
      </p:sp>
      <p:graphicFrame>
        <p:nvGraphicFramePr>
          <p:cNvPr id="6" name="Object 5">
            <a:extLst>
              <a:ext uri="{FF2B5EF4-FFF2-40B4-BE49-F238E27FC236}">
                <a16:creationId xmlns:a16="http://schemas.microsoft.com/office/drawing/2014/main" id="{CE42445D-FE7E-82A0-2BC2-8F1AAACC5CC9}"/>
              </a:ext>
            </a:extLst>
          </p:cNvPr>
          <p:cNvGraphicFramePr>
            <a:graphicFrameLocks noChangeAspect="1"/>
          </p:cNvGraphicFramePr>
          <p:nvPr>
            <p:extLst>
              <p:ext uri="{D42A27DB-BD31-4B8C-83A1-F6EECF244321}">
                <p14:modId xmlns:p14="http://schemas.microsoft.com/office/powerpoint/2010/main" val="3136137934"/>
              </p:ext>
            </p:extLst>
          </p:nvPr>
        </p:nvGraphicFramePr>
        <p:xfrm>
          <a:off x="228600" y="-71471"/>
          <a:ext cx="7197725" cy="1455738"/>
        </p:xfrm>
        <a:graphic>
          <a:graphicData uri="http://schemas.openxmlformats.org/presentationml/2006/ole">
            <mc:AlternateContent xmlns:mc="http://schemas.openxmlformats.org/markup-compatibility/2006">
              <mc:Choice xmlns:v="urn:schemas-microsoft-com:vml" Requires="v">
                <p:oleObj name="Equation" r:id="rId2" imgW="4711680" imgH="952200" progId="Equation.DSMT4">
                  <p:embed/>
                </p:oleObj>
              </mc:Choice>
              <mc:Fallback>
                <p:oleObj name="Equation" r:id="rId2" imgW="4711680" imgH="952200" progId="Equation.DSMT4">
                  <p:embed/>
                  <p:pic>
                    <p:nvPicPr>
                      <p:cNvPr id="5" name="Object 4"/>
                      <p:cNvPicPr/>
                      <p:nvPr/>
                    </p:nvPicPr>
                    <p:blipFill>
                      <a:blip r:embed="rId3"/>
                      <a:stretch>
                        <a:fillRect/>
                      </a:stretch>
                    </p:blipFill>
                    <p:spPr>
                      <a:xfrm>
                        <a:off x="228600" y="-71471"/>
                        <a:ext cx="7197725" cy="145573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EF15425-A5CD-8A41-DD25-A2C7B7CF37B7}"/>
              </a:ext>
            </a:extLst>
          </p:cNvPr>
          <p:cNvGraphicFramePr>
            <a:graphicFrameLocks noChangeAspect="1"/>
          </p:cNvGraphicFramePr>
          <p:nvPr>
            <p:extLst>
              <p:ext uri="{D42A27DB-BD31-4B8C-83A1-F6EECF244321}">
                <p14:modId xmlns:p14="http://schemas.microsoft.com/office/powerpoint/2010/main" val="3871324189"/>
              </p:ext>
            </p:extLst>
          </p:nvPr>
        </p:nvGraphicFramePr>
        <p:xfrm>
          <a:off x="228600" y="1524000"/>
          <a:ext cx="8382000" cy="4640508"/>
        </p:xfrm>
        <a:graphic>
          <a:graphicData uri="http://schemas.openxmlformats.org/presentationml/2006/ole">
            <mc:AlternateContent xmlns:mc="http://schemas.openxmlformats.org/markup-compatibility/2006">
              <mc:Choice xmlns:v="urn:schemas-microsoft-com:vml" Requires="v">
                <p:oleObj name="Equation" r:id="rId4" imgW="6172200" imgH="3416040" progId="Equation.DSMT4">
                  <p:embed/>
                </p:oleObj>
              </mc:Choice>
              <mc:Fallback>
                <p:oleObj name="Equation" r:id="rId4" imgW="6172200" imgH="3416040" progId="Equation.DSMT4">
                  <p:embed/>
                  <p:pic>
                    <p:nvPicPr>
                      <p:cNvPr id="0" name=""/>
                      <p:cNvPicPr/>
                      <p:nvPr/>
                    </p:nvPicPr>
                    <p:blipFill>
                      <a:blip r:embed="rId5"/>
                      <a:stretch>
                        <a:fillRect/>
                      </a:stretch>
                    </p:blipFill>
                    <p:spPr>
                      <a:xfrm>
                        <a:off x="228600" y="1524000"/>
                        <a:ext cx="8382000" cy="4640508"/>
                      </a:xfrm>
                      <a:prstGeom prst="rect">
                        <a:avLst/>
                      </a:prstGeom>
                    </p:spPr>
                  </p:pic>
                </p:oleObj>
              </mc:Fallback>
            </mc:AlternateContent>
          </a:graphicData>
        </a:graphic>
      </p:graphicFrame>
    </p:spTree>
    <p:extLst>
      <p:ext uri="{BB962C8B-B14F-4D97-AF65-F5344CB8AC3E}">
        <p14:creationId xmlns:p14="http://schemas.microsoft.com/office/powerpoint/2010/main" val="707809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190500" y="152400"/>
            <a:ext cx="8953500" cy="1200329"/>
          </a:xfrm>
          <a:prstGeom prst="rect">
            <a:avLst/>
          </a:prstGeom>
          <a:noFill/>
        </p:spPr>
        <p:txBody>
          <a:bodyPr wrap="square" rtlCol="0">
            <a:spAutoFit/>
          </a:bodyPr>
          <a:lstStyle/>
          <a:p>
            <a:pPr algn="ctr"/>
            <a:r>
              <a:rPr lang="en-US" sz="2400" b="1" dirty="0">
                <a:latin typeface="+mj-lt"/>
              </a:rPr>
              <a:t>Combined orthogonal function expansion and homogeneous solution construction of Green’s function</a:t>
            </a:r>
          </a:p>
          <a:p>
            <a:pPr algn="ctr"/>
            <a:r>
              <a:rPr lang="en-US" sz="2400" b="1" dirty="0">
                <a:latin typeface="+mj-lt"/>
              </a:rPr>
              <a:t>in 2 and 3 dimensions.</a:t>
            </a:r>
          </a:p>
        </p:txBody>
      </p:sp>
      <p:graphicFrame>
        <p:nvGraphicFramePr>
          <p:cNvPr id="6" name="Object 5"/>
          <p:cNvGraphicFramePr>
            <a:graphicFrameLocks noChangeAspect="1"/>
          </p:cNvGraphicFramePr>
          <p:nvPr>
            <p:extLst>
              <p:ext uri="{D42A27DB-BD31-4B8C-83A1-F6EECF244321}">
                <p14:modId xmlns:p14="http://schemas.microsoft.com/office/powerpoint/2010/main" val="2460988851"/>
              </p:ext>
            </p:extLst>
          </p:nvPr>
        </p:nvGraphicFramePr>
        <p:xfrm>
          <a:off x="238919" y="1505000"/>
          <a:ext cx="8856662" cy="2887662"/>
        </p:xfrm>
        <a:graphic>
          <a:graphicData uri="http://schemas.openxmlformats.org/presentationml/2006/ole">
            <mc:AlternateContent xmlns:mc="http://schemas.openxmlformats.org/markup-compatibility/2006">
              <mc:Choice xmlns:v="urn:schemas-microsoft-com:vml" Requires="v">
                <p:oleObj name="Equation" r:id="rId3" imgW="6781680" imgH="2209680" progId="Equation.DSMT4">
                  <p:embed/>
                </p:oleObj>
              </mc:Choice>
              <mc:Fallback>
                <p:oleObj name="Equation" r:id="rId3" imgW="6781680" imgH="2209680" progId="Equation.DSMT4">
                  <p:embed/>
                  <p:pic>
                    <p:nvPicPr>
                      <p:cNvPr id="0" name=""/>
                      <p:cNvPicPr/>
                      <p:nvPr/>
                    </p:nvPicPr>
                    <p:blipFill>
                      <a:blip r:embed="rId4"/>
                      <a:stretch>
                        <a:fillRect/>
                      </a:stretch>
                    </p:blipFill>
                    <p:spPr>
                      <a:xfrm>
                        <a:off x="238919" y="1505000"/>
                        <a:ext cx="8856662" cy="2887662"/>
                      </a:xfrm>
                      <a:prstGeom prst="rect">
                        <a:avLst/>
                      </a:prstGeom>
                    </p:spPr>
                  </p:pic>
                </p:oleObj>
              </mc:Fallback>
            </mc:AlternateContent>
          </a:graphicData>
        </a:graphic>
      </p:graphicFrame>
      <p:sp>
        <p:nvSpPr>
          <p:cNvPr id="7" name="TextBox 6"/>
          <p:cNvSpPr txBox="1"/>
          <p:nvPr/>
        </p:nvSpPr>
        <p:spPr>
          <a:xfrm>
            <a:off x="238919" y="4608069"/>
            <a:ext cx="8229600" cy="1569660"/>
          </a:xfrm>
          <a:prstGeom prst="rect">
            <a:avLst/>
          </a:prstGeom>
          <a:noFill/>
        </p:spPr>
        <p:txBody>
          <a:bodyPr wrap="square" rtlCol="0">
            <a:spAutoFit/>
          </a:bodyPr>
          <a:lstStyle/>
          <a:p>
            <a:r>
              <a:rPr lang="en-US" sz="2400" dirty="0"/>
              <a:t>For the two and three dimensional cases, we can use this technique in one of the dimensions in order to reduce the number of summation terms.  These ideas are discussed in Section 3.11 of Jackson.</a:t>
            </a:r>
          </a:p>
        </p:txBody>
      </p:sp>
    </p:spTree>
    <p:extLst>
      <p:ext uri="{BB962C8B-B14F-4D97-AF65-F5344CB8AC3E}">
        <p14:creationId xmlns:p14="http://schemas.microsoft.com/office/powerpoint/2010/main" val="2103501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04925964"/>
              </p:ext>
            </p:extLst>
          </p:nvPr>
        </p:nvGraphicFramePr>
        <p:xfrm>
          <a:off x="255588" y="358775"/>
          <a:ext cx="8329612" cy="1622425"/>
        </p:xfrm>
        <a:graphic>
          <a:graphicData uri="http://schemas.openxmlformats.org/presentationml/2006/ole">
            <mc:AlternateContent xmlns:mc="http://schemas.openxmlformats.org/markup-compatibility/2006">
              <mc:Choice xmlns:v="urn:schemas-microsoft-com:vml" Requires="v">
                <p:oleObj name="Equation" r:id="rId3" imgW="6260760" imgH="1295280" progId="Equation.DSMT4">
                  <p:embed/>
                </p:oleObj>
              </mc:Choice>
              <mc:Fallback>
                <p:oleObj name="Equation" r:id="rId3" imgW="6260760" imgH="1295280" progId="Equation.DSMT4">
                  <p:embed/>
                  <p:pic>
                    <p:nvPicPr>
                      <p:cNvPr id="0" name=""/>
                      <p:cNvPicPr/>
                      <p:nvPr/>
                    </p:nvPicPr>
                    <p:blipFill>
                      <a:blip r:embed="rId4"/>
                      <a:stretch>
                        <a:fillRect/>
                      </a:stretch>
                    </p:blipFill>
                    <p:spPr>
                      <a:xfrm>
                        <a:off x="255588" y="358775"/>
                        <a:ext cx="8329612" cy="16224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700580405"/>
              </p:ext>
            </p:extLst>
          </p:nvPr>
        </p:nvGraphicFramePr>
        <p:xfrm>
          <a:off x="449263" y="2057400"/>
          <a:ext cx="7475537" cy="4062412"/>
        </p:xfrm>
        <a:graphic>
          <a:graphicData uri="http://schemas.openxmlformats.org/presentationml/2006/ole">
            <mc:AlternateContent xmlns:mc="http://schemas.openxmlformats.org/markup-compatibility/2006">
              <mc:Choice xmlns:v="urn:schemas-microsoft-com:vml" Requires="v">
                <p:oleObj name="Equation" r:id="rId5" imgW="5816520" imgH="3162240" progId="Equation.DSMT4">
                  <p:embed/>
                </p:oleObj>
              </mc:Choice>
              <mc:Fallback>
                <p:oleObj name="Equation" r:id="rId5" imgW="5816520" imgH="3162240" progId="Equation.DSMT4">
                  <p:embed/>
                  <p:pic>
                    <p:nvPicPr>
                      <p:cNvPr id="0" name=""/>
                      <p:cNvPicPr/>
                      <p:nvPr/>
                    </p:nvPicPr>
                    <p:blipFill>
                      <a:blip r:embed="rId6"/>
                      <a:stretch>
                        <a:fillRect/>
                      </a:stretch>
                    </p:blipFill>
                    <p:spPr>
                      <a:xfrm>
                        <a:off x="449263" y="2057400"/>
                        <a:ext cx="7475537" cy="4062412"/>
                      </a:xfrm>
                      <a:prstGeom prst="rect">
                        <a:avLst/>
                      </a:prstGeom>
                    </p:spPr>
                  </p:pic>
                </p:oleObj>
              </mc:Fallback>
            </mc:AlternateContent>
          </a:graphicData>
        </a:graphic>
      </p:graphicFrame>
    </p:spTree>
    <p:extLst>
      <p:ext uri="{BB962C8B-B14F-4D97-AF65-F5344CB8AC3E}">
        <p14:creationId xmlns:p14="http://schemas.microsoft.com/office/powerpoint/2010/main" val="1911911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6" name="Picture 5">
            <a:extLst>
              <a:ext uri="{FF2B5EF4-FFF2-40B4-BE49-F238E27FC236}">
                <a16:creationId xmlns:a16="http://schemas.microsoft.com/office/drawing/2014/main" id="{1A83169E-80DC-1570-6578-DE795862D58F}"/>
              </a:ext>
            </a:extLst>
          </p:cNvPr>
          <p:cNvPicPr>
            <a:picLocks noChangeAspect="1"/>
          </p:cNvPicPr>
          <p:nvPr/>
        </p:nvPicPr>
        <p:blipFill>
          <a:blip r:embed="rId3"/>
          <a:stretch>
            <a:fillRect/>
          </a:stretch>
        </p:blipFill>
        <p:spPr>
          <a:xfrm>
            <a:off x="-46313" y="685800"/>
            <a:ext cx="9181846" cy="3810000"/>
          </a:xfrm>
          <a:prstGeom prst="rect">
            <a:avLst/>
          </a:prstGeom>
        </p:spPr>
      </p:pic>
      <p:sp>
        <p:nvSpPr>
          <p:cNvPr id="7" name="Rectangle 6"/>
          <p:cNvSpPr/>
          <p:nvPr/>
        </p:nvSpPr>
        <p:spPr>
          <a:xfrm>
            <a:off x="80800" y="3733800"/>
            <a:ext cx="8927620" cy="3048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7432818"/>
              </p:ext>
            </p:extLst>
          </p:nvPr>
        </p:nvGraphicFramePr>
        <p:xfrm>
          <a:off x="228600" y="514350"/>
          <a:ext cx="8843963" cy="5124450"/>
        </p:xfrm>
        <a:graphic>
          <a:graphicData uri="http://schemas.openxmlformats.org/presentationml/2006/ole">
            <mc:AlternateContent xmlns:mc="http://schemas.openxmlformats.org/markup-compatibility/2006">
              <mc:Choice xmlns:v="urn:schemas-microsoft-com:vml" Requires="v">
                <p:oleObj name="Equation" r:id="rId3" imgW="6883200" imgH="3987720" progId="Equation.DSMT4">
                  <p:embed/>
                </p:oleObj>
              </mc:Choice>
              <mc:Fallback>
                <p:oleObj name="Equation" r:id="rId3" imgW="6883200" imgH="3987720" progId="Equation.DSMT4">
                  <p:embed/>
                  <p:pic>
                    <p:nvPicPr>
                      <p:cNvPr id="0" name=""/>
                      <p:cNvPicPr/>
                      <p:nvPr/>
                    </p:nvPicPr>
                    <p:blipFill>
                      <a:blip r:embed="rId4"/>
                      <a:stretch>
                        <a:fillRect/>
                      </a:stretch>
                    </p:blipFill>
                    <p:spPr>
                      <a:xfrm>
                        <a:off x="228600" y="514350"/>
                        <a:ext cx="8843963" cy="5124450"/>
                      </a:xfrm>
                      <a:prstGeom prst="rect">
                        <a:avLst/>
                      </a:prstGeom>
                    </p:spPr>
                  </p:pic>
                </p:oleObj>
              </mc:Fallback>
            </mc:AlternateContent>
          </a:graphicData>
        </a:graphic>
      </p:graphicFrame>
    </p:spTree>
    <p:extLst>
      <p:ext uri="{BB962C8B-B14F-4D97-AF65-F5344CB8AC3E}">
        <p14:creationId xmlns:p14="http://schemas.microsoft.com/office/powerpoint/2010/main" val="1011457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136525"/>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188149"/>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2" name="Object 11"/>
          <p:cNvGraphicFramePr>
            <a:graphicFrameLocks noChangeAspect="1"/>
          </p:cNvGraphicFramePr>
          <p:nvPr>
            <p:extLst>
              <p:ext uri="{D42A27DB-BD31-4B8C-83A1-F6EECF244321}">
                <p14:modId xmlns:p14="http://schemas.microsoft.com/office/powerpoint/2010/main" val="2198492364"/>
              </p:ext>
            </p:extLst>
          </p:nvPr>
        </p:nvGraphicFramePr>
        <p:xfrm>
          <a:off x="1066800" y="5312462"/>
          <a:ext cx="7739062" cy="1122363"/>
        </p:xfrm>
        <a:graphic>
          <a:graphicData uri="http://schemas.openxmlformats.org/presentationml/2006/ole">
            <mc:AlternateContent xmlns:mc="http://schemas.openxmlformats.org/markup-compatibility/2006">
              <mc:Choice xmlns:v="urn:schemas-microsoft-com:vml" Requires="v">
                <p:oleObj name="Equation" r:id="rId3" imgW="4381200" imgH="634680" progId="Equation.DSMT4">
                  <p:embed/>
                </p:oleObj>
              </mc:Choice>
              <mc:Fallback>
                <p:oleObj name="Equation" r:id="rId3" imgW="4381200" imgH="634680" progId="Equation.DSMT4">
                  <p:embed/>
                  <p:pic>
                    <p:nvPicPr>
                      <p:cNvPr id="0" name=""/>
                      <p:cNvPicPr/>
                      <p:nvPr/>
                    </p:nvPicPr>
                    <p:blipFill>
                      <a:blip r:embed="rId4"/>
                      <a:stretch>
                        <a:fillRect/>
                      </a:stretch>
                    </p:blipFill>
                    <p:spPr>
                      <a:xfrm>
                        <a:off x="1066800" y="5312462"/>
                        <a:ext cx="7739062" cy="1122363"/>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746502386"/>
              </p:ext>
            </p:extLst>
          </p:nvPr>
        </p:nvGraphicFramePr>
        <p:xfrm>
          <a:off x="982662" y="3352747"/>
          <a:ext cx="7178675" cy="1835150"/>
        </p:xfrm>
        <a:graphic>
          <a:graphicData uri="http://schemas.openxmlformats.org/presentationml/2006/ole">
            <mc:AlternateContent xmlns:mc="http://schemas.openxmlformats.org/markup-compatibility/2006">
              <mc:Choice xmlns:v="urn:schemas-microsoft-com:vml" Requires="v">
                <p:oleObj name="Equation" r:id="rId5" imgW="4914720" imgH="1257120" progId="Equation.DSMT4">
                  <p:embed/>
                </p:oleObj>
              </mc:Choice>
              <mc:Fallback>
                <p:oleObj name="Equation" r:id="rId5" imgW="4914720" imgH="1257120" progId="Equation.DSMT4">
                  <p:embed/>
                  <p:pic>
                    <p:nvPicPr>
                      <p:cNvPr id="0" name=""/>
                      <p:cNvPicPr/>
                      <p:nvPr/>
                    </p:nvPicPr>
                    <p:blipFill>
                      <a:blip r:embed="rId6"/>
                      <a:stretch>
                        <a:fillRect/>
                      </a:stretch>
                    </p:blipFill>
                    <p:spPr>
                      <a:xfrm>
                        <a:off x="982662" y="3352747"/>
                        <a:ext cx="7178675" cy="1835150"/>
                      </a:xfrm>
                      <a:prstGeom prst="rect">
                        <a:avLst/>
                      </a:prstGeom>
                    </p:spPr>
                  </p:pic>
                </p:oleObj>
              </mc:Fallback>
            </mc:AlternateContent>
          </a:graphicData>
        </a:graphic>
      </p:graphicFrame>
      <p:grpSp>
        <p:nvGrpSpPr>
          <p:cNvPr id="18" name="Group 17"/>
          <p:cNvGrpSpPr/>
          <p:nvPr/>
        </p:nvGrpSpPr>
        <p:grpSpPr>
          <a:xfrm>
            <a:off x="1281922" y="3922234"/>
            <a:ext cx="7423731" cy="693893"/>
            <a:chOff x="1281922" y="3922234"/>
            <a:chExt cx="7423731"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3" y="3922234"/>
              <a:ext cx="2514600" cy="461665"/>
            </a:xfrm>
            <a:prstGeom prst="rect">
              <a:avLst/>
            </a:prstGeom>
            <a:noFill/>
          </p:spPr>
          <p:txBody>
            <a:bodyPr wrap="square" rtlCol="0">
              <a:spAutoFit/>
            </a:bodyPr>
            <a:lstStyle/>
            <a:p>
              <a:r>
                <a:rPr lang="en-US" sz="2400" dirty="0">
                  <a:solidFill>
                    <a:srgbClr val="FF0000"/>
                  </a:solidFill>
                  <a:latin typeface="+mj-lt"/>
                </a:rPr>
                <a:t>Know this term</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Tree>
    <p:extLst>
      <p:ext uri="{BB962C8B-B14F-4D97-AF65-F5344CB8AC3E}">
        <p14:creationId xmlns:p14="http://schemas.microsoft.com/office/powerpoint/2010/main" val="103037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895600" y="214778"/>
            <a:ext cx="4724400" cy="1752600"/>
          </a:xfrm>
          <a:prstGeom prst="rect">
            <a:avLst/>
          </a:prstGeom>
          <a:pattFill prst="pct2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94021" y="3048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9" name="Object 18"/>
          <p:cNvGraphicFramePr>
            <a:graphicFrameLocks noChangeAspect="1"/>
          </p:cNvGraphicFramePr>
          <p:nvPr>
            <p:extLst>
              <p:ext uri="{D42A27DB-BD31-4B8C-83A1-F6EECF244321}">
                <p14:modId xmlns:p14="http://schemas.microsoft.com/office/powerpoint/2010/main" val="3445104850"/>
              </p:ext>
            </p:extLst>
          </p:nvPr>
        </p:nvGraphicFramePr>
        <p:xfrm>
          <a:off x="174625" y="4041775"/>
          <a:ext cx="8794750" cy="1398588"/>
        </p:xfrm>
        <a:graphic>
          <a:graphicData uri="http://schemas.openxmlformats.org/presentationml/2006/ole">
            <mc:AlternateContent xmlns:mc="http://schemas.openxmlformats.org/markup-compatibility/2006">
              <mc:Choice xmlns:v="urn:schemas-microsoft-com:vml" Requires="v">
                <p:oleObj name="Equation" r:id="rId3" imgW="5994360" imgH="952200" progId="Equation.DSMT4">
                  <p:embed/>
                </p:oleObj>
              </mc:Choice>
              <mc:Fallback>
                <p:oleObj name="Equation" r:id="rId3" imgW="5994360" imgH="952200" progId="Equation.DSMT4">
                  <p:embed/>
                  <p:pic>
                    <p:nvPicPr>
                      <p:cNvPr id="0" name=""/>
                      <p:cNvPicPr/>
                      <p:nvPr/>
                    </p:nvPicPr>
                    <p:blipFill>
                      <a:blip r:embed="rId4"/>
                      <a:stretch>
                        <a:fillRect/>
                      </a:stretch>
                    </p:blipFill>
                    <p:spPr>
                      <a:xfrm>
                        <a:off x="174625" y="4041775"/>
                        <a:ext cx="8794750" cy="1398588"/>
                      </a:xfrm>
                      <a:prstGeom prst="rect">
                        <a:avLst/>
                      </a:prstGeom>
                    </p:spPr>
                  </p:pic>
                </p:oleObj>
              </mc:Fallback>
            </mc:AlternateContent>
          </a:graphicData>
        </a:graphic>
      </p:graphicFrame>
    </p:spTree>
    <p:extLst>
      <p:ext uri="{BB962C8B-B14F-4D97-AF65-F5344CB8AC3E}">
        <p14:creationId xmlns:p14="http://schemas.microsoft.com/office/powerpoint/2010/main" val="3275485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86869180"/>
              </p:ext>
            </p:extLst>
          </p:nvPr>
        </p:nvGraphicFramePr>
        <p:xfrm>
          <a:off x="1143000" y="1524000"/>
          <a:ext cx="5622925" cy="1677987"/>
        </p:xfrm>
        <a:graphic>
          <a:graphicData uri="http://schemas.openxmlformats.org/presentationml/2006/ole">
            <mc:AlternateContent xmlns:mc="http://schemas.openxmlformats.org/markup-compatibility/2006">
              <mc:Choice xmlns:v="urn:schemas-microsoft-com:vml" Requires="v">
                <p:oleObj name="Equation" r:id="rId3" imgW="4470120" imgH="1333440" progId="Equation.DSMT4">
                  <p:embed/>
                </p:oleObj>
              </mc:Choice>
              <mc:Fallback>
                <p:oleObj name="Equation" r:id="rId3" imgW="4470120" imgH="1333440" progId="Equation.DSMT4">
                  <p:embed/>
                  <p:pic>
                    <p:nvPicPr>
                      <p:cNvPr id="0" name=""/>
                      <p:cNvPicPr/>
                      <p:nvPr/>
                    </p:nvPicPr>
                    <p:blipFill>
                      <a:blip r:embed="rId4"/>
                      <a:stretch>
                        <a:fillRect/>
                      </a:stretch>
                    </p:blipFill>
                    <p:spPr>
                      <a:xfrm>
                        <a:off x="1143000" y="1524000"/>
                        <a:ext cx="5622925" cy="167798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678749566"/>
              </p:ext>
            </p:extLst>
          </p:nvPr>
        </p:nvGraphicFramePr>
        <p:xfrm>
          <a:off x="609600" y="304800"/>
          <a:ext cx="7739062" cy="1122363"/>
        </p:xfrm>
        <a:graphic>
          <a:graphicData uri="http://schemas.openxmlformats.org/presentationml/2006/ole">
            <mc:AlternateContent xmlns:mc="http://schemas.openxmlformats.org/markup-compatibility/2006">
              <mc:Choice xmlns:v="urn:schemas-microsoft-com:vml" Requires="v">
                <p:oleObj name="Equation" r:id="rId5" imgW="4381200" imgH="634680" progId="Equation.DSMT4">
                  <p:embed/>
                </p:oleObj>
              </mc:Choice>
              <mc:Fallback>
                <p:oleObj name="Equation" r:id="rId5" imgW="4381200" imgH="634680" progId="Equation.DSMT4">
                  <p:embed/>
                  <p:pic>
                    <p:nvPicPr>
                      <p:cNvPr id="0" name=""/>
                      <p:cNvPicPr/>
                      <p:nvPr/>
                    </p:nvPicPr>
                    <p:blipFill>
                      <a:blip r:embed="rId6"/>
                      <a:stretch>
                        <a:fillRect/>
                      </a:stretch>
                    </p:blipFill>
                    <p:spPr>
                      <a:xfrm>
                        <a:off x="609600" y="304800"/>
                        <a:ext cx="7739062" cy="11223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9513056"/>
              </p:ext>
            </p:extLst>
          </p:nvPr>
        </p:nvGraphicFramePr>
        <p:xfrm>
          <a:off x="1219200" y="3500309"/>
          <a:ext cx="6324600" cy="2680731"/>
        </p:xfrm>
        <a:graphic>
          <a:graphicData uri="http://schemas.openxmlformats.org/presentationml/2006/ole">
            <mc:AlternateContent xmlns:mc="http://schemas.openxmlformats.org/markup-compatibility/2006">
              <mc:Choice xmlns:v="urn:schemas-microsoft-com:vml" Requires="v">
                <p:oleObj name="Equation" r:id="rId7" imgW="5003640" imgH="2120760" progId="Equation.DSMT4">
                  <p:embed/>
                </p:oleObj>
              </mc:Choice>
              <mc:Fallback>
                <p:oleObj name="Equation" r:id="rId7" imgW="5003640" imgH="2120760" progId="Equation.DSMT4">
                  <p:embed/>
                  <p:pic>
                    <p:nvPicPr>
                      <p:cNvPr id="0" name=""/>
                      <p:cNvPicPr/>
                      <p:nvPr/>
                    </p:nvPicPr>
                    <p:blipFill>
                      <a:blip r:embed="rId8"/>
                      <a:stretch>
                        <a:fillRect/>
                      </a:stretch>
                    </p:blipFill>
                    <p:spPr>
                      <a:xfrm>
                        <a:off x="1219200" y="3500309"/>
                        <a:ext cx="6324600" cy="2680731"/>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8" name="Rectangle 7"/>
              <p:cNvSpPr/>
              <p:nvPr/>
            </p:nvSpPr>
            <p:spPr>
              <a:xfrm>
                <a:off x="4423562" y="3244334"/>
                <a:ext cx="29687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atin typeface="Cambria Math" panose="02040503050406030204" pitchFamily="18" charset="0"/>
                        </a:rPr>
                        <m:t>,</m:t>
                      </m:r>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4423562" y="3244334"/>
                <a:ext cx="296876" cy="369332"/>
              </a:xfrm>
              <a:prstGeom prst="rect">
                <a:avLst/>
              </a:prstGeom>
              <a:blipFill rotWithShape="0">
                <a:blip r:embed="rId10"/>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47852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6" name="TextBox 5"/>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1299288073"/>
              </p:ext>
            </p:extLst>
          </p:nvPr>
        </p:nvGraphicFramePr>
        <p:xfrm>
          <a:off x="381000" y="685800"/>
          <a:ext cx="7582648" cy="852487"/>
        </p:xfrm>
        <a:graphic>
          <a:graphicData uri="http://schemas.openxmlformats.org/presentationml/2006/ole">
            <mc:AlternateContent xmlns:mc="http://schemas.openxmlformats.org/markup-compatibility/2006">
              <mc:Choice xmlns:v="urn:schemas-microsoft-com:vml" Requires="v">
                <p:oleObj name="Equation" r:id="rId3" imgW="4292280" imgH="482400" progId="Equation.DSMT4">
                  <p:embed/>
                </p:oleObj>
              </mc:Choice>
              <mc:Fallback>
                <p:oleObj name="Equation" r:id="rId3" imgW="4292280" imgH="482400" progId="Equation.DSMT4">
                  <p:embed/>
                  <p:pic>
                    <p:nvPicPr>
                      <p:cNvPr id="0" name=""/>
                      <p:cNvPicPr/>
                      <p:nvPr/>
                    </p:nvPicPr>
                    <p:blipFill>
                      <a:blip r:embed="rId4"/>
                      <a:stretch>
                        <a:fillRect/>
                      </a:stretch>
                    </p:blipFill>
                    <p:spPr>
                      <a:xfrm>
                        <a:off x="381000" y="685800"/>
                        <a:ext cx="7582648" cy="852487"/>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81892196"/>
              </p:ext>
            </p:extLst>
          </p:nvPr>
        </p:nvGraphicFramePr>
        <p:xfrm>
          <a:off x="109999" y="1598176"/>
          <a:ext cx="8924001" cy="2460662"/>
        </p:xfrm>
        <a:graphic>
          <a:graphicData uri="http://schemas.openxmlformats.org/presentationml/2006/ole">
            <mc:AlternateContent xmlns:mc="http://schemas.openxmlformats.org/markup-compatibility/2006">
              <mc:Choice xmlns:v="urn:schemas-microsoft-com:vml" Requires="v">
                <p:oleObj name="Equation" r:id="rId5" imgW="6908760" imgH="1904760" progId="Equation.DSMT4">
                  <p:embed/>
                </p:oleObj>
              </mc:Choice>
              <mc:Fallback>
                <p:oleObj name="Equation" r:id="rId5" imgW="6908760" imgH="1904760" progId="Equation.DSMT4">
                  <p:embed/>
                  <p:pic>
                    <p:nvPicPr>
                      <p:cNvPr id="0" name=""/>
                      <p:cNvPicPr/>
                      <p:nvPr/>
                    </p:nvPicPr>
                    <p:blipFill>
                      <a:blip r:embed="rId6"/>
                      <a:stretch>
                        <a:fillRect/>
                      </a:stretch>
                    </p:blipFill>
                    <p:spPr>
                      <a:xfrm>
                        <a:off x="109999" y="1598176"/>
                        <a:ext cx="8924001" cy="2460662"/>
                      </a:xfrm>
                      <a:prstGeom prst="rect">
                        <a:avLst/>
                      </a:prstGeom>
                    </p:spPr>
                  </p:pic>
                </p:oleObj>
              </mc:Fallback>
            </mc:AlternateContent>
          </a:graphicData>
        </a:graphic>
      </p:graphicFrame>
      <p:sp>
        <p:nvSpPr>
          <p:cNvPr id="10" name="Rectangle 9"/>
          <p:cNvSpPr/>
          <p:nvPr/>
        </p:nvSpPr>
        <p:spPr>
          <a:xfrm>
            <a:off x="1973179" y="4100978"/>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1371600" y="41910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914400" y="4800600"/>
            <a:ext cx="609600" cy="461665"/>
          </a:xfrm>
          <a:prstGeom prst="rect">
            <a:avLst/>
          </a:prstGeom>
          <a:noFill/>
        </p:spPr>
        <p:txBody>
          <a:bodyPr wrap="square" rtlCol="0">
            <a:spAutoFit/>
          </a:bodyPr>
          <a:lstStyle/>
          <a:p>
            <a:r>
              <a:rPr lang="en-US" sz="2400" i="1" dirty="0">
                <a:latin typeface="+mj-lt"/>
              </a:rPr>
              <a:t>b</a:t>
            </a:r>
          </a:p>
        </p:txBody>
      </p:sp>
      <p:sp>
        <p:nvSpPr>
          <p:cNvPr id="13" name="Left Brace 12"/>
          <p:cNvSpPr/>
          <p:nvPr/>
        </p:nvSpPr>
        <p:spPr>
          <a:xfrm rot="-5400000">
            <a:off x="4142152" y="3800923"/>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4343400" y="6091535"/>
            <a:ext cx="609600" cy="461665"/>
          </a:xfrm>
          <a:prstGeom prst="rect">
            <a:avLst/>
          </a:prstGeom>
          <a:noFill/>
        </p:spPr>
        <p:txBody>
          <a:bodyPr wrap="square" rtlCol="0">
            <a:spAutoFit/>
          </a:bodyPr>
          <a:lstStyle/>
          <a:p>
            <a:r>
              <a:rPr lang="en-US" sz="2400" i="1" dirty="0">
                <a:latin typeface="+mj-lt"/>
              </a:rPr>
              <a:t>a</a:t>
            </a:r>
          </a:p>
        </p:txBody>
      </p:sp>
    </p:spTree>
    <p:extLst>
      <p:ext uri="{BB962C8B-B14F-4D97-AF65-F5344CB8AC3E}">
        <p14:creationId xmlns:p14="http://schemas.microsoft.com/office/powerpoint/2010/main" val="1350975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51382925"/>
              </p:ext>
            </p:extLst>
          </p:nvPr>
        </p:nvGraphicFramePr>
        <p:xfrm>
          <a:off x="457200" y="2622253"/>
          <a:ext cx="7178675" cy="1835150"/>
        </p:xfrm>
        <a:graphic>
          <a:graphicData uri="http://schemas.openxmlformats.org/presentationml/2006/ole">
            <mc:AlternateContent xmlns:mc="http://schemas.openxmlformats.org/markup-compatibility/2006">
              <mc:Choice xmlns:v="urn:schemas-microsoft-com:vml" Requires="v">
                <p:oleObj name="Equation" r:id="rId3" imgW="4914720" imgH="1257120" progId="Equation.DSMT4">
                  <p:embed/>
                </p:oleObj>
              </mc:Choice>
              <mc:Fallback>
                <p:oleObj name="Equation" r:id="rId3" imgW="4914720" imgH="1257120" progId="Equation.DSMT4">
                  <p:embed/>
                  <p:pic>
                    <p:nvPicPr>
                      <p:cNvPr id="0" name=""/>
                      <p:cNvPicPr/>
                      <p:nvPr/>
                    </p:nvPicPr>
                    <p:blipFill>
                      <a:blip r:embed="rId4"/>
                      <a:stretch>
                        <a:fillRect/>
                      </a:stretch>
                    </p:blipFill>
                    <p:spPr>
                      <a:xfrm>
                        <a:off x="457200" y="2622253"/>
                        <a:ext cx="7178675" cy="1835150"/>
                      </a:xfrm>
                      <a:prstGeom prst="rect">
                        <a:avLst/>
                      </a:prstGeom>
                    </p:spPr>
                  </p:pic>
                </p:oleObj>
              </mc:Fallback>
            </mc:AlternateContent>
          </a:graphicData>
        </a:graphic>
      </p:graphicFrame>
      <p:sp>
        <p:nvSpPr>
          <p:cNvPr id="6" name="Rectangle 5"/>
          <p:cNvSpPr/>
          <p:nvPr/>
        </p:nvSpPr>
        <p:spPr>
          <a:xfrm>
            <a:off x="1211179" y="228600"/>
            <a:ext cx="4724400" cy="1752600"/>
          </a:xfrm>
          <a:prstGeom prst="rect">
            <a:avLst/>
          </a:prstGeom>
          <a:pattFill prst="pct3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609600" y="318622"/>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52400" y="928222"/>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80152" y="-71455"/>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81400" y="2219157"/>
            <a:ext cx="609600" cy="461665"/>
          </a:xfrm>
          <a:prstGeom prst="rect">
            <a:avLst/>
          </a:prstGeom>
          <a:noFill/>
        </p:spPr>
        <p:txBody>
          <a:bodyPr wrap="square" rtlCol="0">
            <a:spAutoFit/>
          </a:bodyPr>
          <a:lstStyle/>
          <a:p>
            <a:r>
              <a:rPr lang="en-US" sz="2400" i="1" dirty="0">
                <a:latin typeface="+mj-lt"/>
              </a:rPr>
              <a:t>a</a:t>
            </a:r>
          </a:p>
        </p:txBody>
      </p:sp>
      <p:graphicFrame>
        <p:nvGraphicFramePr>
          <p:cNvPr id="11" name="Object 10"/>
          <p:cNvGraphicFramePr>
            <a:graphicFrameLocks noChangeAspect="1"/>
          </p:cNvGraphicFramePr>
          <p:nvPr>
            <p:extLst>
              <p:ext uri="{D42A27DB-BD31-4B8C-83A1-F6EECF244321}">
                <p14:modId xmlns:p14="http://schemas.microsoft.com/office/powerpoint/2010/main" val="54088182"/>
              </p:ext>
            </p:extLst>
          </p:nvPr>
        </p:nvGraphicFramePr>
        <p:xfrm>
          <a:off x="2971800" y="609600"/>
          <a:ext cx="1223844" cy="713909"/>
        </p:xfrm>
        <a:graphic>
          <a:graphicData uri="http://schemas.openxmlformats.org/presentationml/2006/ole">
            <mc:AlternateContent xmlns:mc="http://schemas.openxmlformats.org/markup-compatibility/2006">
              <mc:Choice xmlns:v="urn:schemas-microsoft-com:vml" Requires="v">
                <p:oleObj name="Equation" r:id="rId5" imgW="457200" imgH="266400" progId="Equation.DSMT4">
                  <p:embed/>
                </p:oleObj>
              </mc:Choice>
              <mc:Fallback>
                <p:oleObj name="Equation" r:id="rId5" imgW="457200" imgH="266400" progId="Equation.DSMT4">
                  <p:embed/>
                  <p:pic>
                    <p:nvPicPr>
                      <p:cNvPr id="0" name=""/>
                      <p:cNvPicPr/>
                      <p:nvPr/>
                    </p:nvPicPr>
                    <p:blipFill>
                      <a:blip r:embed="rId6"/>
                      <a:stretch>
                        <a:fillRect/>
                      </a:stretch>
                    </p:blipFill>
                    <p:spPr>
                      <a:xfrm>
                        <a:off x="2971800" y="609600"/>
                        <a:ext cx="1223844" cy="713909"/>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087102841"/>
              </p:ext>
            </p:extLst>
          </p:nvPr>
        </p:nvGraphicFramePr>
        <p:xfrm>
          <a:off x="257175" y="4610745"/>
          <a:ext cx="8629650" cy="1592262"/>
        </p:xfrm>
        <a:graphic>
          <a:graphicData uri="http://schemas.openxmlformats.org/presentationml/2006/ole">
            <mc:AlternateContent xmlns:mc="http://schemas.openxmlformats.org/markup-compatibility/2006">
              <mc:Choice xmlns:v="urn:schemas-microsoft-com:vml" Requires="v">
                <p:oleObj name="Equation" r:id="rId7" imgW="6680160" imgH="1231560" progId="Equation.DSMT4">
                  <p:embed/>
                </p:oleObj>
              </mc:Choice>
              <mc:Fallback>
                <p:oleObj name="Equation" r:id="rId7" imgW="6680160" imgH="1231560" progId="Equation.DSMT4">
                  <p:embed/>
                  <p:pic>
                    <p:nvPicPr>
                      <p:cNvPr id="0" name=""/>
                      <p:cNvPicPr/>
                      <p:nvPr/>
                    </p:nvPicPr>
                    <p:blipFill>
                      <a:blip r:embed="rId8"/>
                      <a:stretch>
                        <a:fillRect/>
                      </a:stretch>
                    </p:blipFill>
                    <p:spPr>
                      <a:xfrm>
                        <a:off x="257175" y="4610745"/>
                        <a:ext cx="8629650" cy="1592262"/>
                      </a:xfrm>
                      <a:prstGeom prst="rect">
                        <a:avLst/>
                      </a:prstGeom>
                    </p:spPr>
                  </p:pic>
                </p:oleObj>
              </mc:Fallback>
            </mc:AlternateContent>
          </a:graphicData>
        </a:graphic>
      </p:graphicFrame>
      <p:cxnSp>
        <p:nvCxnSpPr>
          <p:cNvPr id="14" name="Straight Connector 13">
            <a:extLst>
              <a:ext uri="{FF2B5EF4-FFF2-40B4-BE49-F238E27FC236}">
                <a16:creationId xmlns:a16="http://schemas.microsoft.com/office/drawing/2014/main" id="{2E9B579D-312D-4E8B-89AD-9C49B859861C}"/>
              </a:ext>
            </a:extLst>
          </p:cNvPr>
          <p:cNvCxnSpPr>
            <a:cxnSpLocks/>
          </p:cNvCxnSpPr>
          <p:nvPr/>
        </p:nvCxnSpPr>
        <p:spPr>
          <a:xfrm flipV="1">
            <a:off x="1981200" y="3429000"/>
            <a:ext cx="4419600" cy="102840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08209A7-CD01-4DE3-9908-DA5FB7B98AC9}"/>
              </a:ext>
            </a:extLst>
          </p:cNvPr>
          <p:cNvSpPr txBox="1"/>
          <p:nvPr/>
        </p:nvSpPr>
        <p:spPr>
          <a:xfrm>
            <a:off x="6553200" y="2895600"/>
            <a:ext cx="1447800" cy="461665"/>
          </a:xfrm>
          <a:prstGeom prst="rect">
            <a:avLst/>
          </a:prstGeom>
          <a:noFill/>
        </p:spPr>
        <p:txBody>
          <a:bodyPr wrap="square" rtlCol="0">
            <a:spAutoFit/>
          </a:bodyPr>
          <a:lstStyle/>
          <a:p>
            <a:r>
              <a:rPr lang="en-US" sz="2400" b="1" dirty="0">
                <a:solidFill>
                  <a:srgbClr val="FF0000"/>
                </a:solidFill>
                <a:latin typeface="+mj-lt"/>
              </a:rPr>
              <a:t>=0</a:t>
            </a:r>
          </a:p>
        </p:txBody>
      </p:sp>
      <p:sp>
        <p:nvSpPr>
          <p:cNvPr id="13" name="TextBox 12">
            <a:extLst>
              <a:ext uri="{FF2B5EF4-FFF2-40B4-BE49-F238E27FC236}">
                <a16:creationId xmlns:a16="http://schemas.microsoft.com/office/drawing/2014/main" id="{9A03D95C-0CEB-E15B-8A7D-2517FADB4C56}"/>
              </a:ext>
            </a:extLst>
          </p:cNvPr>
          <p:cNvSpPr txBox="1"/>
          <p:nvPr/>
        </p:nvSpPr>
        <p:spPr>
          <a:xfrm>
            <a:off x="6522720" y="3238664"/>
            <a:ext cx="2133600" cy="461665"/>
          </a:xfrm>
          <a:prstGeom prst="rect">
            <a:avLst/>
          </a:prstGeom>
          <a:noFill/>
        </p:spPr>
        <p:txBody>
          <a:bodyPr wrap="square" rtlCol="0">
            <a:spAutoFit/>
          </a:bodyPr>
          <a:lstStyle/>
          <a:p>
            <a:r>
              <a:rPr lang="en-US" sz="2400" dirty="0">
                <a:latin typeface="+mj-lt"/>
              </a:rPr>
              <a:t>(for our case)</a:t>
            </a:r>
          </a:p>
        </p:txBody>
      </p:sp>
    </p:spTree>
    <p:extLst>
      <p:ext uri="{BB962C8B-B14F-4D97-AF65-F5344CB8AC3E}">
        <p14:creationId xmlns:p14="http://schemas.microsoft.com/office/powerpoint/2010/main" val="249162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0868867"/>
              </p:ext>
            </p:extLst>
          </p:nvPr>
        </p:nvGraphicFramePr>
        <p:xfrm>
          <a:off x="257175" y="1371600"/>
          <a:ext cx="5004138" cy="1620837"/>
        </p:xfrm>
        <a:graphic>
          <a:graphicData uri="http://schemas.openxmlformats.org/presentationml/2006/ole">
            <mc:AlternateContent xmlns:mc="http://schemas.openxmlformats.org/markup-compatibility/2006">
              <mc:Choice xmlns:v="urn:schemas-microsoft-com:vml" Requires="v">
                <p:oleObj name="Equation" r:id="rId3" imgW="4038480" imgH="1307880" progId="Equation.DSMT4">
                  <p:embed/>
                </p:oleObj>
              </mc:Choice>
              <mc:Fallback>
                <p:oleObj name="Equation" r:id="rId3" imgW="4038480" imgH="1307880" progId="Equation.DSMT4">
                  <p:embed/>
                  <p:pic>
                    <p:nvPicPr>
                      <p:cNvPr id="0" name=""/>
                      <p:cNvPicPr/>
                      <p:nvPr/>
                    </p:nvPicPr>
                    <p:blipFill>
                      <a:blip r:embed="rId4"/>
                      <a:stretch>
                        <a:fillRect/>
                      </a:stretch>
                    </p:blipFill>
                    <p:spPr>
                      <a:xfrm>
                        <a:off x="257175" y="1371600"/>
                        <a:ext cx="5004138" cy="162083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12698918"/>
              </p:ext>
            </p:extLst>
          </p:nvPr>
        </p:nvGraphicFramePr>
        <p:xfrm>
          <a:off x="257175" y="152400"/>
          <a:ext cx="7286625" cy="1344460"/>
        </p:xfrm>
        <a:graphic>
          <a:graphicData uri="http://schemas.openxmlformats.org/presentationml/2006/ole">
            <mc:AlternateContent xmlns:mc="http://schemas.openxmlformats.org/markup-compatibility/2006">
              <mc:Choice xmlns:v="urn:schemas-microsoft-com:vml" Requires="v">
                <p:oleObj name="Equation" r:id="rId5" imgW="6680160" imgH="1231560" progId="Equation.DSMT4">
                  <p:embed/>
                </p:oleObj>
              </mc:Choice>
              <mc:Fallback>
                <p:oleObj name="Equation" r:id="rId5" imgW="6680160" imgH="1231560" progId="Equation.DSMT4">
                  <p:embed/>
                  <p:pic>
                    <p:nvPicPr>
                      <p:cNvPr id="0" name=""/>
                      <p:cNvPicPr/>
                      <p:nvPr/>
                    </p:nvPicPr>
                    <p:blipFill>
                      <a:blip r:embed="rId6"/>
                      <a:stretch>
                        <a:fillRect/>
                      </a:stretch>
                    </p:blipFill>
                    <p:spPr>
                      <a:xfrm>
                        <a:off x="257175" y="152400"/>
                        <a:ext cx="7286625" cy="13444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727079492"/>
              </p:ext>
            </p:extLst>
          </p:nvPr>
        </p:nvGraphicFramePr>
        <p:xfrm>
          <a:off x="84135" y="2960807"/>
          <a:ext cx="8606978" cy="2535288"/>
        </p:xfrm>
        <a:graphic>
          <a:graphicData uri="http://schemas.openxmlformats.org/presentationml/2006/ole">
            <mc:AlternateContent xmlns:mc="http://schemas.openxmlformats.org/markup-compatibility/2006">
              <mc:Choice xmlns:v="urn:schemas-microsoft-com:vml" Requires="v">
                <p:oleObj name="Equation" r:id="rId7" imgW="8407080" imgH="2476440" progId="Equation.DSMT4">
                  <p:embed/>
                </p:oleObj>
              </mc:Choice>
              <mc:Fallback>
                <p:oleObj name="Equation" r:id="rId7" imgW="8407080" imgH="2476440" progId="Equation.DSMT4">
                  <p:embed/>
                  <p:pic>
                    <p:nvPicPr>
                      <p:cNvPr id="0" name=""/>
                      <p:cNvPicPr/>
                      <p:nvPr/>
                    </p:nvPicPr>
                    <p:blipFill>
                      <a:blip r:embed="rId8"/>
                      <a:stretch>
                        <a:fillRect/>
                      </a:stretch>
                    </p:blipFill>
                    <p:spPr>
                      <a:xfrm>
                        <a:off x="84135" y="2960807"/>
                        <a:ext cx="8606978" cy="2535288"/>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0B7DA483-8AEA-4550-A08D-007DF3F1CBC5}"/>
              </a:ext>
            </a:extLst>
          </p:cNvPr>
          <p:cNvSpPr txBox="1"/>
          <p:nvPr/>
        </p:nvSpPr>
        <p:spPr>
          <a:xfrm>
            <a:off x="685800" y="5638800"/>
            <a:ext cx="8001000" cy="461665"/>
          </a:xfrm>
          <a:prstGeom prst="rect">
            <a:avLst/>
          </a:prstGeom>
          <a:noFill/>
        </p:spPr>
        <p:txBody>
          <a:bodyPr wrap="square" rtlCol="0">
            <a:spAutoFit/>
          </a:bodyPr>
          <a:lstStyle/>
          <a:p>
            <a:r>
              <a:rPr lang="en-US" sz="2400" dirty="0">
                <a:latin typeface="+mj-lt"/>
              </a:rPr>
              <a:t>(somewhat painful solution to example problem)</a:t>
            </a:r>
          </a:p>
        </p:txBody>
      </p:sp>
    </p:spTree>
    <p:extLst>
      <p:ext uri="{BB962C8B-B14F-4D97-AF65-F5344CB8AC3E}">
        <p14:creationId xmlns:p14="http://schemas.microsoft.com/office/powerpoint/2010/main" val="3082979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914779362"/>
              </p:ext>
            </p:extLst>
          </p:nvPr>
        </p:nvGraphicFramePr>
        <p:xfrm>
          <a:off x="76200" y="65107"/>
          <a:ext cx="7253288" cy="1211263"/>
        </p:xfrm>
        <a:graphic>
          <a:graphicData uri="http://schemas.openxmlformats.org/presentationml/2006/ole">
            <mc:AlternateContent xmlns:mc="http://schemas.openxmlformats.org/markup-compatibility/2006">
              <mc:Choice xmlns:v="urn:schemas-microsoft-com:vml" Requires="v">
                <p:oleObj name="Equation" r:id="rId3" imgW="5854680" imgH="977760" progId="Equation.DSMT4">
                  <p:embed/>
                </p:oleObj>
              </mc:Choice>
              <mc:Fallback>
                <p:oleObj name="Equation" r:id="rId3" imgW="5854680" imgH="977760" progId="Equation.DSMT4">
                  <p:embed/>
                  <p:pic>
                    <p:nvPicPr>
                      <p:cNvPr id="5" name="Object 4"/>
                      <p:cNvPicPr/>
                      <p:nvPr/>
                    </p:nvPicPr>
                    <p:blipFill>
                      <a:blip r:embed="rId4"/>
                      <a:stretch>
                        <a:fillRect/>
                      </a:stretch>
                    </p:blipFill>
                    <p:spPr>
                      <a:xfrm>
                        <a:off x="76200" y="65107"/>
                        <a:ext cx="7253288" cy="121126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724808806"/>
              </p:ext>
            </p:extLst>
          </p:nvPr>
        </p:nvGraphicFramePr>
        <p:xfrm>
          <a:off x="1628775" y="1168327"/>
          <a:ext cx="7286625" cy="1344460"/>
        </p:xfrm>
        <a:graphic>
          <a:graphicData uri="http://schemas.openxmlformats.org/presentationml/2006/ole">
            <mc:AlternateContent xmlns:mc="http://schemas.openxmlformats.org/markup-compatibility/2006">
              <mc:Choice xmlns:v="urn:schemas-microsoft-com:vml" Requires="v">
                <p:oleObj name="Equation" r:id="rId5" imgW="6680160" imgH="1231560" progId="Equation.DSMT4">
                  <p:embed/>
                </p:oleObj>
              </mc:Choice>
              <mc:Fallback>
                <p:oleObj name="Equation" r:id="rId5" imgW="6680160" imgH="1231560" progId="Equation.DSMT4">
                  <p:embed/>
                  <p:pic>
                    <p:nvPicPr>
                      <p:cNvPr id="6" name="Object 5"/>
                      <p:cNvPicPr/>
                      <p:nvPr/>
                    </p:nvPicPr>
                    <p:blipFill>
                      <a:blip r:embed="rId6"/>
                      <a:stretch>
                        <a:fillRect/>
                      </a:stretch>
                    </p:blipFill>
                    <p:spPr>
                      <a:xfrm>
                        <a:off x="1628775" y="1168327"/>
                        <a:ext cx="7286625" cy="13444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155055650"/>
              </p:ext>
            </p:extLst>
          </p:nvPr>
        </p:nvGraphicFramePr>
        <p:xfrm>
          <a:off x="223520" y="2212975"/>
          <a:ext cx="8850313" cy="4013200"/>
        </p:xfrm>
        <a:graphic>
          <a:graphicData uri="http://schemas.openxmlformats.org/presentationml/2006/ole">
            <mc:AlternateContent xmlns:mc="http://schemas.openxmlformats.org/markup-compatibility/2006">
              <mc:Choice xmlns:v="urn:schemas-microsoft-com:vml" Requires="v">
                <p:oleObj name="Equation" r:id="rId7" imgW="9080280" imgH="4114800" progId="Equation.DSMT4">
                  <p:embed/>
                </p:oleObj>
              </mc:Choice>
              <mc:Fallback>
                <p:oleObj name="Equation" r:id="rId7" imgW="9080280" imgH="4114800" progId="Equation.DSMT4">
                  <p:embed/>
                  <p:pic>
                    <p:nvPicPr>
                      <p:cNvPr id="8" name="Object 7"/>
                      <p:cNvPicPr/>
                      <p:nvPr/>
                    </p:nvPicPr>
                    <p:blipFill>
                      <a:blip r:embed="rId8"/>
                      <a:stretch>
                        <a:fillRect/>
                      </a:stretch>
                    </p:blipFill>
                    <p:spPr>
                      <a:xfrm>
                        <a:off x="223520" y="2212975"/>
                        <a:ext cx="8850313" cy="40132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93364084-B3C2-E200-1AD3-3390E846B54C}"/>
              </a:ext>
            </a:extLst>
          </p:cNvPr>
          <p:cNvSpPr txBox="1"/>
          <p:nvPr/>
        </p:nvSpPr>
        <p:spPr>
          <a:xfrm>
            <a:off x="76200" y="1609725"/>
            <a:ext cx="2133600" cy="461665"/>
          </a:xfrm>
          <a:prstGeom prst="rect">
            <a:avLst/>
          </a:prstGeom>
          <a:noFill/>
        </p:spPr>
        <p:txBody>
          <a:bodyPr wrap="square" rtlCol="0">
            <a:spAutoFit/>
          </a:bodyPr>
          <a:lstStyle/>
          <a:p>
            <a:r>
              <a:rPr lang="en-US" sz="2400" dirty="0">
                <a:latin typeface="+mj-lt"/>
              </a:rPr>
              <a:t>Again --</a:t>
            </a:r>
          </a:p>
        </p:txBody>
      </p:sp>
      <p:sp>
        <p:nvSpPr>
          <p:cNvPr id="9" name="TextBox 8">
            <a:extLst>
              <a:ext uri="{FF2B5EF4-FFF2-40B4-BE49-F238E27FC236}">
                <a16:creationId xmlns:a16="http://schemas.microsoft.com/office/drawing/2014/main" id="{711DDC3D-7F16-1F5D-301F-E8E531A2496F}"/>
              </a:ext>
            </a:extLst>
          </p:cNvPr>
          <p:cNvSpPr txBox="1"/>
          <p:nvPr/>
        </p:nvSpPr>
        <p:spPr>
          <a:xfrm>
            <a:off x="1524000" y="5995342"/>
            <a:ext cx="6858000" cy="461665"/>
          </a:xfrm>
          <a:prstGeom prst="rect">
            <a:avLst/>
          </a:prstGeom>
          <a:noFill/>
        </p:spPr>
        <p:txBody>
          <a:bodyPr wrap="square" rtlCol="0">
            <a:spAutoFit/>
          </a:bodyPr>
          <a:lstStyle/>
          <a:p>
            <a:r>
              <a:rPr lang="en-US" sz="2400" dirty="0">
                <a:latin typeface="+mj-lt"/>
              </a:rPr>
              <a:t>A complicated expression that converges rapidly.</a:t>
            </a:r>
          </a:p>
        </p:txBody>
      </p:sp>
    </p:spTree>
    <p:extLst>
      <p:ext uri="{BB962C8B-B14F-4D97-AF65-F5344CB8AC3E}">
        <p14:creationId xmlns:p14="http://schemas.microsoft.com/office/powerpoint/2010/main" val="3605693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4EF287-DD03-D3D0-A867-87DA45C9EC30}"/>
              </a:ext>
            </a:extLst>
          </p:cNvPr>
          <p:cNvSpPr>
            <a:spLocks noGrp="1"/>
          </p:cNvSpPr>
          <p:nvPr>
            <p:ph type="dt" sz="half" idx="10"/>
          </p:nvPr>
        </p:nvSpPr>
        <p:spPr/>
        <p:txBody>
          <a:bodyPr/>
          <a:lstStyle/>
          <a:p>
            <a:r>
              <a:rPr lang="en-US"/>
              <a:t>01/24/2025</a:t>
            </a:r>
            <a:endParaRPr lang="en-US" dirty="0"/>
          </a:p>
        </p:txBody>
      </p:sp>
      <p:sp>
        <p:nvSpPr>
          <p:cNvPr id="3" name="Footer Placeholder 2">
            <a:extLst>
              <a:ext uri="{FF2B5EF4-FFF2-40B4-BE49-F238E27FC236}">
                <a16:creationId xmlns:a16="http://schemas.microsoft.com/office/drawing/2014/main" id="{283656A6-CCF9-74FC-A98F-4FEF3BEA0614}"/>
              </a:ext>
            </a:extLst>
          </p:cNvPr>
          <p:cNvSpPr>
            <a:spLocks noGrp="1"/>
          </p:cNvSpPr>
          <p:nvPr>
            <p:ph type="ftr" sz="quarter" idx="11"/>
          </p:nvPr>
        </p:nvSpPr>
        <p:spPr/>
        <p:txBody>
          <a:bodyPr/>
          <a:lstStyle/>
          <a:p>
            <a:r>
              <a:rPr lang="en-US"/>
              <a:t>PHY 712  Spring 2025 -- Lecture 5</a:t>
            </a:r>
            <a:endParaRPr lang="en-US" dirty="0"/>
          </a:p>
        </p:txBody>
      </p:sp>
      <p:sp>
        <p:nvSpPr>
          <p:cNvPr id="4" name="Slide Number Placeholder 3">
            <a:extLst>
              <a:ext uri="{FF2B5EF4-FFF2-40B4-BE49-F238E27FC236}">
                <a16:creationId xmlns:a16="http://schemas.microsoft.com/office/drawing/2014/main" id="{F567825F-9FA9-0DC7-CB10-FA4DF2EE77DB}"/>
              </a:ext>
            </a:extLst>
          </p:cNvPr>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a:extLst>
              <a:ext uri="{FF2B5EF4-FFF2-40B4-BE49-F238E27FC236}">
                <a16:creationId xmlns:a16="http://schemas.microsoft.com/office/drawing/2014/main" id="{3F87F03F-FDA6-5C89-26C8-CA1C92921404}"/>
              </a:ext>
            </a:extLst>
          </p:cNvPr>
          <p:cNvSpPr txBox="1"/>
          <p:nvPr/>
        </p:nvSpPr>
        <p:spPr>
          <a:xfrm>
            <a:off x="114300" y="457200"/>
            <a:ext cx="8915400" cy="1569660"/>
          </a:xfrm>
          <a:prstGeom prst="rect">
            <a:avLst/>
          </a:prstGeom>
          <a:noFill/>
        </p:spPr>
        <p:txBody>
          <a:bodyPr wrap="square" rtlCol="0">
            <a:spAutoFit/>
          </a:bodyPr>
          <a:lstStyle/>
          <a:p>
            <a:r>
              <a:rPr lang="en-US" sz="2400" dirty="0">
                <a:latin typeface="+mj-lt"/>
              </a:rPr>
              <a:t>Note that up to now, we have been considering Cartesian coordinates in 1, 2, and 3 dimensions.   We will need additional considerations for systems that are more naturally described in curvilinear coordinates.</a:t>
            </a:r>
          </a:p>
        </p:txBody>
      </p:sp>
      <p:graphicFrame>
        <p:nvGraphicFramePr>
          <p:cNvPr id="6" name="Object 5">
            <a:extLst>
              <a:ext uri="{FF2B5EF4-FFF2-40B4-BE49-F238E27FC236}">
                <a16:creationId xmlns:a16="http://schemas.microsoft.com/office/drawing/2014/main" id="{88B66800-60A2-6151-AD8C-2FB542D7AA4C}"/>
              </a:ext>
            </a:extLst>
          </p:cNvPr>
          <p:cNvGraphicFramePr>
            <a:graphicFrameLocks noChangeAspect="1"/>
          </p:cNvGraphicFramePr>
          <p:nvPr>
            <p:extLst>
              <p:ext uri="{D42A27DB-BD31-4B8C-83A1-F6EECF244321}">
                <p14:modId xmlns:p14="http://schemas.microsoft.com/office/powerpoint/2010/main" val="2824847192"/>
              </p:ext>
            </p:extLst>
          </p:nvPr>
        </p:nvGraphicFramePr>
        <p:xfrm>
          <a:off x="38100" y="2362200"/>
          <a:ext cx="9067800" cy="2590800"/>
        </p:xfrm>
        <a:graphic>
          <a:graphicData uri="http://schemas.openxmlformats.org/presentationml/2006/ole">
            <mc:AlternateContent xmlns:mc="http://schemas.openxmlformats.org/markup-compatibility/2006">
              <mc:Choice xmlns:v="urn:schemas-microsoft-com:vml" Requires="v">
                <p:oleObj name="Equation" r:id="rId2" imgW="4978080" imgH="1422360" progId="Equation.DSMT4">
                  <p:embed/>
                </p:oleObj>
              </mc:Choice>
              <mc:Fallback>
                <p:oleObj name="Equation" r:id="rId2" imgW="4978080" imgH="1422360" progId="Equation.DSMT4">
                  <p:embed/>
                  <p:pic>
                    <p:nvPicPr>
                      <p:cNvPr id="0" name=""/>
                      <p:cNvPicPr/>
                      <p:nvPr/>
                    </p:nvPicPr>
                    <p:blipFill>
                      <a:blip r:embed="rId3"/>
                      <a:stretch>
                        <a:fillRect/>
                      </a:stretch>
                    </p:blipFill>
                    <p:spPr>
                      <a:xfrm>
                        <a:off x="38100" y="2362200"/>
                        <a:ext cx="9067800" cy="25908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E17BB735-0AB8-C75A-0C3A-76BEE0D3DDF8}"/>
              </a:ext>
            </a:extLst>
          </p:cNvPr>
          <p:cNvSpPr txBox="1"/>
          <p:nvPr/>
        </p:nvSpPr>
        <p:spPr>
          <a:xfrm>
            <a:off x="304800" y="5410200"/>
            <a:ext cx="8534400" cy="461665"/>
          </a:xfrm>
          <a:prstGeom prst="rect">
            <a:avLst/>
          </a:prstGeom>
          <a:noFill/>
        </p:spPr>
        <p:txBody>
          <a:bodyPr wrap="square" rtlCol="0">
            <a:spAutoFit/>
          </a:bodyPr>
          <a:lstStyle/>
          <a:p>
            <a:r>
              <a:rPr lang="en-US" sz="2400" dirty="0">
                <a:latin typeface="+mj-lt"/>
                <a:sym typeface="Wingdings" panose="05000000000000000000" pitchFamily="2" charset="2"/>
              </a:rPr>
              <a:t> Additional eigenfunction expansions will </a:t>
            </a:r>
            <a:r>
              <a:rPr lang="en-US" sz="2400">
                <a:latin typeface="+mj-lt"/>
                <a:sym typeface="Wingdings" panose="05000000000000000000" pitchFamily="2" charset="2"/>
              </a:rPr>
              <a:t>be useful</a:t>
            </a:r>
            <a:endParaRPr lang="en-US" sz="2400" dirty="0">
              <a:latin typeface="+mj-lt"/>
            </a:endParaRPr>
          </a:p>
        </p:txBody>
      </p:sp>
    </p:spTree>
    <p:extLst>
      <p:ext uri="{BB962C8B-B14F-4D97-AF65-F5344CB8AC3E}">
        <p14:creationId xmlns:p14="http://schemas.microsoft.com/office/powerpoint/2010/main" val="3495045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pic>
        <p:nvPicPr>
          <p:cNvPr id="5" name="Picture 4"/>
          <p:cNvPicPr>
            <a:picLocks noChangeAspect="1"/>
          </p:cNvPicPr>
          <p:nvPr/>
        </p:nvPicPr>
        <p:blipFill>
          <a:blip r:embed="rId3"/>
          <a:stretch>
            <a:fillRect/>
          </a:stretch>
        </p:blipFill>
        <p:spPr>
          <a:xfrm>
            <a:off x="77365" y="228600"/>
            <a:ext cx="9066635" cy="5976937"/>
          </a:xfrm>
          <a:prstGeom prst="rect">
            <a:avLst/>
          </a:prstGeom>
        </p:spPr>
      </p:pic>
    </p:spTree>
    <p:extLst>
      <p:ext uri="{BB962C8B-B14F-4D97-AF65-F5344CB8AC3E}">
        <p14:creationId xmlns:p14="http://schemas.microsoft.com/office/powerpoint/2010/main" val="2333166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p:cNvSpPr txBox="1"/>
          <p:nvPr/>
        </p:nvSpPr>
        <p:spPr>
          <a:xfrm>
            <a:off x="381000" y="304800"/>
            <a:ext cx="8534400" cy="1569660"/>
          </a:xfrm>
          <a:prstGeom prst="rect">
            <a:avLst/>
          </a:prstGeom>
          <a:noFill/>
        </p:spPr>
        <p:txBody>
          <a:bodyPr wrap="square" rtlCol="0">
            <a:spAutoFit/>
          </a:bodyPr>
          <a:lstStyle/>
          <a:p>
            <a:pPr algn="ctr"/>
            <a:r>
              <a:rPr lang="en-US" sz="2400" b="1" dirty="0"/>
              <a:t>Poisson Equation</a:t>
            </a:r>
            <a:endParaRPr lang="en-US" sz="2400" dirty="0"/>
          </a:p>
          <a:p>
            <a:endParaRPr lang="en-US" sz="2400" dirty="0"/>
          </a:p>
          <a:p>
            <a:endParaRPr lang="en-US" sz="2400" dirty="0"/>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607021246"/>
              </p:ext>
            </p:extLst>
          </p:nvPr>
        </p:nvGraphicFramePr>
        <p:xfrm>
          <a:off x="3136211" y="1071247"/>
          <a:ext cx="2971800" cy="1117218"/>
        </p:xfrm>
        <a:graphic>
          <a:graphicData uri="http://schemas.openxmlformats.org/presentationml/2006/ole">
            <mc:AlternateContent xmlns:mc="http://schemas.openxmlformats.org/markup-compatibility/2006">
              <mc:Choice xmlns:v="urn:schemas-microsoft-com:vml" Requires="v">
                <p:oleObj name="Equation" r:id="rId3" imgW="1688760" imgH="634680" progId="Equation.DSMT4">
                  <p:embed/>
                </p:oleObj>
              </mc:Choice>
              <mc:Fallback>
                <p:oleObj name="Equation" r:id="rId3" imgW="1688760" imgH="634680" progId="Equation.DSMT4">
                  <p:embed/>
                  <p:pic>
                    <p:nvPicPr>
                      <p:cNvPr id="0" name=""/>
                      <p:cNvPicPr/>
                      <p:nvPr/>
                    </p:nvPicPr>
                    <p:blipFill>
                      <a:blip r:embed="rId4"/>
                      <a:stretch>
                        <a:fillRect/>
                      </a:stretch>
                    </p:blipFill>
                    <p:spPr>
                      <a:xfrm>
                        <a:off x="3136211" y="1071247"/>
                        <a:ext cx="2971800" cy="1117218"/>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393252142"/>
              </p:ext>
            </p:extLst>
          </p:nvPr>
        </p:nvGraphicFramePr>
        <p:xfrm>
          <a:off x="576263" y="2354263"/>
          <a:ext cx="8143875" cy="2873375"/>
        </p:xfrm>
        <a:graphic>
          <a:graphicData uri="http://schemas.openxmlformats.org/presentationml/2006/ole">
            <mc:AlternateContent xmlns:mc="http://schemas.openxmlformats.org/markup-compatibility/2006">
              <mc:Choice xmlns:v="urn:schemas-microsoft-com:vml" Requires="v">
                <p:oleObj name="Equation" r:id="rId5" imgW="5574960" imgH="1968480" progId="Equation.DSMT4">
                  <p:embed/>
                </p:oleObj>
              </mc:Choice>
              <mc:Fallback>
                <p:oleObj name="Equation" r:id="rId5" imgW="5574960" imgH="1968480" progId="Equation.DSMT4">
                  <p:embed/>
                  <p:pic>
                    <p:nvPicPr>
                      <p:cNvPr id="0" name=""/>
                      <p:cNvPicPr/>
                      <p:nvPr/>
                    </p:nvPicPr>
                    <p:blipFill>
                      <a:blip r:embed="rId6"/>
                      <a:stretch>
                        <a:fillRect/>
                      </a:stretch>
                    </p:blipFill>
                    <p:spPr>
                      <a:xfrm>
                        <a:off x="576263" y="2354263"/>
                        <a:ext cx="8143875" cy="2873375"/>
                      </a:xfrm>
                      <a:prstGeom prst="rect">
                        <a:avLst/>
                      </a:prstGeom>
                    </p:spPr>
                  </p:pic>
                </p:oleObj>
              </mc:Fallback>
            </mc:AlternateContent>
          </a:graphicData>
        </a:graphic>
      </p:graphicFrame>
    </p:spTree>
    <p:extLst>
      <p:ext uri="{BB962C8B-B14F-4D97-AF65-F5344CB8AC3E}">
        <p14:creationId xmlns:p14="http://schemas.microsoft.com/office/powerpoint/2010/main" val="40591901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pic>
        <p:nvPicPr>
          <p:cNvPr id="5" name="Picture 4"/>
          <p:cNvPicPr>
            <a:picLocks noChangeAspect="1"/>
          </p:cNvPicPr>
          <p:nvPr/>
        </p:nvPicPr>
        <p:blipFill>
          <a:blip r:embed="rId3"/>
          <a:stretch>
            <a:fillRect/>
          </a:stretch>
        </p:blipFill>
        <p:spPr>
          <a:xfrm>
            <a:off x="703871" y="638175"/>
            <a:ext cx="7601929" cy="5762625"/>
          </a:xfrm>
          <a:prstGeom prst="rect">
            <a:avLst/>
          </a:prstGeom>
        </p:spPr>
      </p:pic>
    </p:spTree>
    <p:extLst>
      <p:ext uri="{BB962C8B-B14F-4D97-AF65-F5344CB8AC3E}">
        <p14:creationId xmlns:p14="http://schemas.microsoft.com/office/powerpoint/2010/main" val="40065347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p:cNvSpPr txBox="1"/>
          <p:nvPr/>
        </p:nvSpPr>
        <p:spPr>
          <a:xfrm>
            <a:off x="609600" y="381000"/>
            <a:ext cx="7620000" cy="461665"/>
          </a:xfrm>
          <a:prstGeom prst="rect">
            <a:avLst/>
          </a:prstGeom>
          <a:noFill/>
        </p:spPr>
        <p:txBody>
          <a:bodyPr wrap="square" rtlCol="0">
            <a:spAutoFit/>
          </a:bodyPr>
          <a:lstStyle/>
          <a:p>
            <a:r>
              <a:rPr lang="en-US" sz="2400" dirty="0">
                <a:latin typeface="+mj-lt"/>
              </a:rPr>
              <a:t>Summary:   Mean value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1902980354"/>
              </p:ext>
            </p:extLst>
          </p:nvPr>
        </p:nvGraphicFramePr>
        <p:xfrm>
          <a:off x="1598613" y="1143000"/>
          <a:ext cx="5276850" cy="1062038"/>
        </p:xfrm>
        <a:graphic>
          <a:graphicData uri="http://schemas.openxmlformats.org/presentationml/2006/ole">
            <mc:AlternateContent xmlns:mc="http://schemas.openxmlformats.org/markup-compatibility/2006">
              <mc:Choice xmlns:v="urn:schemas-microsoft-com:vml" Requires="v">
                <p:oleObj name="Equation" r:id="rId3" imgW="1955520" imgH="393480" progId="Equation.DSMT4">
                  <p:embed/>
                </p:oleObj>
              </mc:Choice>
              <mc:Fallback>
                <p:oleObj name="Equation" r:id="rId3" imgW="1955520" imgH="393480" progId="Equation.DSMT4">
                  <p:embed/>
                  <p:pic>
                    <p:nvPicPr>
                      <p:cNvPr id="0" name=""/>
                      <p:cNvPicPr/>
                      <p:nvPr/>
                    </p:nvPicPr>
                    <p:blipFill>
                      <a:blip r:embed="rId4"/>
                      <a:stretch>
                        <a:fillRect/>
                      </a:stretch>
                    </p:blipFill>
                    <p:spPr>
                      <a:xfrm>
                        <a:off x="1598613" y="1143000"/>
                        <a:ext cx="5276850" cy="1062038"/>
                      </a:xfrm>
                      <a:prstGeom prst="rect">
                        <a:avLst/>
                      </a:prstGeom>
                    </p:spPr>
                  </p:pic>
                </p:oleObj>
              </mc:Fallback>
            </mc:AlternateContent>
          </a:graphicData>
        </a:graphic>
      </p:graphicFrame>
      <p:sp>
        <p:nvSpPr>
          <p:cNvPr id="7" name="Oval 6"/>
          <p:cNvSpPr/>
          <p:nvPr/>
        </p:nvSpPr>
        <p:spPr>
          <a:xfrm>
            <a:off x="2514600" y="3352800"/>
            <a:ext cx="1219200" cy="1219200"/>
          </a:xfrm>
          <a:prstGeom prst="ellipse">
            <a:avLst/>
          </a:prstGeom>
          <a:gradFill flip="none" rotWithShape="1">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048000" y="3886200"/>
            <a:ext cx="76200" cy="76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stCxn id="8" idx="3"/>
          </p:cNvCxnSpPr>
          <p:nvPr/>
        </p:nvCxnSpPr>
        <p:spPr>
          <a:xfrm flipV="1">
            <a:off x="3059159" y="3523308"/>
            <a:ext cx="369841" cy="427933"/>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extLst>
              <p:ext uri="{D42A27DB-BD31-4B8C-83A1-F6EECF244321}">
                <p14:modId xmlns:p14="http://schemas.microsoft.com/office/powerpoint/2010/main" val="2885668826"/>
              </p:ext>
            </p:extLst>
          </p:nvPr>
        </p:nvGraphicFramePr>
        <p:xfrm>
          <a:off x="3048000" y="3879553"/>
          <a:ext cx="348882" cy="387647"/>
        </p:xfrm>
        <a:graphic>
          <a:graphicData uri="http://schemas.openxmlformats.org/presentationml/2006/ole">
            <mc:AlternateContent xmlns:mc="http://schemas.openxmlformats.org/markup-compatibility/2006">
              <mc:Choice xmlns:v="urn:schemas-microsoft-com:vml" Requires="v">
                <p:oleObj name="Equation" r:id="rId5" imgW="114120" imgH="126720" progId="Equation.DSMT4">
                  <p:embed/>
                </p:oleObj>
              </mc:Choice>
              <mc:Fallback>
                <p:oleObj name="Equation" r:id="rId5" imgW="114120" imgH="126720" progId="Equation.DSMT4">
                  <p:embed/>
                  <p:pic>
                    <p:nvPicPr>
                      <p:cNvPr id="0" name=""/>
                      <p:cNvPicPr/>
                      <p:nvPr/>
                    </p:nvPicPr>
                    <p:blipFill>
                      <a:blip r:embed="rId6"/>
                      <a:stretch>
                        <a:fillRect/>
                      </a:stretch>
                    </p:blipFill>
                    <p:spPr>
                      <a:xfrm>
                        <a:off x="3048000" y="3879553"/>
                        <a:ext cx="348882" cy="387647"/>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958875213"/>
              </p:ext>
            </p:extLst>
          </p:nvPr>
        </p:nvGraphicFramePr>
        <p:xfrm>
          <a:off x="2952750" y="3327400"/>
          <a:ext cx="387350" cy="425450"/>
        </p:xfrm>
        <a:graphic>
          <a:graphicData uri="http://schemas.openxmlformats.org/presentationml/2006/ole">
            <mc:AlternateContent xmlns:mc="http://schemas.openxmlformats.org/markup-compatibility/2006">
              <mc:Choice xmlns:v="urn:schemas-microsoft-com:vml" Requires="v">
                <p:oleObj name="Equation" r:id="rId7" imgW="126720" imgH="139680" progId="Equation.DSMT4">
                  <p:embed/>
                </p:oleObj>
              </mc:Choice>
              <mc:Fallback>
                <p:oleObj name="Equation" r:id="rId7" imgW="126720" imgH="139680" progId="Equation.DSMT4">
                  <p:embed/>
                  <p:pic>
                    <p:nvPicPr>
                      <p:cNvPr id="12" name="Object 11"/>
                      <p:cNvPicPr/>
                      <p:nvPr/>
                    </p:nvPicPr>
                    <p:blipFill>
                      <a:blip r:embed="rId8"/>
                      <a:stretch>
                        <a:fillRect/>
                      </a:stretch>
                    </p:blipFill>
                    <p:spPr>
                      <a:xfrm>
                        <a:off x="2952750" y="3327400"/>
                        <a:ext cx="387350" cy="42545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AF0B79D7-AB7D-C03C-F700-53F103AD51A4}"/>
              </a:ext>
            </a:extLst>
          </p:cNvPr>
          <p:cNvSpPr txBox="1"/>
          <p:nvPr/>
        </p:nvSpPr>
        <p:spPr>
          <a:xfrm>
            <a:off x="457200" y="5105400"/>
            <a:ext cx="8153400" cy="1200329"/>
          </a:xfrm>
          <a:prstGeom prst="rect">
            <a:avLst/>
          </a:prstGeom>
          <a:noFill/>
        </p:spPr>
        <p:txBody>
          <a:bodyPr wrap="square" rtlCol="0">
            <a:spAutoFit/>
          </a:bodyPr>
          <a:lstStyle/>
          <a:p>
            <a:r>
              <a:rPr lang="en-US" sz="2400" dirty="0">
                <a:latin typeface="+mj-lt"/>
              </a:rPr>
              <a:t>Next week we will take a short digression to discuss two different “numerical” methods for solving the Poisson equation, following your textbook.</a:t>
            </a:r>
          </a:p>
        </p:txBody>
      </p:sp>
    </p:spTree>
    <p:extLst>
      <p:ext uri="{BB962C8B-B14F-4D97-AF65-F5344CB8AC3E}">
        <p14:creationId xmlns:p14="http://schemas.microsoft.com/office/powerpoint/2010/main" val="10080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099CFA-C106-CCF6-98EA-BC5ED995B1EC}"/>
              </a:ext>
            </a:extLst>
          </p:cNvPr>
          <p:cNvSpPr>
            <a:spLocks noGrp="1"/>
          </p:cNvSpPr>
          <p:nvPr>
            <p:ph type="dt" sz="half" idx="10"/>
          </p:nvPr>
        </p:nvSpPr>
        <p:spPr/>
        <p:txBody>
          <a:bodyPr/>
          <a:lstStyle/>
          <a:p>
            <a:r>
              <a:rPr lang="en-US" dirty="0"/>
              <a:t>01/24/2025</a:t>
            </a:r>
          </a:p>
        </p:txBody>
      </p:sp>
      <p:sp>
        <p:nvSpPr>
          <p:cNvPr id="3" name="Footer Placeholder 2">
            <a:extLst>
              <a:ext uri="{FF2B5EF4-FFF2-40B4-BE49-F238E27FC236}">
                <a16:creationId xmlns:a16="http://schemas.microsoft.com/office/drawing/2014/main" id="{FF5A4C3C-D32C-4BE1-8F81-1E26BBE21EB3}"/>
              </a:ext>
            </a:extLst>
          </p:cNvPr>
          <p:cNvSpPr>
            <a:spLocks noGrp="1"/>
          </p:cNvSpPr>
          <p:nvPr>
            <p:ph type="ftr" sz="quarter" idx="11"/>
          </p:nvPr>
        </p:nvSpPr>
        <p:spPr/>
        <p:txBody>
          <a:bodyPr/>
          <a:lstStyle/>
          <a:p>
            <a:r>
              <a:rPr lang="en-US"/>
              <a:t>PHY 712  Spring 2025 -- Lecture 5</a:t>
            </a:r>
            <a:endParaRPr lang="en-US" dirty="0"/>
          </a:p>
        </p:txBody>
      </p:sp>
      <p:sp>
        <p:nvSpPr>
          <p:cNvPr id="4" name="Slide Number Placeholder 3">
            <a:extLst>
              <a:ext uri="{FF2B5EF4-FFF2-40B4-BE49-F238E27FC236}">
                <a16:creationId xmlns:a16="http://schemas.microsoft.com/office/drawing/2014/main" id="{5B377CD3-036E-F0DC-CC26-AB2CB81CF1EE}"/>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8" name="Picture 7">
            <a:extLst>
              <a:ext uri="{FF2B5EF4-FFF2-40B4-BE49-F238E27FC236}">
                <a16:creationId xmlns:a16="http://schemas.microsoft.com/office/drawing/2014/main" id="{D216DAB1-6B98-FB65-C9F8-93BC4F4FE910}"/>
              </a:ext>
            </a:extLst>
          </p:cNvPr>
          <p:cNvPicPr>
            <a:picLocks noChangeAspect="1"/>
          </p:cNvPicPr>
          <p:nvPr/>
        </p:nvPicPr>
        <p:blipFill>
          <a:blip r:embed="rId2"/>
          <a:srcRect l="23454" t="32785"/>
          <a:stretch/>
        </p:blipFill>
        <p:spPr>
          <a:xfrm>
            <a:off x="1600200" y="856131"/>
            <a:ext cx="5684308" cy="1162110"/>
          </a:xfrm>
          <a:prstGeom prst="rect">
            <a:avLst/>
          </a:prstGeom>
        </p:spPr>
      </p:pic>
      <p:graphicFrame>
        <p:nvGraphicFramePr>
          <p:cNvPr id="10" name="Object 9">
            <a:extLst>
              <a:ext uri="{FF2B5EF4-FFF2-40B4-BE49-F238E27FC236}">
                <a16:creationId xmlns:a16="http://schemas.microsoft.com/office/drawing/2014/main" id="{4EFF4DED-3824-A1A4-33B1-A44720C24DCD}"/>
              </a:ext>
            </a:extLst>
          </p:cNvPr>
          <p:cNvGraphicFramePr>
            <a:graphicFrameLocks noChangeAspect="1"/>
          </p:cNvGraphicFramePr>
          <p:nvPr>
            <p:extLst>
              <p:ext uri="{D42A27DB-BD31-4B8C-83A1-F6EECF244321}">
                <p14:modId xmlns:p14="http://schemas.microsoft.com/office/powerpoint/2010/main" val="178345380"/>
              </p:ext>
            </p:extLst>
          </p:nvPr>
        </p:nvGraphicFramePr>
        <p:xfrm>
          <a:off x="136133" y="226363"/>
          <a:ext cx="9007867" cy="390585"/>
        </p:xfrm>
        <a:graphic>
          <a:graphicData uri="http://schemas.openxmlformats.org/presentationml/2006/ole">
            <mc:AlternateContent xmlns:mc="http://schemas.openxmlformats.org/markup-compatibility/2006">
              <mc:Choice xmlns:v="urn:schemas-microsoft-com:vml" Requires="v">
                <p:oleObj name="Equation" r:id="rId3" imgW="4686120" imgH="203040" progId="Equation.DSMT4">
                  <p:embed/>
                </p:oleObj>
              </mc:Choice>
              <mc:Fallback>
                <p:oleObj name="Equation" r:id="rId3" imgW="4686120" imgH="203040" progId="Equation.DSMT4">
                  <p:embed/>
                  <p:pic>
                    <p:nvPicPr>
                      <p:cNvPr id="0" name=""/>
                      <p:cNvPicPr/>
                      <p:nvPr/>
                    </p:nvPicPr>
                    <p:blipFill>
                      <a:blip r:embed="rId4"/>
                      <a:stretch>
                        <a:fillRect/>
                      </a:stretch>
                    </p:blipFill>
                    <p:spPr>
                      <a:xfrm>
                        <a:off x="136133" y="226363"/>
                        <a:ext cx="9007867" cy="390585"/>
                      </a:xfrm>
                      <a:prstGeom prst="rect">
                        <a:avLst/>
                      </a:prstGeom>
                    </p:spPr>
                  </p:pic>
                </p:oleObj>
              </mc:Fallback>
            </mc:AlternateContent>
          </a:graphicData>
        </a:graphic>
      </p:graphicFrame>
      <p:pic>
        <p:nvPicPr>
          <p:cNvPr id="17" name="Picture 16" descr="A graph of a function&#10;&#10;Description automatically generated">
            <a:extLst>
              <a:ext uri="{FF2B5EF4-FFF2-40B4-BE49-F238E27FC236}">
                <a16:creationId xmlns:a16="http://schemas.microsoft.com/office/drawing/2014/main" id="{599DDA22-2519-EBA9-8117-048468C75C3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08782" y="2286000"/>
            <a:ext cx="2133333" cy="1600000"/>
          </a:xfrm>
          <a:prstGeom prst="rect">
            <a:avLst/>
          </a:prstGeom>
        </p:spPr>
      </p:pic>
      <p:pic>
        <p:nvPicPr>
          <p:cNvPr id="19" name="Picture 18" descr="A graph of a sine wave&#10;&#10;Description automatically generated">
            <a:extLst>
              <a:ext uri="{FF2B5EF4-FFF2-40B4-BE49-F238E27FC236}">
                <a16:creationId xmlns:a16="http://schemas.microsoft.com/office/drawing/2014/main" id="{6C846858-A7F4-80B6-4C4B-3D09620F3CA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73613" y="2286000"/>
            <a:ext cx="2133333" cy="1600000"/>
          </a:xfrm>
          <a:prstGeom prst="rect">
            <a:avLst/>
          </a:prstGeom>
        </p:spPr>
      </p:pic>
      <p:sp>
        <p:nvSpPr>
          <p:cNvPr id="20" name="TextBox 19">
            <a:extLst>
              <a:ext uri="{FF2B5EF4-FFF2-40B4-BE49-F238E27FC236}">
                <a16:creationId xmlns:a16="http://schemas.microsoft.com/office/drawing/2014/main" id="{2B15B581-8376-2AB6-A03D-BBB455BA807E}"/>
              </a:ext>
            </a:extLst>
          </p:cNvPr>
          <p:cNvSpPr txBox="1"/>
          <p:nvPr/>
        </p:nvSpPr>
        <p:spPr>
          <a:xfrm>
            <a:off x="609600" y="4249662"/>
            <a:ext cx="7896225" cy="461665"/>
          </a:xfrm>
          <a:prstGeom prst="rect">
            <a:avLst/>
          </a:prstGeom>
          <a:noFill/>
        </p:spPr>
        <p:txBody>
          <a:bodyPr wrap="square" rtlCol="0">
            <a:spAutoFit/>
          </a:bodyPr>
          <a:lstStyle/>
          <a:p>
            <a:r>
              <a:rPr lang="en-US" sz="2400" i="1" dirty="0">
                <a:latin typeface="+mj-lt"/>
              </a:rPr>
              <a:t>n=0                     n=1                   n=2                  n=3</a:t>
            </a:r>
          </a:p>
        </p:txBody>
      </p:sp>
      <p:pic>
        <p:nvPicPr>
          <p:cNvPr id="21" name="Picture 20" descr="A purple line graph with white text&#10;&#10;Description automatically generated">
            <a:extLst>
              <a:ext uri="{FF2B5EF4-FFF2-40B4-BE49-F238E27FC236}">
                <a16:creationId xmlns:a16="http://schemas.microsoft.com/office/drawing/2014/main" id="{E13887EA-921A-2BE6-1521-58F666E0686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400" y="2286000"/>
            <a:ext cx="2133333" cy="1600000"/>
          </a:xfrm>
          <a:prstGeom prst="rect">
            <a:avLst/>
          </a:prstGeom>
        </p:spPr>
      </p:pic>
      <p:pic>
        <p:nvPicPr>
          <p:cNvPr id="22" name="Picture 21" descr="A graph of a function&#10;&#10;Description automatically generated">
            <a:extLst>
              <a:ext uri="{FF2B5EF4-FFF2-40B4-BE49-F238E27FC236}">
                <a16:creationId xmlns:a16="http://schemas.microsoft.com/office/drawing/2014/main" id="{166DE356-1C18-2D8B-F1D9-B4F692B7E0F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60885" y="2286000"/>
            <a:ext cx="2133333" cy="1600000"/>
          </a:xfrm>
          <a:prstGeom prst="rect">
            <a:avLst/>
          </a:prstGeom>
        </p:spPr>
      </p:pic>
      <p:sp>
        <p:nvSpPr>
          <p:cNvPr id="23" name="TextBox 22">
            <a:extLst>
              <a:ext uri="{FF2B5EF4-FFF2-40B4-BE49-F238E27FC236}">
                <a16:creationId xmlns:a16="http://schemas.microsoft.com/office/drawing/2014/main" id="{4A888C0F-BE88-AD68-79CB-1476A5FDE79D}"/>
              </a:ext>
            </a:extLst>
          </p:cNvPr>
          <p:cNvSpPr txBox="1"/>
          <p:nvPr/>
        </p:nvSpPr>
        <p:spPr>
          <a:xfrm>
            <a:off x="1186937" y="4953000"/>
            <a:ext cx="6890263" cy="830997"/>
          </a:xfrm>
          <a:prstGeom prst="rect">
            <a:avLst/>
          </a:prstGeom>
          <a:noFill/>
        </p:spPr>
        <p:txBody>
          <a:bodyPr wrap="square" rtlCol="0">
            <a:spAutoFit/>
          </a:bodyPr>
          <a:lstStyle/>
          <a:p>
            <a:r>
              <a:rPr lang="en-US" sz="2400" dirty="0">
                <a:latin typeface="+mj-lt"/>
              </a:rPr>
              <a:t>Not obviously a great choice, but we will see how it can work.</a:t>
            </a:r>
          </a:p>
        </p:txBody>
      </p:sp>
    </p:spTree>
    <p:extLst>
      <p:ext uri="{BB962C8B-B14F-4D97-AF65-F5344CB8AC3E}">
        <p14:creationId xmlns:p14="http://schemas.microsoft.com/office/powerpoint/2010/main" val="58837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257355" y="18691"/>
            <a:ext cx="8382000" cy="1200329"/>
          </a:xfrm>
          <a:prstGeom prst="rect">
            <a:avLst/>
          </a:prstGeom>
          <a:noFill/>
        </p:spPr>
        <p:txBody>
          <a:bodyPr wrap="square" rtlCol="0">
            <a:spAutoFit/>
          </a:bodyPr>
          <a:lstStyle/>
          <a:p>
            <a:r>
              <a:rPr lang="en-US" sz="2400" dirty="0">
                <a:latin typeface="+mj-lt"/>
              </a:rPr>
              <a:t>General procedure for constructing Green’s function for one-dimensional system using 2 independent solutions of the homogeneous equations</a:t>
            </a:r>
          </a:p>
        </p:txBody>
      </p:sp>
      <p:graphicFrame>
        <p:nvGraphicFramePr>
          <p:cNvPr id="7" name="Object 6"/>
          <p:cNvGraphicFramePr>
            <a:graphicFrameLocks noChangeAspect="1"/>
          </p:cNvGraphicFramePr>
          <p:nvPr>
            <p:extLst>
              <p:ext uri="{D42A27DB-BD31-4B8C-83A1-F6EECF244321}">
                <p14:modId xmlns:p14="http://schemas.microsoft.com/office/powerpoint/2010/main" val="538542563"/>
              </p:ext>
            </p:extLst>
          </p:nvPr>
        </p:nvGraphicFramePr>
        <p:xfrm>
          <a:off x="419280" y="1371600"/>
          <a:ext cx="8220075" cy="4152900"/>
        </p:xfrm>
        <a:graphic>
          <a:graphicData uri="http://schemas.openxmlformats.org/presentationml/2006/ole">
            <mc:AlternateContent xmlns:mc="http://schemas.openxmlformats.org/markup-compatibility/2006">
              <mc:Choice xmlns:v="urn:schemas-microsoft-com:vml" Requires="v">
                <p:oleObj name="Equation" r:id="rId3" imgW="6070320" imgH="2946240" progId="Equation.DSMT4">
                  <p:embed/>
                </p:oleObj>
              </mc:Choice>
              <mc:Fallback>
                <p:oleObj name="Equation" r:id="rId3" imgW="6070320" imgH="2946240" progId="Equation.DSMT4">
                  <p:embed/>
                  <p:pic>
                    <p:nvPicPr>
                      <p:cNvPr id="0" name=""/>
                      <p:cNvPicPr/>
                      <p:nvPr/>
                    </p:nvPicPr>
                    <p:blipFill>
                      <a:blip r:embed="rId4"/>
                      <a:stretch>
                        <a:fillRect/>
                      </a:stretch>
                    </p:blipFill>
                    <p:spPr>
                      <a:xfrm>
                        <a:off x="419280" y="1371600"/>
                        <a:ext cx="8220075" cy="4152900"/>
                      </a:xfrm>
                      <a:prstGeom prst="rect">
                        <a:avLst/>
                      </a:prstGeom>
                    </p:spPr>
                  </p:pic>
                </p:oleObj>
              </mc:Fallback>
            </mc:AlternateContent>
          </a:graphicData>
        </a:graphic>
      </p:graphicFrame>
      <p:sp>
        <p:nvSpPr>
          <p:cNvPr id="8" name="TextBox 7"/>
          <p:cNvSpPr txBox="1"/>
          <p:nvPr/>
        </p:nvSpPr>
        <p:spPr>
          <a:xfrm>
            <a:off x="609600" y="5894685"/>
            <a:ext cx="8229600" cy="461665"/>
          </a:xfrm>
          <a:prstGeom prst="rect">
            <a:avLst/>
          </a:prstGeom>
          <a:solidFill>
            <a:srgbClr val="FFFF00"/>
          </a:solidFill>
        </p:spPr>
        <p:txBody>
          <a:bodyPr wrap="square" rtlCol="0">
            <a:spAutoFit/>
          </a:bodyPr>
          <a:lstStyle/>
          <a:p>
            <a:r>
              <a:rPr lang="en-US" sz="2400" dirty="0">
                <a:latin typeface="+mj-lt"/>
              </a:rPr>
              <a:t>Beautiful method; but only works in one dimension.</a:t>
            </a:r>
          </a:p>
        </p:txBody>
      </p:sp>
    </p:spTree>
    <p:extLst>
      <p:ext uri="{BB962C8B-B14F-4D97-AF65-F5344CB8AC3E}">
        <p14:creationId xmlns:p14="http://schemas.microsoft.com/office/powerpoint/2010/main" val="59615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pic>
        <p:nvPicPr>
          <p:cNvPr id="6" name="Picture 5"/>
          <p:cNvPicPr>
            <a:picLocks noChangeAspect="1"/>
          </p:cNvPicPr>
          <p:nvPr/>
        </p:nvPicPr>
        <p:blipFill>
          <a:blip r:embed="rId3"/>
          <a:stretch>
            <a:fillRect/>
          </a:stretch>
        </p:blipFill>
        <p:spPr>
          <a:xfrm>
            <a:off x="271462" y="409575"/>
            <a:ext cx="8601075" cy="6038850"/>
          </a:xfrm>
          <a:prstGeom prst="rect">
            <a:avLst/>
          </a:prstGeom>
        </p:spPr>
      </p:pic>
    </p:spTree>
    <p:extLst>
      <p:ext uri="{BB962C8B-B14F-4D97-AF65-F5344CB8AC3E}">
        <p14:creationId xmlns:p14="http://schemas.microsoft.com/office/powerpoint/2010/main" val="3307401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457200" y="457200"/>
            <a:ext cx="7924800" cy="461665"/>
          </a:xfrm>
          <a:prstGeom prst="rect">
            <a:avLst/>
          </a:prstGeom>
          <a:noFill/>
        </p:spPr>
        <p:txBody>
          <a:bodyPr wrap="square" rtlCol="0">
            <a:spAutoFit/>
          </a:bodyPr>
          <a:lstStyle/>
          <a:p>
            <a:r>
              <a:rPr lang="en-US" sz="2400" b="1" dirty="0">
                <a:latin typeface="+mj-lt"/>
              </a:rPr>
              <a:t>Orthogonal function expansion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036576838"/>
              </p:ext>
            </p:extLst>
          </p:nvPr>
        </p:nvGraphicFramePr>
        <p:xfrm>
          <a:off x="747467" y="1259532"/>
          <a:ext cx="7649066" cy="4756150"/>
        </p:xfrm>
        <a:graphic>
          <a:graphicData uri="http://schemas.openxmlformats.org/presentationml/2006/ole">
            <mc:AlternateContent xmlns:mc="http://schemas.openxmlformats.org/markup-compatibility/2006">
              <mc:Choice xmlns:v="urn:schemas-microsoft-com:vml" Requires="v">
                <p:oleObj name="Equation" r:id="rId3" imgW="5943600" imgH="3695400" progId="Equation.DSMT4">
                  <p:embed/>
                </p:oleObj>
              </mc:Choice>
              <mc:Fallback>
                <p:oleObj name="Equation" r:id="rId3" imgW="5943600" imgH="3695400" progId="Equation.DSMT4">
                  <p:embed/>
                  <p:pic>
                    <p:nvPicPr>
                      <p:cNvPr id="0" name=""/>
                      <p:cNvPicPr/>
                      <p:nvPr/>
                    </p:nvPicPr>
                    <p:blipFill>
                      <a:blip r:embed="rId4"/>
                      <a:stretch>
                        <a:fillRect/>
                      </a:stretch>
                    </p:blipFill>
                    <p:spPr>
                      <a:xfrm>
                        <a:off x="747467" y="1259532"/>
                        <a:ext cx="7649066" cy="4756150"/>
                      </a:xfrm>
                      <a:prstGeom prst="rect">
                        <a:avLst/>
                      </a:prstGeom>
                    </p:spPr>
                  </p:pic>
                </p:oleObj>
              </mc:Fallback>
            </mc:AlternateContent>
          </a:graphicData>
        </a:graphic>
      </p:graphicFrame>
    </p:spTree>
    <p:extLst>
      <p:ext uri="{BB962C8B-B14F-4D97-AF65-F5344CB8AC3E}">
        <p14:creationId xmlns:p14="http://schemas.microsoft.com/office/powerpoint/2010/main" val="301355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2895600" y="152400"/>
            <a:ext cx="2743200" cy="461665"/>
          </a:xfrm>
          <a:prstGeom prst="rect">
            <a:avLst/>
          </a:prstGeom>
          <a:noFill/>
        </p:spPr>
        <p:txBody>
          <a:bodyPr wrap="square" rtlCol="0">
            <a:spAutoFit/>
          </a:bodyPr>
          <a:lstStyle/>
          <a:p>
            <a:pPr algn="ctr"/>
            <a:r>
              <a:rPr lang="en-US" sz="2400" b="1" dirty="0">
                <a:latin typeface="+mj-lt"/>
              </a:rPr>
              <a:t>Example</a:t>
            </a:r>
          </a:p>
        </p:txBody>
      </p:sp>
      <p:graphicFrame>
        <p:nvGraphicFramePr>
          <p:cNvPr id="6" name="Object 5"/>
          <p:cNvGraphicFramePr>
            <a:graphicFrameLocks noChangeAspect="1"/>
          </p:cNvGraphicFramePr>
          <p:nvPr>
            <p:extLst>
              <p:ext uri="{D42A27DB-BD31-4B8C-83A1-F6EECF244321}">
                <p14:modId xmlns:p14="http://schemas.microsoft.com/office/powerpoint/2010/main" val="131526299"/>
              </p:ext>
            </p:extLst>
          </p:nvPr>
        </p:nvGraphicFramePr>
        <p:xfrm>
          <a:off x="705643" y="822855"/>
          <a:ext cx="7123113" cy="2105025"/>
        </p:xfrm>
        <a:graphic>
          <a:graphicData uri="http://schemas.openxmlformats.org/presentationml/2006/ole">
            <mc:AlternateContent xmlns:mc="http://schemas.openxmlformats.org/markup-compatibility/2006">
              <mc:Choice xmlns:v="urn:schemas-microsoft-com:vml" Requires="v">
                <p:oleObj name="Equation" r:id="rId3" imgW="5715000" imgH="1688760" progId="Equation.DSMT4">
                  <p:embed/>
                </p:oleObj>
              </mc:Choice>
              <mc:Fallback>
                <p:oleObj name="Equation" r:id="rId3" imgW="5715000" imgH="1688760" progId="Equation.DSMT4">
                  <p:embed/>
                  <p:pic>
                    <p:nvPicPr>
                      <p:cNvPr id="0" name=""/>
                      <p:cNvPicPr/>
                      <p:nvPr/>
                    </p:nvPicPr>
                    <p:blipFill>
                      <a:blip r:embed="rId4"/>
                      <a:stretch>
                        <a:fillRect/>
                      </a:stretch>
                    </p:blipFill>
                    <p:spPr>
                      <a:xfrm>
                        <a:off x="705643" y="822855"/>
                        <a:ext cx="7123113" cy="21050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87778285"/>
              </p:ext>
            </p:extLst>
          </p:nvPr>
        </p:nvGraphicFramePr>
        <p:xfrm>
          <a:off x="247650" y="3309938"/>
          <a:ext cx="7308850" cy="3051175"/>
        </p:xfrm>
        <a:graphic>
          <a:graphicData uri="http://schemas.openxmlformats.org/presentationml/2006/ole">
            <mc:AlternateContent xmlns:mc="http://schemas.openxmlformats.org/markup-compatibility/2006">
              <mc:Choice xmlns:v="urn:schemas-microsoft-com:vml" Requires="v">
                <p:oleObj name="Equation" r:id="rId5" imgW="6298920" imgH="2628720" progId="Equation.DSMT4">
                  <p:embed/>
                </p:oleObj>
              </mc:Choice>
              <mc:Fallback>
                <p:oleObj name="Equation" r:id="rId5" imgW="6298920" imgH="2628720" progId="Equation.DSMT4">
                  <p:embed/>
                  <p:pic>
                    <p:nvPicPr>
                      <p:cNvPr id="0" name=""/>
                      <p:cNvPicPr/>
                      <p:nvPr/>
                    </p:nvPicPr>
                    <p:blipFill>
                      <a:blip r:embed="rId6"/>
                      <a:stretch>
                        <a:fillRect/>
                      </a:stretch>
                    </p:blipFill>
                    <p:spPr>
                      <a:xfrm>
                        <a:off x="247650" y="3309938"/>
                        <a:ext cx="7308850" cy="3051175"/>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16AD41FD-AE5E-411D-862D-27FF9A8D317B}"/>
              </a:ext>
            </a:extLst>
          </p:cNvPr>
          <p:cNvSpPr txBox="1"/>
          <p:nvPr/>
        </p:nvSpPr>
        <p:spPr>
          <a:xfrm>
            <a:off x="5867400" y="5156021"/>
            <a:ext cx="3204411" cy="1200329"/>
          </a:xfrm>
          <a:prstGeom prst="rect">
            <a:avLst/>
          </a:prstGeom>
          <a:noFill/>
        </p:spPr>
        <p:txBody>
          <a:bodyPr wrap="square" rtlCol="0">
            <a:spAutoFit/>
          </a:bodyPr>
          <a:lstStyle/>
          <a:p>
            <a:r>
              <a:rPr lang="en-US" b="1" dirty="0">
                <a:solidFill>
                  <a:srgbClr val="FF0000"/>
                </a:solidFill>
                <a:latin typeface="+mj-lt"/>
              </a:rPr>
              <a:t>Note that this is a convenient choice, but not necessarily compatible with the boundary values.</a:t>
            </a:r>
          </a:p>
        </p:txBody>
      </p:sp>
    </p:spTree>
    <p:extLst>
      <p:ext uri="{BB962C8B-B14F-4D97-AF65-F5344CB8AC3E}">
        <p14:creationId xmlns:p14="http://schemas.microsoft.com/office/powerpoint/2010/main" val="1172856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01/24/2025</a:t>
            </a:r>
            <a:endParaRPr lang="en-US" dirty="0"/>
          </a:p>
        </p:txBody>
      </p:sp>
      <p:sp>
        <p:nvSpPr>
          <p:cNvPr id="3" name="Footer Placeholder 2"/>
          <p:cNvSpPr>
            <a:spLocks noGrp="1"/>
          </p:cNvSpPr>
          <p:nvPr>
            <p:ph type="ftr" sz="quarter" idx="11"/>
          </p:nvPr>
        </p:nvSpPr>
        <p:spPr/>
        <p:txBody>
          <a:bodyPr/>
          <a:lstStyle/>
          <a:p>
            <a:r>
              <a:rPr lang="en-US"/>
              <a:t>PHY 712  Spring 2025 --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1219200" y="0"/>
            <a:ext cx="67056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282216659"/>
              </p:ext>
            </p:extLst>
          </p:nvPr>
        </p:nvGraphicFramePr>
        <p:xfrm>
          <a:off x="564482" y="354012"/>
          <a:ext cx="8134350" cy="3532188"/>
        </p:xfrm>
        <a:graphic>
          <a:graphicData uri="http://schemas.openxmlformats.org/presentationml/2006/ole">
            <mc:AlternateContent xmlns:mc="http://schemas.openxmlformats.org/markup-compatibility/2006">
              <mc:Choice xmlns:v="urn:schemas-microsoft-com:vml" Requires="v">
                <p:oleObj name="Equation" r:id="rId3" imgW="6845040" imgH="2971800" progId="Equation.DSMT4">
                  <p:embed/>
                </p:oleObj>
              </mc:Choice>
              <mc:Fallback>
                <p:oleObj name="Equation" r:id="rId3" imgW="6845040" imgH="2971800" progId="Equation.DSMT4">
                  <p:embed/>
                  <p:pic>
                    <p:nvPicPr>
                      <p:cNvPr id="0" name=""/>
                      <p:cNvPicPr/>
                      <p:nvPr/>
                    </p:nvPicPr>
                    <p:blipFill>
                      <a:blip r:embed="rId4"/>
                      <a:stretch>
                        <a:fillRect/>
                      </a:stretch>
                    </p:blipFill>
                    <p:spPr>
                      <a:xfrm>
                        <a:off x="564482" y="354012"/>
                        <a:ext cx="8134350" cy="353218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4556687"/>
              </p:ext>
            </p:extLst>
          </p:nvPr>
        </p:nvGraphicFramePr>
        <p:xfrm>
          <a:off x="990600" y="3924300"/>
          <a:ext cx="5715000" cy="2400300"/>
        </p:xfrm>
        <a:graphic>
          <a:graphicData uri="http://schemas.openxmlformats.org/presentationml/2006/ole">
            <mc:AlternateContent xmlns:mc="http://schemas.openxmlformats.org/markup-compatibility/2006">
              <mc:Choice xmlns:v="urn:schemas-microsoft-com:vml" Requires="v">
                <p:oleObj name="Equation" r:id="rId5" imgW="5715000" imgH="2400120" progId="Equation.DSMT4">
                  <p:embed/>
                </p:oleObj>
              </mc:Choice>
              <mc:Fallback>
                <p:oleObj name="Equation" r:id="rId5" imgW="5715000" imgH="2400120" progId="Equation.DSMT4">
                  <p:embed/>
                  <p:pic>
                    <p:nvPicPr>
                      <p:cNvPr id="0" name=""/>
                      <p:cNvPicPr/>
                      <p:nvPr/>
                    </p:nvPicPr>
                    <p:blipFill>
                      <a:blip r:embed="rId6"/>
                      <a:stretch>
                        <a:fillRect/>
                      </a:stretch>
                    </p:blipFill>
                    <p:spPr>
                      <a:xfrm>
                        <a:off x="990600" y="3924300"/>
                        <a:ext cx="5715000" cy="2400300"/>
                      </a:xfrm>
                      <a:prstGeom prst="rect">
                        <a:avLst/>
                      </a:prstGeom>
                    </p:spPr>
                  </p:pic>
                </p:oleObj>
              </mc:Fallback>
            </mc:AlternateContent>
          </a:graphicData>
        </a:graphic>
      </p:graphicFrame>
    </p:spTree>
    <p:extLst>
      <p:ext uri="{BB962C8B-B14F-4D97-AF65-F5344CB8AC3E}">
        <p14:creationId xmlns:p14="http://schemas.microsoft.com/office/powerpoint/2010/main" val="914346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14573</TotalTime>
  <Words>1065</Words>
  <Application>Microsoft Office PowerPoint</Application>
  <PresentationFormat>On-screen Show (4:3)</PresentationFormat>
  <Paragraphs>217</Paragraphs>
  <Slides>31</Slides>
  <Notes>28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8" baseType="lpstr">
      <vt:lpstr>Arial</vt:lpstr>
      <vt:lpstr>Calibri</vt:lpstr>
      <vt:lpstr>Cambria Math</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811</cp:revision>
  <cp:lastPrinted>2022-01-21T16:53:23Z</cp:lastPrinted>
  <dcterms:created xsi:type="dcterms:W3CDTF">2012-01-10T18:32:24Z</dcterms:created>
  <dcterms:modified xsi:type="dcterms:W3CDTF">2025-01-24T02:07:03Z</dcterms:modified>
</cp:coreProperties>
</file>