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354" r:id="rId3"/>
    <p:sldId id="421" r:id="rId4"/>
    <p:sldId id="420" r:id="rId5"/>
    <p:sldId id="396" r:id="rId6"/>
    <p:sldId id="416" r:id="rId7"/>
    <p:sldId id="414" r:id="rId8"/>
    <p:sldId id="397" r:id="rId9"/>
    <p:sldId id="407" r:id="rId10"/>
    <p:sldId id="408" r:id="rId11"/>
    <p:sldId id="410" r:id="rId12"/>
    <p:sldId id="400" r:id="rId13"/>
    <p:sldId id="401" r:id="rId14"/>
    <p:sldId id="411" r:id="rId15"/>
    <p:sldId id="404" r:id="rId16"/>
    <p:sldId id="402" r:id="rId17"/>
    <p:sldId id="405" r:id="rId18"/>
    <p:sldId id="376" r:id="rId19"/>
    <p:sldId id="377" r:id="rId20"/>
    <p:sldId id="417" r:id="rId21"/>
    <p:sldId id="418" r:id="rId22"/>
    <p:sldId id="383" r:id="rId23"/>
    <p:sldId id="393" r:id="rId24"/>
    <p:sldId id="378" r:id="rId25"/>
    <p:sldId id="394" r:id="rId26"/>
    <p:sldId id="419" r:id="rId27"/>
    <p:sldId id="380" r:id="rId28"/>
    <p:sldId id="395" r:id="rId29"/>
    <p:sldId id="392" r:id="rId30"/>
    <p:sldId id="381" r:id="rId31"/>
    <p:sldId id="382" r:id="rId3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83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0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lmf.nist.gov/" TargetMode="Externa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oleObject" Target="../embeddings/oleObject39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8915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notes for Lecture 8: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i="0" u="none" strike="noStrike" baseline="0" dirty="0">
                <a:solidFill>
                  <a:srgbClr val="800080"/>
                </a:solidFill>
                <a:latin typeface="Arial" panose="020B0604020202020204" pitchFamily="34" charset="0"/>
              </a:rPr>
              <a:t>Solution of Poisson/Laplace equation for special geometries –</a:t>
            </a:r>
            <a:r>
              <a:rPr lang="en-US" sz="1800" b="1" i="0" u="none" strike="noStrike" baseline="0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</a:p>
          <a:p>
            <a:pPr algn="ctr"/>
            <a:endParaRPr lang="en-US" sz="1800" b="1" i="0" u="none" strike="noStrike" baseline="0" dirty="0">
              <a:solidFill>
                <a:srgbClr val="800080"/>
              </a:solidFill>
              <a:latin typeface="Arial" panose="020B0604020202020204" pitchFamily="34" charset="0"/>
            </a:endParaRPr>
          </a:p>
          <a:p>
            <a:pPr lvl="1"/>
            <a:r>
              <a:rPr lang="en-US" b="0" i="0" u="none" strike="noStrike" baseline="0" dirty="0">
                <a:solidFill>
                  <a:srgbClr val="800080"/>
                </a:solidFill>
                <a:latin typeface="Arial" panose="020B0604020202020204" pitchFamily="34" charset="0"/>
              </a:rPr>
              <a:t>• </a:t>
            </a:r>
            <a:r>
              <a:rPr lang="en-US" sz="2400" b="1" i="0" u="none" strike="noStrike" baseline="0" dirty="0">
                <a:solidFill>
                  <a:srgbClr val="800080"/>
                </a:solidFill>
                <a:latin typeface="Arial" panose="020B0604020202020204" pitchFamily="34" charset="0"/>
              </a:rPr>
              <a:t>Cylindrical – (Sec. 2.11, 3.7, 3.8, 3.11 in JDJ) </a:t>
            </a:r>
          </a:p>
          <a:p>
            <a:pPr lvl="1"/>
            <a:r>
              <a:rPr lang="en-US" sz="2400" b="0" i="0" u="none" strike="noStrike" baseline="0" dirty="0">
                <a:solidFill>
                  <a:srgbClr val="800080"/>
                </a:solidFill>
                <a:latin typeface="Arial" panose="020B0604020202020204" pitchFamily="34" charset="0"/>
              </a:rPr>
              <a:t>• </a:t>
            </a:r>
            <a:r>
              <a:rPr lang="en-US" sz="2400" b="1" i="0" u="none" strike="noStrike" baseline="0" dirty="0">
                <a:solidFill>
                  <a:srgbClr val="800080"/>
                </a:solidFill>
                <a:latin typeface="Arial" panose="020B0604020202020204" pitchFamily="34" charset="0"/>
              </a:rPr>
              <a:t>Spherical -- (Sec. 3.1-3.6 in JDJ); next lecture</a:t>
            </a:r>
            <a:endParaRPr lang="en-US" sz="24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404140-FDE9-436A-8B3C-5E56F0F3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26072-C554-4233-B40B-4F63CC43D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01E78A-FD4D-4ABB-9DDC-0DAC9C74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DBDDD9B-61B4-4F84-B143-78DC550D5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05323"/>
              </p:ext>
            </p:extLst>
          </p:nvPr>
        </p:nvGraphicFramePr>
        <p:xfrm>
          <a:off x="214745" y="5358535"/>
          <a:ext cx="77343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734207" imgH="1112742" progId="Equation.DSMT4">
                  <p:embed/>
                </p:oleObj>
              </mc:Choice>
              <mc:Fallback>
                <p:oleObj name="Equation" r:id="rId2" imgW="7734207" imgH="111274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4745" y="5358535"/>
                        <a:ext cx="7734300" cy="1112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3B0D381-959E-47F5-88A9-51801E6A2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261196"/>
              </p:ext>
            </p:extLst>
          </p:nvPr>
        </p:nvGraphicFramePr>
        <p:xfrm>
          <a:off x="152400" y="304800"/>
          <a:ext cx="8839200" cy="511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39449" imgH="5112826" progId="Equation.DSMT4">
                  <p:embed/>
                </p:oleObj>
              </mc:Choice>
              <mc:Fallback>
                <p:oleObj name="Equation" r:id="rId4" imgW="8839449" imgH="511282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304800"/>
                        <a:ext cx="8839200" cy="5113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2EA67F9-E87C-F391-1CF8-15654A04BEB0}"/>
              </a:ext>
            </a:extLst>
          </p:cNvPr>
          <p:cNvSpPr txBox="1"/>
          <p:nvPr/>
        </p:nvSpPr>
        <p:spPr>
          <a:xfrm>
            <a:off x="1894573" y="-12834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Cartesian example continued --</a:t>
            </a:r>
          </a:p>
        </p:txBody>
      </p:sp>
    </p:spTree>
    <p:extLst>
      <p:ext uri="{BB962C8B-B14F-4D97-AF65-F5344CB8AC3E}">
        <p14:creationId xmlns:p14="http://schemas.microsoft.com/office/powerpoint/2010/main" val="3370615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3E028-45E1-4AD9-9DDA-D36994C67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18E3C-B15C-4DCF-9C4F-AF2F83A3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4B564-4099-4CC8-9BAD-57D762EC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905003B-EE07-4BFD-9A01-337EEE3ED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00892"/>
              </p:ext>
            </p:extLst>
          </p:nvPr>
        </p:nvGraphicFramePr>
        <p:xfrm>
          <a:off x="380123" y="359754"/>
          <a:ext cx="6659402" cy="252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06280" imgH="761760" progId="Equation.DSMT4">
                  <p:embed/>
                </p:oleObj>
              </mc:Choice>
              <mc:Fallback>
                <p:oleObj name="Equation" r:id="rId2" imgW="200628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0123" y="359754"/>
                        <a:ext cx="6659402" cy="2528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FD5EE5A-925A-47CE-A913-C977757F15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479802"/>
              </p:ext>
            </p:extLst>
          </p:nvPr>
        </p:nvGraphicFramePr>
        <p:xfrm>
          <a:off x="3556000" y="2095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56000" y="20955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E2F75AD-A227-426A-BAED-06A2A4FFF7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048656"/>
              </p:ext>
            </p:extLst>
          </p:nvPr>
        </p:nvGraphicFramePr>
        <p:xfrm>
          <a:off x="386614" y="2590800"/>
          <a:ext cx="838375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5720" imgH="711000" progId="Equation.DSMT4">
                  <p:embed/>
                </p:oleObj>
              </mc:Choice>
              <mc:Fallback>
                <p:oleObj name="Equation" r:id="rId6" imgW="3555720" imgH="711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614" y="2590800"/>
                        <a:ext cx="8383753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E06E32F-60CD-1157-D6C6-2A7661C9006F}"/>
              </a:ext>
            </a:extLst>
          </p:cNvPr>
          <p:cNvSpPr txBox="1"/>
          <p:nvPr/>
        </p:nvSpPr>
        <p:spPr>
          <a:xfrm>
            <a:off x="304800" y="3967589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that, because we are using curvilinear coordinates, the Wronskian and the form of the delta function is modified.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More details given in </a:t>
            </a:r>
            <a:r>
              <a:rPr lang="en-US" sz="2400" b="1" dirty="0">
                <a:latin typeface="+mj-lt"/>
              </a:rPr>
              <a:t>Jackson</a:t>
            </a:r>
            <a:r>
              <a:rPr lang="en-US" sz="2400" dirty="0">
                <a:latin typeface="+mj-lt"/>
              </a:rPr>
              <a:t> Sec. 3.7 - 3.11.</a:t>
            </a:r>
          </a:p>
        </p:txBody>
      </p:sp>
    </p:spTree>
    <p:extLst>
      <p:ext uri="{BB962C8B-B14F-4D97-AF65-F5344CB8AC3E}">
        <p14:creationId xmlns:p14="http://schemas.microsoft.com/office/powerpoint/2010/main" val="1798033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and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953592"/>
              </p:ext>
            </p:extLst>
          </p:nvPr>
        </p:nvGraphicFramePr>
        <p:xfrm>
          <a:off x="4267200" y="601535"/>
          <a:ext cx="1895054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080" imgH="431640" progId="Equation.DSMT4">
                  <p:embed/>
                </p:oleObj>
              </mc:Choice>
              <mc:Fallback>
                <p:oleObj name="Equation" r:id="rId2" imgW="105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67200" y="601535"/>
                        <a:ext cx="1895054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8" name="Can 7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/>
                <a:t>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660622"/>
              </p:ext>
            </p:extLst>
          </p:nvPr>
        </p:nvGraphicFramePr>
        <p:xfrm>
          <a:off x="1828800" y="1776220"/>
          <a:ext cx="7156450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52680" imgH="1193760" progId="Equation.DSMT4">
                  <p:embed/>
                </p:oleObj>
              </mc:Choice>
              <mc:Fallback>
                <p:oleObj name="Equation" r:id="rId4" imgW="3352680" imgH="119376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76220"/>
                        <a:ext cx="7156450" cy="254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C5AC9D6-EEA2-499B-ADD0-E4C8E27F586B}"/>
              </a:ext>
            </a:extLst>
          </p:cNvPr>
          <p:cNvSpPr txBox="1"/>
          <p:nvPr/>
        </p:nvSpPr>
        <p:spPr>
          <a:xfrm>
            <a:off x="1828800" y="4274419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this case, we have assumed that the surface integral contributions are trivial.</a:t>
            </a:r>
          </a:p>
        </p:txBody>
      </p:sp>
    </p:spTree>
    <p:extLst>
      <p:ext uri="{BB962C8B-B14F-4D97-AF65-F5344CB8AC3E}">
        <p14:creationId xmlns:p14="http://schemas.microsoft.com/office/powerpoint/2010/main" val="559367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n 7"/>
          <p:cNvSpPr/>
          <p:nvPr/>
        </p:nvSpPr>
        <p:spPr>
          <a:xfrm>
            <a:off x="1219200" y="1676400"/>
            <a:ext cx="1066800" cy="3841750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Donut 6"/>
          <p:cNvSpPr/>
          <p:nvPr/>
        </p:nvSpPr>
        <p:spPr>
          <a:xfrm>
            <a:off x="1219200" y="1600200"/>
            <a:ext cx="1066800" cy="381000"/>
          </a:xfrm>
          <a:prstGeom prst="don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454282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52600" y="914400"/>
            <a:ext cx="0" cy="27432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752600" y="3657600"/>
            <a:ext cx="2286000" cy="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85800" y="3657600"/>
            <a:ext cx="1066800" cy="6858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4800" y="41148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962400" y="3429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38700" y="70132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22" name="Donut 21"/>
          <p:cNvSpPr/>
          <p:nvPr/>
        </p:nvSpPr>
        <p:spPr>
          <a:xfrm>
            <a:off x="5867400" y="1143000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553200" y="1447800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553200" y="1828800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00800" y="13671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553200" y="18243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628342"/>
              </p:ext>
            </p:extLst>
          </p:nvPr>
        </p:nvGraphicFramePr>
        <p:xfrm>
          <a:off x="2596076" y="1296710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040" imgH="711000" progId="Equation.DSMT4">
                  <p:embed/>
                </p:oleObj>
              </mc:Choice>
              <mc:Fallback>
                <p:oleObj name="Equation" r:id="rId2" imgW="134604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96076" y="1296710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4278" y="43291"/>
            <a:ext cx="6813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uniform cylindrical shell: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1767058" y="3689263"/>
            <a:ext cx="1128542" cy="425537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19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31030"/>
              </p:ext>
            </p:extLst>
          </p:nvPr>
        </p:nvGraphicFramePr>
        <p:xfrm>
          <a:off x="4748478" y="2743200"/>
          <a:ext cx="4090722" cy="1396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603160" imgH="888840" progId="Equation.DSMT4">
                  <p:embed/>
                </p:oleObj>
              </mc:Choice>
              <mc:Fallback>
                <p:oleObj name="Equation" r:id="rId4" imgW="2603160" imgH="8888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48478" y="2743200"/>
                        <a:ext cx="4090722" cy="1396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6C88DC5-7C6A-4FCB-A897-173E4059D6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816083"/>
              </p:ext>
            </p:extLst>
          </p:nvPr>
        </p:nvGraphicFramePr>
        <p:xfrm>
          <a:off x="3159125" y="4179888"/>
          <a:ext cx="56213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52680" imgH="1447560" progId="Equation.DSMT4">
                  <p:embed/>
                </p:oleObj>
              </mc:Choice>
              <mc:Fallback>
                <p:oleObj name="Equation" r:id="rId6" imgW="335268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59125" y="4179888"/>
                        <a:ext cx="5621338" cy="242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124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ADBA99-E1A2-4BA5-B57D-ECCC50CA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8CC47-7052-47D4-A5F2-DEDBEF134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AE234-F5CE-4634-BF5D-3F25AFD3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F2EF97-AE30-4247-9AEC-E04BF1BF82D0}"/>
              </a:ext>
            </a:extLst>
          </p:cNvPr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Why only m=0 for this case?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F43D2ED-EA98-4D34-B23F-56717B680B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68007"/>
              </p:ext>
            </p:extLst>
          </p:nvPr>
        </p:nvGraphicFramePr>
        <p:xfrm>
          <a:off x="298450" y="762000"/>
          <a:ext cx="8880475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59040" imgH="2463480" progId="Equation.DSMT4">
                  <p:embed/>
                </p:oleObj>
              </mc:Choice>
              <mc:Fallback>
                <p:oleObj name="Equation" r:id="rId2" imgW="4559040" imgH="246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8450" y="762000"/>
                        <a:ext cx="8880475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600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6BB8AC-4530-433F-B326-212D35FF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FC2DC-F586-48E2-8A77-3FE89BE9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08DCE-F156-44DD-9FE6-DC8CE006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CDD906-E759-44D6-BAD3-225A59D46697}"/>
              </a:ext>
            </a:extLst>
          </p:cNvPr>
          <p:cNvSpPr txBox="1"/>
          <p:nvPr/>
        </p:nvSpPr>
        <p:spPr>
          <a:xfrm>
            <a:off x="3048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3A743F-3042-45AF-8444-F5ED2DCD61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362240"/>
              </p:ext>
            </p:extLst>
          </p:nvPr>
        </p:nvGraphicFramePr>
        <p:xfrm>
          <a:off x="623888" y="1922463"/>
          <a:ext cx="7686675" cy="461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63960" imgH="2920680" progId="Equation.DSMT4">
                  <p:embed/>
                </p:oleObj>
              </mc:Choice>
              <mc:Fallback>
                <p:oleObj name="Equation" r:id="rId2" imgW="4863960" imgH="29206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2DBE80EE-C2B8-4B12-A4F5-EAE0B2689E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3888" y="1922463"/>
                        <a:ext cx="7686675" cy="4618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2009748-EF3D-100B-67A0-85BE255CBE9F}"/>
              </a:ext>
            </a:extLst>
          </p:cNvPr>
          <p:cNvSpPr txBox="1"/>
          <p:nvPr/>
        </p:nvSpPr>
        <p:spPr>
          <a:xfrm>
            <a:off x="3725859" y="717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8" name="Donut 21">
            <a:extLst>
              <a:ext uri="{FF2B5EF4-FFF2-40B4-BE49-F238E27FC236}">
                <a16:creationId xmlns:a16="http://schemas.microsoft.com/office/drawing/2014/main" id="{9C37EA05-025E-4923-7967-5A46460872BD}"/>
              </a:ext>
            </a:extLst>
          </p:cNvPr>
          <p:cNvSpPr/>
          <p:nvPr/>
        </p:nvSpPr>
        <p:spPr>
          <a:xfrm>
            <a:off x="4871524" y="365472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960CD57-8F70-8892-787C-286B246D5547}"/>
              </a:ext>
            </a:extLst>
          </p:cNvPr>
          <p:cNvCxnSpPr/>
          <p:nvPr/>
        </p:nvCxnSpPr>
        <p:spPr>
          <a:xfrm flipH="1">
            <a:off x="5557324" y="670272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F1DECBD-6A1C-DA86-3BD8-A05A76DF5147}"/>
              </a:ext>
            </a:extLst>
          </p:cNvPr>
          <p:cNvCxnSpPr/>
          <p:nvPr/>
        </p:nvCxnSpPr>
        <p:spPr>
          <a:xfrm flipH="1" flipV="1">
            <a:off x="5557324" y="1051272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F52A14F-333A-EC0B-77AF-CB1F62772269}"/>
              </a:ext>
            </a:extLst>
          </p:cNvPr>
          <p:cNvSpPr txBox="1"/>
          <p:nvPr/>
        </p:nvSpPr>
        <p:spPr>
          <a:xfrm>
            <a:off x="5404924" y="58960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EE1391-7615-6DB6-820D-2FB3E9934FEF}"/>
              </a:ext>
            </a:extLst>
          </p:cNvPr>
          <p:cNvSpPr txBox="1"/>
          <p:nvPr/>
        </p:nvSpPr>
        <p:spPr>
          <a:xfrm>
            <a:off x="5557324" y="1046807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73BDD62-06B1-8960-8E76-16D40ED253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695660"/>
              </p:ext>
            </p:extLst>
          </p:nvPr>
        </p:nvGraphicFramePr>
        <p:xfrm>
          <a:off x="1600200" y="519182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46040" imgH="711000" progId="Equation.DSMT4">
                  <p:embed/>
                </p:oleObj>
              </mc:Choice>
              <mc:Fallback>
                <p:oleObj name="Equation" r:id="rId4" imgW="1346040" imgH="7110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519182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7161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 --  </a:t>
            </a:r>
            <a:r>
              <a:rPr lang="en-US" sz="2400" i="1" dirty="0">
                <a:latin typeface="+mj-lt"/>
              </a:rPr>
              <a:t>m=0 </a:t>
            </a:r>
            <a:r>
              <a:rPr lang="en-US" sz="2400" dirty="0">
                <a:latin typeface="+mj-lt"/>
              </a:rPr>
              <a:t>only 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701328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Top view:</a:t>
            </a:r>
          </a:p>
        </p:txBody>
      </p:sp>
      <p:sp>
        <p:nvSpPr>
          <p:cNvPr id="7" name="Donut 6"/>
          <p:cNvSpPr/>
          <p:nvPr/>
        </p:nvSpPr>
        <p:spPr>
          <a:xfrm>
            <a:off x="1485900" y="1143000"/>
            <a:ext cx="1371600" cy="1371600"/>
          </a:xfrm>
          <a:prstGeom prst="donut">
            <a:avLst>
              <a:gd name="adj" fmla="val 1718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71700" y="1447800"/>
            <a:ext cx="304800" cy="3810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171700" y="1828800"/>
            <a:ext cx="685800" cy="228600"/>
          </a:xfrm>
          <a:prstGeom prst="straightConnector1">
            <a:avLst/>
          </a:prstGeom>
          <a:ln w="635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19300" y="13671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71700" y="18243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486728"/>
              </p:ext>
            </p:extLst>
          </p:nvPr>
        </p:nvGraphicFramePr>
        <p:xfrm>
          <a:off x="3124200" y="629342"/>
          <a:ext cx="2866683" cy="1514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040" imgH="711000" progId="Equation.DSMT4">
                  <p:embed/>
                </p:oleObj>
              </mc:Choice>
              <mc:Fallback>
                <p:oleObj name="Equation" r:id="rId2" imgW="1346040" imgH="71100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24200" y="629342"/>
                        <a:ext cx="2866683" cy="15144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167075"/>
              </p:ext>
            </p:extLst>
          </p:nvPr>
        </p:nvGraphicFramePr>
        <p:xfrm>
          <a:off x="504825" y="3066359"/>
          <a:ext cx="7115175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40080" imgH="1396800" progId="Equation.DSMT4">
                  <p:embed/>
                </p:oleObj>
              </mc:Choice>
              <mc:Fallback>
                <p:oleObj name="Equation" r:id="rId4" imgW="3340080" imgH="1396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4825" y="3066359"/>
                        <a:ext cx="7115175" cy="297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7764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082378A-B42F-D7E6-4AA0-5030BF643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266950"/>
            <a:ext cx="6743700" cy="337185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C7913-F1D3-4AA9-B8F2-E1CA737C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FAF59-1F4D-431A-BD40-ED1F3D8E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FB434-AE9C-4408-9D98-A29570A4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246AC6-CD17-41BC-9BC3-61E92BCF81AF}"/>
              </a:ext>
            </a:extLst>
          </p:cNvPr>
          <p:cNvSpPr txBox="1"/>
          <p:nvPr/>
        </p:nvSpPr>
        <p:spPr>
          <a:xfrm>
            <a:off x="304800" y="2286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continued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B04C4E1-E666-45E6-BA1F-580DA966E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31944"/>
              </p:ext>
            </p:extLst>
          </p:nvPr>
        </p:nvGraphicFramePr>
        <p:xfrm>
          <a:off x="5097043" y="4073561"/>
          <a:ext cx="109567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42720" imgH="203040" progId="Equation.DSMT4">
                  <p:embed/>
                </p:oleObj>
              </mc:Choice>
              <mc:Fallback>
                <p:oleObj name="Equation" r:id="rId3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7043" y="4073561"/>
                        <a:ext cx="109567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BD9BD84-F498-494A-B1F6-43604742B93B}"/>
              </a:ext>
            </a:extLst>
          </p:cNvPr>
          <p:cNvSpPr txBox="1"/>
          <p:nvPr/>
        </p:nvSpPr>
        <p:spPr>
          <a:xfrm>
            <a:off x="7658100" y="226261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4A212C-F09A-412C-8DA1-B28DE8F6A8C2}"/>
              </a:ext>
            </a:extLst>
          </p:cNvPr>
          <p:cNvSpPr/>
          <p:nvPr/>
        </p:nvSpPr>
        <p:spPr>
          <a:xfrm>
            <a:off x="3276600" y="1386960"/>
            <a:ext cx="1447800" cy="1106488"/>
          </a:xfrm>
          <a:prstGeom prst="rect">
            <a:avLst/>
          </a:prstGeom>
          <a:solidFill>
            <a:srgbClr val="FF000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4F3E0A-D7E9-477D-A795-F895AEB0AC0A}"/>
              </a:ext>
            </a:extLst>
          </p:cNvPr>
          <p:cNvSpPr txBox="1"/>
          <p:nvPr/>
        </p:nvSpPr>
        <p:spPr>
          <a:xfrm>
            <a:off x="4548509" y="285830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A6C26-14C0-472F-AC2B-8EBB0398E4D4}"/>
              </a:ext>
            </a:extLst>
          </p:cNvPr>
          <p:cNvSpPr txBox="1"/>
          <p:nvPr/>
        </p:nvSpPr>
        <p:spPr>
          <a:xfrm>
            <a:off x="3048000" y="281318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FDFE5E3-B11F-6F55-3B12-C56240A191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49789"/>
              </p:ext>
            </p:extLst>
          </p:nvPr>
        </p:nvGraphicFramePr>
        <p:xfrm>
          <a:off x="3426193" y="771953"/>
          <a:ext cx="832756" cy="512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120" imgH="203040" progId="Equation.DSMT4">
                  <p:embed/>
                </p:oleObj>
              </mc:Choice>
              <mc:Fallback>
                <p:oleObj name="Equation" r:id="rId5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6193" y="771953"/>
                        <a:ext cx="832756" cy="5124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1865E20-1772-D58F-E2F2-CA9676DF54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513355"/>
              </p:ext>
            </p:extLst>
          </p:nvPr>
        </p:nvGraphicFramePr>
        <p:xfrm>
          <a:off x="6192715" y="2798117"/>
          <a:ext cx="1284953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57200" imgH="393480" progId="Equation.DSMT4">
                  <p:embed/>
                </p:oleObj>
              </mc:Choice>
              <mc:Fallback>
                <p:oleObj name="Equation" r:id="rId7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92715" y="2798117"/>
                        <a:ext cx="1284953" cy="1106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662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9896"/>
              </p:ext>
            </p:extLst>
          </p:nvPr>
        </p:nvGraphicFramePr>
        <p:xfrm>
          <a:off x="3028950" y="2276475"/>
          <a:ext cx="4826000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260440" imgH="1168200" progId="Equation.3">
                  <p:embed/>
                </p:oleObj>
              </mc:Choice>
              <mc:Fallback>
                <p:oleObj name="数式" r:id="rId2" imgW="226044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2276475"/>
                        <a:ext cx="4826000" cy="249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388820"/>
              </p:ext>
            </p:extLst>
          </p:nvPr>
        </p:nvGraphicFramePr>
        <p:xfrm>
          <a:off x="1905000" y="27844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27120" imgH="1371600" progId="Equation.3">
                  <p:embed/>
                </p:oleObj>
              </mc:Choice>
              <mc:Fallback>
                <p:oleObj name="数式" r:id="rId2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7844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074532"/>
              </p:ext>
            </p:extLst>
          </p:nvPr>
        </p:nvGraphicFramePr>
        <p:xfrm>
          <a:off x="2076450" y="1169988"/>
          <a:ext cx="4635500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171520" imgH="685800" progId="Equation.3">
                  <p:embed/>
                </p:oleObj>
              </mc:Choice>
              <mc:Fallback>
                <p:oleObj name="数式" r:id="rId4" imgW="2171520" imgH="685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169988"/>
                        <a:ext cx="4635500" cy="146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D683D9A-4794-8B27-33A8-2EE1FACC4E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98" y="1295400"/>
            <a:ext cx="8890203" cy="4038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6898" y="4724400"/>
            <a:ext cx="8991600" cy="304800"/>
          </a:xfrm>
          <a:prstGeom prst="rect">
            <a:avLst/>
          </a:prstGeom>
          <a:solidFill>
            <a:srgbClr val="FFC000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0D68F-40E5-474A-D34D-4D4D3829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BCA12F-45F4-4EB0-B810-F916B6725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8495C-575D-B51D-4DC0-A8F95B0F2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DCEE22-2D9E-B984-D7BB-329C4EE86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3" y="1447800"/>
            <a:ext cx="9044473" cy="45454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2F96DF-A161-52C6-8B1C-DFC9B8F90E58}"/>
              </a:ext>
            </a:extLst>
          </p:cNvPr>
          <p:cNvSpPr txBox="1"/>
          <p:nvPr/>
        </p:nvSpPr>
        <p:spPr>
          <a:xfrm>
            <a:off x="38100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https://dlmf.nist.gov</a:t>
            </a:r>
            <a:r>
              <a:rPr lang="en-US" sz="2400" dirty="0">
                <a:latin typeface="+mj-lt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88556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30D132-E747-1614-9A94-87F53C6F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36FA4-0447-79E6-65AB-D2CAC974A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B3D08-74F5-A120-60F9-AFFC71EC8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6C1AC7-F927-B782-7BD3-76A6B9D6B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6525"/>
            <a:ext cx="6515239" cy="6125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6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70602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useful identities involving cylindrical Bessel functions from </a:t>
            </a:r>
            <a:r>
              <a:rPr lang="en-US" sz="2400" b="1" dirty="0">
                <a:latin typeface="+mj-lt"/>
              </a:rPr>
              <a:t>Jackson</a:t>
            </a:r>
            <a:r>
              <a:rPr lang="en-US" sz="2400" dirty="0">
                <a:latin typeface="+mj-lt"/>
              </a:rPr>
              <a:t>  Sec. 3.7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604580"/>
              </p:ext>
            </p:extLst>
          </p:nvPr>
        </p:nvGraphicFramePr>
        <p:xfrm>
          <a:off x="457200" y="901599"/>
          <a:ext cx="8440737" cy="285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62640" imgH="2145960" progId="Equation.DSMT4">
                  <p:embed/>
                </p:oleObj>
              </mc:Choice>
              <mc:Fallback>
                <p:oleObj name="Equation" r:id="rId2" imgW="636264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01599"/>
                        <a:ext cx="8440737" cy="285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06C82837-0C49-BCC1-C53E-4259C4C1F1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5" y="4055063"/>
            <a:ext cx="5953125" cy="23085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B124C08-7C1A-08DE-58C7-F53617AE10EC}"/>
              </a:ext>
            </a:extLst>
          </p:cNvPr>
          <p:cNvSpPr txBox="1"/>
          <p:nvPr/>
        </p:nvSpPr>
        <p:spPr>
          <a:xfrm>
            <a:off x="4800600" y="4267200"/>
            <a:ext cx="1371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F9F5FD-7D8D-E7DF-70BC-70536743082C}"/>
              </a:ext>
            </a:extLst>
          </p:cNvPr>
          <p:cNvSpPr/>
          <p:nvPr/>
        </p:nvSpPr>
        <p:spPr>
          <a:xfrm>
            <a:off x="3100938" y="5326930"/>
            <a:ext cx="228600" cy="1890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D721CA7-FF75-3ABB-EB59-082FCF6EB6B6}"/>
              </a:ext>
            </a:extLst>
          </p:cNvPr>
          <p:cNvSpPr/>
          <p:nvPr/>
        </p:nvSpPr>
        <p:spPr>
          <a:xfrm>
            <a:off x="4293669" y="5341869"/>
            <a:ext cx="228600" cy="1890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F836EE5-4DF1-33AD-9F76-A8A1B05C99CC}"/>
              </a:ext>
            </a:extLst>
          </p:cNvPr>
          <p:cNvSpPr/>
          <p:nvPr/>
        </p:nvSpPr>
        <p:spPr>
          <a:xfrm>
            <a:off x="5486400" y="5326931"/>
            <a:ext cx="228600" cy="1890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40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4793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96567"/>
              </p:ext>
            </p:extLst>
          </p:nvPr>
        </p:nvGraphicFramePr>
        <p:xfrm>
          <a:off x="1865313" y="2784475"/>
          <a:ext cx="7183437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65280" imgH="1371600" progId="Equation.3">
                  <p:embed/>
                </p:oleObj>
              </mc:Choice>
              <mc:Fallback>
                <p:oleObj name="数式" r:id="rId2" imgW="33652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784475"/>
                        <a:ext cx="7183437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n 7"/>
          <p:cNvSpPr/>
          <p:nvPr/>
        </p:nvSpPr>
        <p:spPr>
          <a:xfrm>
            <a:off x="304800" y="1219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95350" y="1752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95350" y="1371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4400" y="1671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1306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52400" y="1767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" y="2814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z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65541"/>
              </p:ext>
            </p:extLst>
          </p:nvPr>
        </p:nvGraphicFramePr>
        <p:xfrm>
          <a:off x="2062163" y="1014413"/>
          <a:ext cx="5268912" cy="168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84120" imgH="711000" progId="Equation.DSMT4">
                  <p:embed/>
                </p:oleObj>
              </mc:Choice>
              <mc:Fallback>
                <p:oleObj name="Equation" r:id="rId4" imgW="21841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2163" y="1014413"/>
                        <a:ext cx="5268912" cy="168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376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955269"/>
              </p:ext>
            </p:extLst>
          </p:nvPr>
        </p:nvGraphicFramePr>
        <p:xfrm>
          <a:off x="1940718" y="1516797"/>
          <a:ext cx="6938963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251160" imgH="1269720" progId="Equation.3">
                  <p:embed/>
                </p:oleObj>
              </mc:Choice>
              <mc:Fallback>
                <p:oleObj name="数式" r:id="rId2" imgW="3251160" imgH="1269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0718" y="1516797"/>
                        <a:ext cx="6938963" cy="271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33" name="Picture 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4267200"/>
            <a:ext cx="62103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95800" y="5867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k</a:t>
            </a:r>
            <a:r>
              <a:rPr lang="en-US" sz="2400" dirty="0" err="1">
                <a:latin typeface="Symbol" pitchFamily="18" charset="2"/>
              </a:rPr>
              <a:t>r</a:t>
            </a:r>
            <a:endParaRPr lang="en-US" sz="2400" dirty="0">
              <a:latin typeface="Symbol" pitchFamily="18" charset="2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510878"/>
              </p:ext>
            </p:extLst>
          </p:nvPr>
        </p:nvGraphicFramePr>
        <p:xfrm>
          <a:off x="592352" y="4800600"/>
          <a:ext cx="10572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495000" imgH="228600" progId="Equation.3">
                  <p:embed/>
                </p:oleObj>
              </mc:Choice>
              <mc:Fallback>
                <p:oleObj name="数式" r:id="rId5" imgW="495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352" y="4800600"/>
                        <a:ext cx="10572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57400" y="4343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472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5029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m=2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DF89007-D3CB-D70A-6922-5583326F7477}"/>
              </a:ext>
            </a:extLst>
          </p:cNvPr>
          <p:cNvSpPr/>
          <p:nvPr/>
        </p:nvSpPr>
        <p:spPr>
          <a:xfrm rot="2306038">
            <a:off x="4572000" y="2778265"/>
            <a:ext cx="457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914873-68FA-388F-5F12-D18BA92248E0}"/>
              </a:ext>
            </a:extLst>
          </p:cNvPr>
          <p:cNvSpPr txBox="1"/>
          <p:nvPr/>
        </p:nvSpPr>
        <p:spPr>
          <a:xfrm>
            <a:off x="5105400" y="2590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Well behaved at </a:t>
            </a:r>
            <a:r>
              <a:rPr lang="en-US" sz="2400" b="1" i="1" dirty="0">
                <a:latin typeface="Symbol" panose="05050102010706020507" pitchFamily="18" charset="2"/>
              </a:rPr>
              <a:t>r=0</a:t>
            </a:r>
          </a:p>
        </p:txBody>
      </p: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21057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+mj-lt"/>
              </a:rPr>
              <a:t>z=L</a:t>
            </a:r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555362"/>
              </p:ext>
            </p:extLst>
          </p:nvPr>
        </p:nvGraphicFramePr>
        <p:xfrm>
          <a:off x="1882959" y="1828800"/>
          <a:ext cx="697052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16240" imgH="2920680" progId="Equation.DSMT4">
                  <p:embed/>
                </p:oleObj>
              </mc:Choice>
              <mc:Fallback>
                <p:oleObj name="Equation" r:id="rId2" imgW="5016240" imgH="292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59" y="1828800"/>
                        <a:ext cx="697052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12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5971A6-F318-8050-509F-A5921A58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53653A-2FFD-0051-E0BE-7F53FA571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7A82C-8960-838D-E701-4093102A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E2E516-8158-0A06-8EA9-3F7B7449B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8600"/>
            <a:ext cx="6502187" cy="560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5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91961"/>
              </p:ext>
            </p:extLst>
          </p:nvPr>
        </p:nvGraphicFramePr>
        <p:xfrm>
          <a:off x="2209800" y="1442243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213000" imgH="1358640" progId="Equation.3">
                  <p:embed/>
                </p:oleObj>
              </mc:Choice>
              <mc:Fallback>
                <p:oleObj name="数式" r:id="rId2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442243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Symbol" pitchFamily="18" charset="2"/>
              </a:rPr>
              <a:t>r</a:t>
            </a:r>
            <a:r>
              <a:rPr lang="en-US" sz="2400" i="1" dirty="0">
                <a:latin typeface="+mj-lt"/>
              </a:rPr>
              <a:t>=a</a:t>
            </a:r>
            <a:endParaRPr lang="en-US" sz="2400" dirty="0"/>
          </a:p>
        </p:txBody>
      </p:sp>
      <p:pic>
        <p:nvPicPr>
          <p:cNvPr id="14381" name="Picture 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114800"/>
            <a:ext cx="6515100" cy="211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95837" y="6019800"/>
            <a:ext cx="5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</a:t>
            </a:r>
            <a:r>
              <a:rPr lang="en-US" sz="2400" i="1" dirty="0" err="1">
                <a:latin typeface="Symbol" pitchFamily="18" charset="2"/>
              </a:rPr>
              <a:t>r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511553"/>
              </p:ext>
            </p:extLst>
          </p:nvPr>
        </p:nvGraphicFramePr>
        <p:xfrm>
          <a:off x="749300" y="4800600"/>
          <a:ext cx="10033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469800" imgH="228600" progId="Equation.3">
                  <p:embed/>
                </p:oleObj>
              </mc:Choice>
              <mc:Fallback>
                <p:oleObj name="数式" r:id="rId5" imgW="469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800600"/>
                        <a:ext cx="10033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57400" y="50408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92445" y="54980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67400" y="541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76308"/>
              </p:ext>
            </p:extLst>
          </p:nvPr>
        </p:nvGraphicFramePr>
        <p:xfrm>
          <a:off x="1981200" y="1513564"/>
          <a:ext cx="7034033" cy="438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14720" imgH="3060360" progId="Equation.DSMT4">
                  <p:embed/>
                </p:oleObj>
              </mc:Choice>
              <mc:Fallback>
                <p:oleObj name="Equation" r:id="rId2" imgW="4914720" imgH="306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13564"/>
                        <a:ext cx="7034033" cy="43888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676400"/>
            <a:ext cx="914400" cy="1219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2298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of Laplace equation inside cylindrical shape</a:t>
            </a:r>
          </a:p>
          <a:p>
            <a:r>
              <a:rPr lang="en-US" sz="2400" dirty="0">
                <a:latin typeface="+mj-lt"/>
              </a:rPr>
              <a:t>Example with non-trivial boundary value at </a:t>
            </a:r>
            <a:r>
              <a:rPr lang="en-US" sz="2400" i="1" dirty="0">
                <a:latin typeface="Symbol" pitchFamily="18" charset="2"/>
              </a:rPr>
              <a:t>r</a:t>
            </a:r>
            <a:r>
              <a:rPr lang="en-US" sz="2400" i="1" dirty="0">
                <a:latin typeface="+mj-lt"/>
              </a:rPr>
              <a:t>=a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965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Green’s function for </a:t>
            </a:r>
            <a:r>
              <a:rPr lang="en-US" sz="2400" dirty="0" err="1">
                <a:latin typeface="+mj-lt"/>
              </a:rPr>
              <a:t>Dirchelet</a:t>
            </a:r>
            <a:r>
              <a:rPr lang="en-US" sz="2400" dirty="0">
                <a:latin typeface="+mj-lt"/>
              </a:rPr>
              <a:t> boundary value inside cylinder: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420059"/>
              </p:ext>
            </p:extLst>
          </p:nvPr>
        </p:nvGraphicFramePr>
        <p:xfrm>
          <a:off x="1295400" y="1676400"/>
          <a:ext cx="7766050" cy="425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228920" imgH="2311200" progId="Equation.3">
                  <p:embed/>
                </p:oleObj>
              </mc:Choice>
              <mc:Fallback>
                <p:oleObj name="数式" r:id="rId2" imgW="422892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76400"/>
                        <a:ext cx="7766050" cy="4254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52400" y="1676400"/>
            <a:ext cx="1066800" cy="2438400"/>
            <a:chOff x="609600" y="1676400"/>
            <a:chExt cx="1066800" cy="2438400"/>
          </a:xfrm>
        </p:grpSpPr>
        <p:sp>
          <p:nvSpPr>
            <p:cNvPr id="7" name="Can 6"/>
            <p:cNvSpPr/>
            <p:nvPr/>
          </p:nvSpPr>
          <p:spPr>
            <a:xfrm>
              <a:off x="609600" y="1676400"/>
              <a:ext cx="1066800" cy="2438400"/>
            </a:xfrm>
            <a:prstGeom prst="can">
              <a:avLst>
                <a:gd name="adj" fmla="val 5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09600" y="1676400"/>
              <a:ext cx="1066800" cy="609600"/>
            </a:xfrm>
            <a:prstGeom prst="ellipse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87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EF990C-72A3-2B64-9BD2-58D51ABE5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F116AB-2B7E-B945-7215-BFA57D14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02FD5-05B8-BD4E-A2A0-6643AB24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A math problem with equations&#10;&#10;Description automatically generated with medium confidence">
            <a:extLst>
              <a:ext uri="{FF2B5EF4-FFF2-40B4-BE49-F238E27FC236}">
                <a16:creationId xmlns:a16="http://schemas.microsoft.com/office/drawing/2014/main" id="{26496133-3FA4-6604-6A80-37A22C619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4400"/>
            <a:ext cx="7737611" cy="432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07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149081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2882880" imgH="1002960" progId="Equation.3">
                  <p:embed/>
                </p:oleObj>
              </mc:Choice>
              <mc:Fallback>
                <p:oleObj name="数式" r:id="rId2" imgW="2882880" imgH="1002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K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I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-76200" y="2766613"/>
            <a:ext cx="9296400" cy="3405587"/>
            <a:chOff x="0" y="1726206"/>
            <a:chExt cx="9296400" cy="340558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726206"/>
              <a:ext cx="9144000" cy="3405587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2133600" y="2057400"/>
              <a:ext cx="7162800" cy="2438400"/>
              <a:chOff x="2133600" y="1905000"/>
              <a:chExt cx="7162800" cy="24384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477000" y="19812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m=1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J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N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133600" y="1905000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K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endParaRPr lang="en-US" sz="2400" i="1" dirty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  <a:r>
                  <a:rPr lang="en-US" sz="2400" i="1" baseline="-25000" dirty="0">
                    <a:latin typeface="+mj-lt"/>
                  </a:rPr>
                  <a:t>1</a:t>
                </a:r>
                <a:r>
                  <a:rPr lang="en-US" sz="2400" i="1" dirty="0">
                    <a:latin typeface="+mj-lt"/>
                  </a:rPr>
                  <a:t>/50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993574"/>
              </p:ext>
            </p:extLst>
          </p:nvPr>
        </p:nvGraphicFramePr>
        <p:xfrm>
          <a:off x="968375" y="563563"/>
          <a:ext cx="6153150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2882880" imgH="1002960" progId="Equation.3">
                  <p:embed/>
                </p:oleObj>
              </mc:Choice>
              <mc:Fallback>
                <p:oleObj name="数式" r:id="rId3" imgW="288288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63563"/>
                        <a:ext cx="6153150" cy="214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03987-5DFE-CD03-B619-2BBA92B0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F704D2-808B-A592-9BDA-754DFF28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EE913-0BF8-1E34-90D3-92BD04F87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350DD7-B4FA-0DEB-7AD5-8EE7AB281A14}"/>
              </a:ext>
            </a:extLst>
          </p:cNvPr>
          <p:cNvSpPr txBox="1"/>
          <p:nvPr/>
        </p:nvSpPr>
        <p:spPr>
          <a:xfrm>
            <a:off x="304800" y="3810000"/>
            <a:ext cx="8229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Comment on surface boundary conditions – As discussed in JDJ (Sec. 1.9), there are two named boundary conditions – named for famous mathematicians.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• Dirichlet boundary condition is named for specifying the potential function Φ(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on the boundary.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• Neumann boundary condition is named for specifying the electric field function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on the boundary.</a:t>
            </a:r>
            <a:endParaRPr lang="en-US" sz="240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DCC181B-39B3-FA47-AC06-411501AB75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036850"/>
              </p:ext>
            </p:extLst>
          </p:nvPr>
        </p:nvGraphicFramePr>
        <p:xfrm>
          <a:off x="468664" y="91144"/>
          <a:ext cx="7086600" cy="355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94080" imgH="2603160" progId="Equation.DSMT4">
                  <p:embed/>
                </p:oleObj>
              </mc:Choice>
              <mc:Fallback>
                <p:oleObj name="Equation" r:id="rId2" imgW="5194080" imgH="2603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8664" y="91144"/>
                        <a:ext cx="7086600" cy="3551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Up 7">
            <a:extLst>
              <a:ext uri="{FF2B5EF4-FFF2-40B4-BE49-F238E27FC236}">
                <a16:creationId xmlns:a16="http://schemas.microsoft.com/office/drawing/2014/main" id="{58CAB5FB-DD27-9E11-DD5D-0DE8F2C7895B}"/>
              </a:ext>
            </a:extLst>
          </p:cNvPr>
          <p:cNvSpPr/>
          <p:nvPr/>
        </p:nvSpPr>
        <p:spPr>
          <a:xfrm rot="3190806">
            <a:off x="3445813" y="2804597"/>
            <a:ext cx="381000" cy="2897970"/>
          </a:xfrm>
          <a:prstGeom prst="upArrow">
            <a:avLst/>
          </a:prstGeom>
          <a:solidFill>
            <a:srgbClr val="00B05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A8ABF5EC-1DAF-A09F-9442-DF05DE18C50F}"/>
              </a:ext>
            </a:extLst>
          </p:cNvPr>
          <p:cNvSpPr/>
          <p:nvPr/>
        </p:nvSpPr>
        <p:spPr>
          <a:xfrm rot="1936131">
            <a:off x="2875321" y="3110617"/>
            <a:ext cx="381000" cy="2897970"/>
          </a:xfrm>
          <a:prstGeom prst="upArrow">
            <a:avLst/>
          </a:prstGeom>
          <a:solidFill>
            <a:srgbClr val="DA32AA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	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+mj-lt"/>
              </a:rPr>
              <a:t>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	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954943"/>
              </p:ext>
            </p:extLst>
          </p:nvPr>
        </p:nvGraphicFramePr>
        <p:xfrm>
          <a:off x="1782000" y="1574589"/>
          <a:ext cx="7075488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14520" imgH="1193760" progId="Equation.DSMT4">
                  <p:embed/>
                </p:oleObj>
              </mc:Choice>
              <mc:Fallback>
                <p:oleObj name="Equation" r:id="rId2" imgW="331452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000" y="1574589"/>
                        <a:ext cx="7075488" cy="2547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7955307-36FE-4C91-A061-545130E1A6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465353"/>
              </p:ext>
            </p:extLst>
          </p:nvPr>
        </p:nvGraphicFramePr>
        <p:xfrm>
          <a:off x="1981200" y="4411985"/>
          <a:ext cx="6475413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749480" imgH="1320480" progId="Equation.DSMT4">
                  <p:embed/>
                </p:oleObj>
              </mc:Choice>
              <mc:Fallback>
                <p:oleObj name="Equation" r:id="rId4" imgW="4749480" imgH="13204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200" y="4411985"/>
                        <a:ext cx="6475413" cy="180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852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	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+mj-lt"/>
              </a:rPr>
              <a:t>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	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295153"/>
              </p:ext>
            </p:extLst>
          </p:nvPr>
        </p:nvGraphicFramePr>
        <p:xfrm>
          <a:off x="1782763" y="1858963"/>
          <a:ext cx="7075487" cy="197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14520" imgH="927000" progId="Equation.DSMT4">
                  <p:embed/>
                </p:oleObj>
              </mc:Choice>
              <mc:Fallback>
                <p:oleObj name="Equation" r:id="rId2" imgW="3314520" imgH="9270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1858963"/>
                        <a:ext cx="7075487" cy="197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7955307-36FE-4C91-A061-545130E1A6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840313"/>
              </p:ext>
            </p:extLst>
          </p:nvPr>
        </p:nvGraphicFramePr>
        <p:xfrm>
          <a:off x="1782763" y="3814191"/>
          <a:ext cx="4206875" cy="235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85920" imgH="1726920" progId="Equation.DSMT4">
                  <p:embed/>
                </p:oleObj>
              </mc:Choice>
              <mc:Fallback>
                <p:oleObj name="Equation" r:id="rId4" imgW="3085920" imgH="172692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07955307-36FE-4C91-A061-545130E1A6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82763" y="3814191"/>
                        <a:ext cx="4206875" cy="2354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7471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4802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2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446063"/>
              </p:ext>
            </p:extLst>
          </p:nvPr>
        </p:nvGraphicFramePr>
        <p:xfrm>
          <a:off x="1219200" y="1574800"/>
          <a:ext cx="8024812" cy="447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59120" imgH="2095200" progId="Equation.DSMT4">
                  <p:embed/>
                </p:oleObj>
              </mc:Choice>
              <mc:Fallback>
                <p:oleObj name="Equation" r:id="rId2" imgW="3759120" imgH="20952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74800"/>
                        <a:ext cx="8024812" cy="447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DB47A6D-6E34-4362-A029-E2F23F7772E4}"/>
              </a:ext>
            </a:extLst>
          </p:cNvPr>
          <p:cNvSpPr txBox="1"/>
          <p:nvPr/>
        </p:nvSpPr>
        <p:spPr>
          <a:xfrm>
            <a:off x="5638800" y="3581400"/>
            <a:ext cx="2286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m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=integer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468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>
                <a:latin typeface="+mj-lt"/>
              </a:rPr>
              <a:t>z</a:t>
            </a:r>
            <a:r>
              <a:rPr lang="en-US" sz="2400" dirty="0">
                <a:latin typeface="+mj-lt"/>
              </a:rPr>
              <a:t>-dependence (infinitely long wire, for example):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7" name="Can 6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216469"/>
              </p:ext>
            </p:extLst>
          </p:nvPr>
        </p:nvGraphicFramePr>
        <p:xfrm>
          <a:off x="1468438" y="1841500"/>
          <a:ext cx="7616825" cy="501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68680" imgH="2349360" progId="Equation.DSMT4">
                  <p:embed/>
                </p:oleObj>
              </mc:Choice>
              <mc:Fallback>
                <p:oleObj name="Equation" r:id="rId2" imgW="3568680" imgH="234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1841500"/>
                        <a:ext cx="7616825" cy="501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7575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0140B9-189C-445D-9D83-E9D7F3C3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1/31/2025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21C37B-FF89-48CA-9D92-68437333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2025 --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BF18D-77C0-4FFF-B139-C728C3A5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6D0058-4A99-45D6-9CC5-4A41A09C25C1}"/>
              </a:ext>
            </a:extLst>
          </p:cNvPr>
          <p:cNvSpPr txBox="1"/>
          <p:nvPr/>
        </p:nvSpPr>
        <p:spPr>
          <a:xfrm>
            <a:off x="76200" y="0"/>
            <a:ext cx="88122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previous example is similar to the construction for the 2-d cartesian case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D4957A-F301-4AE4-A8A9-000023BBCD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244847"/>
              </p:ext>
            </p:extLst>
          </p:nvPr>
        </p:nvGraphicFramePr>
        <p:xfrm>
          <a:off x="114300" y="865188"/>
          <a:ext cx="8312150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248160" imgH="1295280" progId="Equation.DSMT4">
                  <p:embed/>
                </p:oleObj>
              </mc:Choice>
              <mc:Fallback>
                <p:oleObj name="Equation" r:id="rId2" imgW="6248160" imgH="1295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4300" y="865188"/>
                        <a:ext cx="8312150" cy="162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BF0849-85EF-4AAE-B02F-B4C2EA4648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766343"/>
              </p:ext>
            </p:extLst>
          </p:nvPr>
        </p:nvGraphicFramePr>
        <p:xfrm>
          <a:off x="228600" y="2449258"/>
          <a:ext cx="7475537" cy="409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16520" imgH="3187440" progId="Equation.DSMT4">
                  <p:embed/>
                </p:oleObj>
              </mc:Choice>
              <mc:Fallback>
                <p:oleObj name="Equation" r:id="rId4" imgW="5816520" imgH="3187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2449258"/>
                        <a:ext cx="7475537" cy="409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713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14286</TotalTime>
  <Words>819</Words>
  <Application>Microsoft Office PowerPoint</Application>
  <PresentationFormat>On-screen Show (4:3)</PresentationFormat>
  <Paragraphs>195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Symbol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746</cp:revision>
  <cp:lastPrinted>2019-01-30T03:42:27Z</cp:lastPrinted>
  <dcterms:created xsi:type="dcterms:W3CDTF">2012-01-10T18:32:24Z</dcterms:created>
  <dcterms:modified xsi:type="dcterms:W3CDTF">2025-01-30T17:19:21Z</dcterms:modified>
</cp:coreProperties>
</file>