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6" r:id="rId2"/>
    <p:sldId id="354" r:id="rId3"/>
    <p:sldId id="416" r:id="rId4"/>
    <p:sldId id="384" r:id="rId5"/>
    <p:sldId id="385" r:id="rId6"/>
    <p:sldId id="386" r:id="rId7"/>
    <p:sldId id="392" r:id="rId8"/>
    <p:sldId id="411" r:id="rId9"/>
    <p:sldId id="391" r:id="rId10"/>
    <p:sldId id="412" r:id="rId11"/>
    <p:sldId id="415" r:id="rId12"/>
    <p:sldId id="387" r:id="rId13"/>
    <p:sldId id="393" r:id="rId14"/>
    <p:sldId id="413" r:id="rId15"/>
    <p:sldId id="417" r:id="rId16"/>
    <p:sldId id="395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406" r:id="rId27"/>
    <p:sldId id="407" r:id="rId28"/>
    <p:sldId id="408" r:id="rId29"/>
    <p:sldId id="409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83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37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0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4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41.wmf"/><Relationship Id="rId7" Type="http://schemas.openxmlformats.org/officeDocument/2006/relationships/image" Target="../media/image43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image" Target="../media/image43.wmf"/><Relationship Id="rId7" Type="http://schemas.openxmlformats.org/officeDocument/2006/relationships/image" Target="../media/image46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c.edu/classes/eecs/eecs520/textbook/node32.html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" y="551289"/>
            <a:ext cx="89154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Class notes for Lecture 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Chap. 3 and start Chap. 4</a:t>
            </a:r>
          </a:p>
          <a:p>
            <a:pPr lvl="3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Solution of the Poisson and Laplace equations in spherical polar coordinates (Sec. 3.1-3.6 in JDJ)</a:t>
            </a:r>
          </a:p>
          <a:p>
            <a:pPr lvl="3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Multipole moment expansion of electrostatic potential – (Sec. 4.1-4.2 in JDJ)</a:t>
            </a:r>
          </a:p>
          <a:p>
            <a:pPr lvl="4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>
                <a:solidFill>
                  <a:schemeClr val="folHlink"/>
                </a:solidFill>
              </a:rPr>
              <a:t>Spherical coordinates</a:t>
            </a:r>
          </a:p>
          <a:p>
            <a:pPr lvl="4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>
                <a:solidFill>
                  <a:schemeClr val="folHlink"/>
                </a:solidFill>
              </a:rPr>
              <a:t>Cartesian coordinates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52FD98-42B5-407D-BAFE-80C2189A0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F9FD6D-74FA-478C-9030-D50EA8CE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92ADF-AC1C-4BAA-828B-952A7194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DBD9155-EC22-4723-A930-EAF3AFB795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54566"/>
              </p:ext>
            </p:extLst>
          </p:nvPr>
        </p:nvGraphicFramePr>
        <p:xfrm>
          <a:off x="457200" y="158751"/>
          <a:ext cx="4447234" cy="3041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68480" imgH="1346040" progId="Equation.DSMT4">
                  <p:embed/>
                </p:oleObj>
              </mc:Choice>
              <mc:Fallback>
                <p:oleObj name="Equation" r:id="rId2" imgW="196848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0" y="158751"/>
                        <a:ext cx="4447234" cy="3041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EF1E599-B50F-4F27-B625-06A2ABE193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283845"/>
              </p:ext>
            </p:extLst>
          </p:nvPr>
        </p:nvGraphicFramePr>
        <p:xfrm>
          <a:off x="457200" y="3268848"/>
          <a:ext cx="7874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43120" imgH="685800" progId="Equation.DSMT4">
                  <p:embed/>
                </p:oleObj>
              </mc:Choice>
              <mc:Fallback>
                <p:oleObj name="Equation" r:id="rId4" imgW="35431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3268848"/>
                        <a:ext cx="78740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E26D507-C047-441E-8AD5-8C0B82FB8F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10788"/>
              </p:ext>
            </p:extLst>
          </p:nvPr>
        </p:nvGraphicFramePr>
        <p:xfrm>
          <a:off x="457200" y="4959702"/>
          <a:ext cx="3962400" cy="1380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68480" imgH="685800" progId="Equation.DSMT4">
                  <p:embed/>
                </p:oleObj>
              </mc:Choice>
              <mc:Fallback>
                <p:oleObj name="Equation" r:id="rId6" imgW="19684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200" y="4959702"/>
                        <a:ext cx="3962400" cy="1380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5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F4018B-055E-4BBD-A38D-2B3A28B4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3C61BE-3B3B-4A23-A87E-8074630A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DA9DB-B0CE-4836-ADE1-E24CC1F2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0359524-81F1-463C-B141-46F79B2D23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450174"/>
              </p:ext>
            </p:extLst>
          </p:nvPr>
        </p:nvGraphicFramePr>
        <p:xfrm>
          <a:off x="685800" y="2112962"/>
          <a:ext cx="6369050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111480" imgH="2158920" progId="Equation.3">
                  <p:embed/>
                </p:oleObj>
              </mc:Choice>
              <mc:Fallback>
                <p:oleObj name="数式" r:id="rId2" imgW="3111480" imgH="21589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12962"/>
                        <a:ext cx="6369050" cy="442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3E477A8-15F5-4C6F-AA89-8A7D49177C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401711"/>
              </p:ext>
            </p:extLst>
          </p:nvPr>
        </p:nvGraphicFramePr>
        <p:xfrm>
          <a:off x="3429000" y="190918"/>
          <a:ext cx="3737429" cy="1724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85720" imgH="685800" progId="Equation.DSMT4">
                  <p:embed/>
                </p:oleObj>
              </mc:Choice>
              <mc:Fallback>
                <p:oleObj name="Equation" r:id="rId4" imgW="14857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29000" y="190918"/>
                        <a:ext cx="3737429" cy="17249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31720AB-57DB-4FBF-BC89-5334FCC74185}"/>
              </a:ext>
            </a:extLst>
          </p:cNvPr>
          <p:cNvSpPr txBox="1"/>
          <p:nvPr/>
        </p:nvSpPr>
        <p:spPr>
          <a:xfrm>
            <a:off x="152400" y="319088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</p:spTree>
    <p:extLst>
      <p:ext uri="{BB962C8B-B14F-4D97-AF65-F5344CB8AC3E}">
        <p14:creationId xmlns:p14="http://schemas.microsoft.com/office/powerpoint/2010/main" val="994128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21" y="104441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Even more 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176540"/>
              </p:ext>
            </p:extLst>
          </p:nvPr>
        </p:nvGraphicFramePr>
        <p:xfrm>
          <a:off x="59356" y="538032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25680" imgH="482400" progId="Equation.3">
                  <p:embed/>
                </p:oleObj>
              </mc:Choice>
              <mc:Fallback>
                <p:oleObj name="数式" r:id="rId2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" y="538032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854601"/>
              </p:ext>
            </p:extLst>
          </p:nvPr>
        </p:nvGraphicFramePr>
        <p:xfrm>
          <a:off x="228600" y="3733800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441600" imgH="1422360" progId="Equation.3">
                  <p:embed/>
                </p:oleObj>
              </mc:Choice>
              <mc:Fallback>
                <p:oleObj name="数式" r:id="rId4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33800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F236F64-1F54-F5D2-A99C-9486563478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234534"/>
              </p:ext>
            </p:extLst>
          </p:nvPr>
        </p:nvGraphicFramePr>
        <p:xfrm>
          <a:off x="-20053" y="2595827"/>
          <a:ext cx="8865354" cy="936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89240" imgH="431640" progId="Equation.DSMT4">
                  <p:embed/>
                </p:oleObj>
              </mc:Choice>
              <mc:Fallback>
                <p:oleObj name="Equation" r:id="rId6" imgW="40892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20053" y="2595827"/>
                        <a:ext cx="8865354" cy="936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159509"/>
              </p:ext>
            </p:extLst>
          </p:nvPr>
        </p:nvGraphicFramePr>
        <p:xfrm>
          <a:off x="247650" y="187325"/>
          <a:ext cx="8501063" cy="593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24280" imgH="3288960" progId="Equation.DSMT4">
                  <p:embed/>
                </p:oleObj>
              </mc:Choice>
              <mc:Fallback>
                <p:oleObj name="Equation" r:id="rId2" imgW="4724280" imgH="328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87325"/>
                        <a:ext cx="8501063" cy="593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D382E-AAFB-42A5-A873-DC80A28A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D8136-FC89-4D48-8EE3-FDE443E8B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C24A5-066E-403C-AC83-E877B295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F00942-5AC2-463A-A610-4057FAB10CEE}"/>
              </a:ext>
            </a:extLst>
          </p:cNvPr>
          <p:cNvSpPr txBox="1"/>
          <p:nvPr/>
        </p:nvSpPr>
        <p:spPr>
          <a:xfrm>
            <a:off x="4572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BE678F-9B23-43A1-AA23-1B90A16101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61249"/>
              </p:ext>
            </p:extLst>
          </p:nvPr>
        </p:nvGraphicFramePr>
        <p:xfrm>
          <a:off x="156936" y="918220"/>
          <a:ext cx="8997950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41800" imgH="2908080" progId="Equation.DSMT4">
                  <p:embed/>
                </p:oleObj>
              </mc:Choice>
              <mc:Fallback>
                <p:oleObj name="Equation" r:id="rId2" imgW="5041800" imgH="2908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936" y="918220"/>
                        <a:ext cx="8997950" cy="521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663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18E9CB-A4EC-6B8B-8F93-DCA27753A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5D486D-1EA2-08AA-EFD6-53FB135F5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D0BAE-15A9-7145-547D-80AB84849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6C0571-8BC4-A1BB-E72B-7D97EEFDD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0" y="1015015"/>
            <a:ext cx="7048500" cy="47434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66456C-2767-C398-495B-633ED52D83F9}"/>
              </a:ext>
            </a:extLst>
          </p:cNvPr>
          <p:cNvSpPr txBox="1"/>
          <p:nvPr/>
        </p:nvSpPr>
        <p:spPr>
          <a:xfrm>
            <a:off x="4679373" y="5381320"/>
            <a:ext cx="623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9A58B-CC83-9647-7AA1-61E2F1987D43}"/>
              </a:ext>
            </a:extLst>
          </p:cNvPr>
          <p:cNvSpPr txBox="1"/>
          <p:nvPr/>
        </p:nvSpPr>
        <p:spPr>
          <a:xfrm>
            <a:off x="2743200" y="4343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Symbol" panose="05050102010706020507" pitchFamily="18" charset="2"/>
              </a:rPr>
              <a:t>r(</a:t>
            </a:r>
            <a:r>
              <a:rPr lang="en-US" sz="2400" b="1" i="1" dirty="0">
                <a:solidFill>
                  <a:srgbClr val="0070C0"/>
                </a:solidFill>
              </a:rPr>
              <a:t>r</a:t>
            </a:r>
            <a:r>
              <a:rPr lang="en-US" sz="2400" b="1" i="1" dirty="0">
                <a:solidFill>
                  <a:srgbClr val="0070C0"/>
                </a:solidFill>
                <a:latin typeface="Symbol" panose="05050102010706020507" pitchFamily="18" charset="2"/>
              </a:rPr>
              <a:t>)</a:t>
            </a:r>
            <a:endParaRPr lang="en-US" sz="2400" b="1" i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4F30CF-EC7A-B9B5-DA59-C32B30AA1B5E}"/>
              </a:ext>
            </a:extLst>
          </p:cNvPr>
          <p:cNvSpPr txBox="1"/>
          <p:nvPr/>
        </p:nvSpPr>
        <p:spPr>
          <a:xfrm>
            <a:off x="2792427" y="2743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Symbol" panose="05050102010706020507" pitchFamily="18" charset="2"/>
              </a:rPr>
              <a:t>F(</a:t>
            </a:r>
            <a:r>
              <a:rPr lang="en-US" sz="2400" b="1" i="1" dirty="0">
                <a:solidFill>
                  <a:srgbClr val="FF0000"/>
                </a:solidFill>
              </a:rPr>
              <a:t>r</a:t>
            </a:r>
            <a:r>
              <a:rPr lang="en-US" sz="2400" b="1" i="1" dirty="0">
                <a:solidFill>
                  <a:srgbClr val="FF0000"/>
                </a:solidFill>
                <a:latin typeface="Symbol" panose="05050102010706020507" pitchFamily="18" charset="2"/>
              </a:rPr>
              <a:t>)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4049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479427"/>
              </p:ext>
            </p:extLst>
          </p:nvPr>
        </p:nvGraphicFramePr>
        <p:xfrm>
          <a:off x="342900" y="973138"/>
          <a:ext cx="8458200" cy="491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46560" imgH="4025880" progId="Equation.DSMT4">
                  <p:embed/>
                </p:oleObj>
              </mc:Choice>
              <mc:Fallback>
                <p:oleObj name="Equation" r:id="rId2" imgW="6946560" imgH="4025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973138"/>
                        <a:ext cx="8458200" cy="491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example:</a:t>
            </a:r>
          </a:p>
        </p:txBody>
      </p:sp>
    </p:spTree>
    <p:extLst>
      <p:ext uri="{BB962C8B-B14F-4D97-AF65-F5344CB8AC3E}">
        <p14:creationId xmlns:p14="http://schemas.microsoft.com/office/powerpoint/2010/main" val="3349251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535341"/>
              </p:ext>
            </p:extLst>
          </p:nvPr>
        </p:nvGraphicFramePr>
        <p:xfrm>
          <a:off x="685800" y="649246"/>
          <a:ext cx="7696200" cy="5751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00800" imgH="4775040" progId="Equation.DSMT4">
                  <p:embed/>
                </p:oleObj>
              </mc:Choice>
              <mc:Fallback>
                <p:oleObj name="Equation" r:id="rId2" imgW="6400800" imgH="477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49246"/>
                        <a:ext cx="7696200" cy="5751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335560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36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716720"/>
            <a:ext cx="89535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24384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95400" y="1066800"/>
            <a:ext cx="1143000" cy="1981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572000" y="2436304"/>
            <a:ext cx="2057400" cy="17546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005084"/>
              </p:ext>
            </p:extLst>
          </p:nvPr>
        </p:nvGraphicFramePr>
        <p:xfrm>
          <a:off x="185738" y="452438"/>
          <a:ext cx="7138987" cy="185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232240" imgH="1358640" progId="Equation.DSMT4">
                  <p:embed/>
                </p:oleObj>
              </mc:Choice>
              <mc:Fallback>
                <p:oleObj name="Equation" r:id="rId3" imgW="5232240" imgH="1358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452438"/>
                        <a:ext cx="7138987" cy="185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3886200" y="2785191"/>
            <a:ext cx="0" cy="337640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3236267" y="4455468"/>
            <a:ext cx="990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B050"/>
                </a:solidFill>
                <a:latin typeface="+mj-lt"/>
              </a:rPr>
              <a:t>r = a</a:t>
            </a:r>
          </a:p>
        </p:txBody>
      </p:sp>
    </p:spTree>
    <p:extLst>
      <p:ext uri="{BB962C8B-B14F-4D97-AF65-F5344CB8AC3E}">
        <p14:creationId xmlns:p14="http://schemas.microsoft.com/office/powerpoint/2010/main" val="2457202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990820"/>
              </p:ext>
            </p:extLst>
          </p:nvPr>
        </p:nvGraphicFramePr>
        <p:xfrm>
          <a:off x="612775" y="1074738"/>
          <a:ext cx="8150225" cy="48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79680" imgH="2590560" progId="Equation.DSMT4">
                  <p:embed/>
                </p:oleObj>
              </mc:Choice>
              <mc:Fallback>
                <p:oleObj name="Equation" r:id="rId2" imgW="4279680" imgH="2590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074738"/>
                        <a:ext cx="8150225" cy="48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7830C-23AB-785D-A22C-F7EE7D102F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90" y="914400"/>
            <a:ext cx="8821847" cy="439428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590" y="4724400"/>
            <a:ext cx="8822957" cy="304800"/>
          </a:xfrm>
          <a:prstGeom prst="rect">
            <a:avLst/>
          </a:prstGeom>
          <a:solidFill>
            <a:srgbClr val="FFC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Significance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227740"/>
              </p:ext>
            </p:extLst>
          </p:nvPr>
        </p:nvGraphicFramePr>
        <p:xfrm>
          <a:off x="450850" y="1006475"/>
          <a:ext cx="8266113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38480" imgH="2590560" progId="Equation.DSMT4">
                  <p:embed/>
                </p:oleObj>
              </mc:Choice>
              <mc:Fallback>
                <p:oleObj name="Equation" r:id="rId2" imgW="4038480" imgH="2590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06475"/>
                        <a:ext cx="8266113" cy="531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572000" y="5334000"/>
            <a:ext cx="2743200" cy="690860"/>
            <a:chOff x="4572000" y="5334000"/>
            <a:chExt cx="2743200" cy="690860"/>
          </a:xfrm>
        </p:grpSpPr>
        <p:sp>
          <p:nvSpPr>
            <p:cNvPr id="7" name="Left Brace 6"/>
            <p:cNvSpPr/>
            <p:nvPr/>
          </p:nvSpPr>
          <p:spPr>
            <a:xfrm rot="-5400000">
              <a:off x="5791200" y="4114800"/>
              <a:ext cx="304800" cy="2743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5000" y="5562600"/>
              <a:ext cx="685800" cy="462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>
                  <a:latin typeface="+mj-lt"/>
                </a:rPr>
                <a:t>q</a:t>
              </a:r>
              <a:r>
                <a:rPr lang="en-US" sz="2400" i="1" baseline="-25000" dirty="0" err="1">
                  <a:latin typeface="+mj-lt"/>
                </a:rPr>
                <a:t>lm</a:t>
              </a:r>
              <a:endParaRPr lang="en-US" sz="24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23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63864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Relationship between spherical harmonic and Cartesian forms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874662"/>
              </p:ext>
            </p:extLst>
          </p:nvPr>
        </p:nvGraphicFramePr>
        <p:xfrm>
          <a:off x="487680" y="3450432"/>
          <a:ext cx="2808287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371600" imgH="1358640" progId="Equation.3">
                  <p:embed/>
                </p:oleObj>
              </mc:Choice>
              <mc:Fallback>
                <p:oleObj name="数式" r:id="rId2" imgW="137160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" y="3450432"/>
                        <a:ext cx="2808287" cy="278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241619"/>
              </p:ext>
            </p:extLst>
          </p:nvPr>
        </p:nvGraphicFramePr>
        <p:xfrm>
          <a:off x="4197350" y="3570287"/>
          <a:ext cx="410845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06280" imgH="1358640" progId="Equation.3">
                  <p:embed/>
                </p:oleObj>
              </mc:Choice>
              <mc:Fallback>
                <p:oleObj name="数式" r:id="rId4" imgW="200628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3570287"/>
                        <a:ext cx="410845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773322"/>
              </p:ext>
            </p:extLst>
          </p:nvPr>
        </p:nvGraphicFramePr>
        <p:xfrm>
          <a:off x="2908300" y="20320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250560" progId="Equation.DSMT4">
                  <p:embed/>
                </p:oleObj>
              </mc:Choice>
              <mc:Fallback>
                <p:oleObj name="Equation" r:id="rId6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08300" y="20320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785205"/>
              </p:ext>
            </p:extLst>
          </p:nvPr>
        </p:nvGraphicFramePr>
        <p:xfrm>
          <a:off x="182880" y="579038"/>
          <a:ext cx="4952348" cy="171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35160" imgH="1054080" progId="Equation.DSMT4">
                  <p:embed/>
                </p:oleObj>
              </mc:Choice>
              <mc:Fallback>
                <p:oleObj name="Equation" r:id="rId8" imgW="30351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2880" y="579038"/>
                        <a:ext cx="4952348" cy="1719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152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 continued: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146647"/>
              </p:ext>
            </p:extLst>
          </p:nvPr>
        </p:nvGraphicFramePr>
        <p:xfrm>
          <a:off x="5165708" y="33347"/>
          <a:ext cx="3833143" cy="923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793960" imgH="672840" progId="Equation.DSMT4">
                  <p:embed/>
                </p:oleObj>
              </mc:Choice>
              <mc:Fallback>
                <p:oleObj name="Equation" r:id="rId10" imgW="2793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65708" y="33347"/>
                        <a:ext cx="3833143" cy="923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6202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739681"/>
              </p:ext>
            </p:extLst>
          </p:nvPr>
        </p:nvGraphicFramePr>
        <p:xfrm>
          <a:off x="685800" y="671266"/>
          <a:ext cx="8191500" cy="5829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67200" imgH="4736880" progId="Equation.DSMT4">
                  <p:embed/>
                </p:oleObj>
              </mc:Choice>
              <mc:Fallback>
                <p:oleObj name="Equation" r:id="rId2" imgW="6667200" imgH="473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71266"/>
                        <a:ext cx="8191500" cy="5829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previous example:</a:t>
            </a:r>
          </a:p>
        </p:txBody>
      </p:sp>
    </p:spTree>
    <p:extLst>
      <p:ext uri="{BB962C8B-B14F-4D97-AF65-F5344CB8AC3E}">
        <p14:creationId xmlns:p14="http://schemas.microsoft.com/office/powerpoint/2010/main" val="660715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65280" imgH="2082600" progId="Equation.3">
                  <p:embed/>
                </p:oleObj>
              </mc:Choice>
              <mc:Fallback>
                <p:oleObj name="数式" r:id="rId2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form of electrostatic potential in terms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multipole expansion in evaluating energy of a very localized charge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in a electrostatic field </a:t>
            </a:r>
            <a:r>
              <a:rPr lang="en-US" sz="2400" dirty="0">
                <a:latin typeface="Symbol" pitchFamily="18" charset="2"/>
              </a:rPr>
              <a:t>F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(such as an nucleus in the field produced by electrons in an atom).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507698"/>
              </p:ext>
            </p:extLst>
          </p:nvPr>
        </p:nvGraphicFramePr>
        <p:xfrm>
          <a:off x="703263" y="2254250"/>
          <a:ext cx="73564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93880" imgH="1218960" progId="Equation.3">
                  <p:embed/>
                </p:oleObj>
              </mc:Choice>
              <mc:Fallback>
                <p:oleObj name="数式" r:id="rId2" imgW="359388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254250"/>
                        <a:ext cx="73564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699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examples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1000" y="914400"/>
            <a:ext cx="2438400" cy="2362200"/>
            <a:chOff x="381000" y="914400"/>
            <a:chExt cx="2438400" cy="23622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417320" y="1219200"/>
              <a:ext cx="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09600" y="2247900"/>
              <a:ext cx="1905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609600" y="1752600"/>
              <a:ext cx="15240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1000" y="27432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0" y="22053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800" y="9144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z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1264920" y="155448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80160" y="2667000"/>
            <a:ext cx="304800" cy="304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257800" y="2667000"/>
            <a:ext cx="2438400" cy="2362200"/>
            <a:chOff x="5257800" y="914400"/>
            <a:chExt cx="2438400" cy="2362200"/>
          </a:xfrm>
        </p:grpSpPr>
        <p:grpSp>
          <p:nvGrpSpPr>
            <p:cNvPr id="16" name="Group 15"/>
            <p:cNvGrpSpPr/>
            <p:nvPr/>
          </p:nvGrpSpPr>
          <p:grpSpPr>
            <a:xfrm>
              <a:off x="5257800" y="914400"/>
              <a:ext cx="2438400" cy="2362200"/>
              <a:chOff x="381000" y="914400"/>
              <a:chExt cx="2438400" cy="23622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1417320" y="1219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09600" y="2247900"/>
                <a:ext cx="1905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609600" y="1752600"/>
                <a:ext cx="15240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81000" y="27432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x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86000" y="2205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447800" y="914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z</a:t>
                </a:r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6131908" y="153924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141720" y="274320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5993704" y="1931096"/>
              <a:ext cx="609600" cy="6096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77877"/>
              </p:ext>
            </p:extLst>
          </p:nvPr>
        </p:nvGraphicFramePr>
        <p:xfrm>
          <a:off x="190171" y="3453129"/>
          <a:ext cx="3856427" cy="1363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00400" imgH="1130040" progId="Equation.DSMT4">
                  <p:embed/>
                </p:oleObj>
              </mc:Choice>
              <mc:Fallback>
                <p:oleObj name="Equation" r:id="rId2" imgW="3200400" imgH="1130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71" y="3453129"/>
                        <a:ext cx="3856427" cy="1363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999484"/>
              </p:ext>
            </p:extLst>
          </p:nvPr>
        </p:nvGraphicFramePr>
        <p:xfrm>
          <a:off x="3683000" y="5182368"/>
          <a:ext cx="5384800" cy="106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51080" imgH="799920" progId="Equation.DSMT4">
                  <p:embed/>
                </p:oleObj>
              </mc:Choice>
              <mc:Fallback>
                <p:oleObj name="Equation" r:id="rId4" imgW="4051080" imgH="79992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182368"/>
                        <a:ext cx="5384800" cy="1066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155448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52600" y="2662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  <a:latin typeface="+mj-lt"/>
              </a:rPr>
              <a:t>-q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33372" y="441328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62600" y="3119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29400" y="3581400"/>
            <a:ext cx="924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  <a:latin typeface="+mj-lt"/>
              </a:rPr>
              <a:t>-2q</a:t>
            </a:r>
          </a:p>
        </p:txBody>
      </p:sp>
    </p:spTree>
    <p:extLst>
      <p:ext uri="{BB962C8B-B14F-4D97-AF65-F5344CB8AC3E}">
        <p14:creationId xmlns:p14="http://schemas.microsoft.com/office/powerpoint/2010/main" val="3858359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048373"/>
              </p:ext>
            </p:extLst>
          </p:nvPr>
        </p:nvGraphicFramePr>
        <p:xfrm>
          <a:off x="579438" y="838200"/>
          <a:ext cx="8183562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622760" imgH="1841400" progId="Equation.3">
                  <p:embed/>
                </p:oleObj>
              </mc:Choice>
              <mc:Fallback>
                <p:oleObj name="数式" r:id="rId2" imgW="4622760" imgH="1841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838200"/>
                        <a:ext cx="8183562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83950"/>
              </p:ext>
            </p:extLst>
          </p:nvPr>
        </p:nvGraphicFramePr>
        <p:xfrm>
          <a:off x="1104106" y="4343400"/>
          <a:ext cx="693578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695400" imgH="444240" progId="Equation.3">
                  <p:embed/>
                </p:oleObj>
              </mc:Choice>
              <mc:Fallback>
                <p:oleObj name="数式" r:id="rId4" imgW="369540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06" y="4343400"/>
                        <a:ext cx="693578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97472"/>
              </p:ext>
            </p:extLst>
          </p:nvPr>
        </p:nvGraphicFramePr>
        <p:xfrm>
          <a:off x="423863" y="5157788"/>
          <a:ext cx="82962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4419360" imgH="469800" progId="Equation.3">
                  <p:embed/>
                </p:oleObj>
              </mc:Choice>
              <mc:Fallback>
                <p:oleObj name="数式" r:id="rId6" imgW="44193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5157788"/>
                        <a:ext cx="82962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967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56166"/>
              </p:ext>
            </p:extLst>
          </p:nvPr>
        </p:nvGraphicFramePr>
        <p:xfrm>
          <a:off x="285750" y="981075"/>
          <a:ext cx="82946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419360" imgH="1015920" progId="Equation.3">
                  <p:embed/>
                </p:oleObj>
              </mc:Choice>
              <mc:Fallback>
                <p:oleObj name="数式" r:id="rId2" imgW="4419360" imgH="10159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981075"/>
                        <a:ext cx="8294688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63029"/>
              </p:ext>
            </p:extLst>
          </p:nvPr>
        </p:nvGraphicFramePr>
        <p:xfrm>
          <a:off x="357188" y="3048000"/>
          <a:ext cx="5600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84400" imgH="685800" progId="Equation.DSMT4">
                  <p:embed/>
                </p:oleObj>
              </mc:Choice>
              <mc:Fallback>
                <p:oleObj name="Equation" r:id="rId4" imgW="298440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048000"/>
                        <a:ext cx="5600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24792"/>
              </p:ext>
            </p:extLst>
          </p:nvPr>
        </p:nvGraphicFramePr>
        <p:xfrm>
          <a:off x="577850" y="4575175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920680" imgH="685800" progId="Equation.3">
                  <p:embed/>
                </p:oleObj>
              </mc:Choice>
              <mc:Fallback>
                <p:oleObj name="数式" r:id="rId6" imgW="29206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575175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69011"/>
              </p:ext>
            </p:extLst>
          </p:nvPr>
        </p:nvGraphicFramePr>
        <p:xfrm>
          <a:off x="5486400" y="3378199"/>
          <a:ext cx="3396060" cy="84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39800" imgH="634680" progId="Equation.DSMT4">
                  <p:embed/>
                </p:oleObj>
              </mc:Choice>
              <mc:Fallback>
                <p:oleObj name="Equation" r:id="rId8" imgW="2539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86400" y="3378199"/>
                        <a:ext cx="3396060" cy="849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5403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31089"/>
              </p:ext>
            </p:extLst>
          </p:nvPr>
        </p:nvGraphicFramePr>
        <p:xfrm>
          <a:off x="489069" y="822622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20680" imgH="685800" progId="Equation.3">
                  <p:embed/>
                </p:oleObj>
              </mc:Choice>
              <mc:Fallback>
                <p:oleObj name="数式" r:id="rId2" imgW="29206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69" y="822622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838"/>
              </p:ext>
            </p:extLst>
          </p:nvPr>
        </p:nvGraphicFramePr>
        <p:xfrm>
          <a:off x="549275" y="2254646"/>
          <a:ext cx="600392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933640" imgH="685800" progId="Equation.3">
                  <p:embed/>
                </p:oleObj>
              </mc:Choice>
              <mc:Fallback>
                <p:oleObj name="数式" r:id="rId4" imgW="29336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254646"/>
                        <a:ext cx="600392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37809"/>
              </p:ext>
            </p:extLst>
          </p:nvPr>
        </p:nvGraphicFramePr>
        <p:xfrm>
          <a:off x="656214" y="3740943"/>
          <a:ext cx="5243512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793960" imgH="1168200" progId="Equation.3">
                  <p:embed/>
                </p:oleObj>
              </mc:Choice>
              <mc:Fallback>
                <p:oleObj name="数式" r:id="rId6" imgW="2793960" imgH="116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14" y="3740943"/>
                        <a:ext cx="5243512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3251"/>
              </p:ext>
            </p:extLst>
          </p:nvPr>
        </p:nvGraphicFramePr>
        <p:xfrm>
          <a:off x="4267200" y="2835274"/>
          <a:ext cx="4293610" cy="103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543120" imgH="850680" progId="Equation.DSMT4">
                  <p:embed/>
                </p:oleObj>
              </mc:Choice>
              <mc:Fallback>
                <p:oleObj name="Equation" r:id="rId8" imgW="354312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67200" y="2835274"/>
                        <a:ext cx="4293610" cy="1031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368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887738"/>
              </p:ext>
            </p:extLst>
          </p:nvPr>
        </p:nvGraphicFramePr>
        <p:xfrm>
          <a:off x="565150" y="990600"/>
          <a:ext cx="8343900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76640" imgH="711000" progId="Equation.DSMT4">
                  <p:embed/>
                </p:oleObj>
              </mc:Choice>
              <mc:Fallback>
                <p:oleObj name="Equation" r:id="rId2" imgW="40766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990600"/>
                        <a:ext cx="8343900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844131"/>
              </p:ext>
            </p:extLst>
          </p:nvPr>
        </p:nvGraphicFramePr>
        <p:xfrm>
          <a:off x="714375" y="2693988"/>
          <a:ext cx="7229475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98720" imgH="1257120" progId="Equation.DSMT4">
                  <p:embed/>
                </p:oleObj>
              </mc:Choice>
              <mc:Fallback>
                <p:oleObj name="Equation" r:id="rId4" imgW="4698720" imgH="1257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693988"/>
                        <a:ext cx="7229475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05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99754E-43FD-2FD6-E02F-ECDEF2F99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EA5A5C-C71C-0C0D-BF1A-DF77AB466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08194D-586A-94E5-5AAB-876B31866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2EC2AA-3EB0-FAD8-BC14-B5E6D5EE7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83" y="1828800"/>
            <a:ext cx="8814367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46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3"/>
              </a:rPr>
              <a:t>http://www.uic.edu/classes/eecs/eecs520/textbook/node32.html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990360" imgH="634680" progId="Equation.3">
                  <p:embed/>
                </p:oleObj>
              </mc:Choice>
              <mc:Fallback>
                <p:oleObj name="数式" r:id="rId4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912991"/>
              </p:ext>
            </p:extLst>
          </p:nvPr>
        </p:nvGraphicFramePr>
        <p:xfrm>
          <a:off x="268288" y="1344613"/>
          <a:ext cx="8404225" cy="382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6960" imgH="1790640" progId="Equation.DSMT4">
                  <p:embed/>
                </p:oleObj>
              </mc:Choice>
              <mc:Fallback>
                <p:oleObj name="Equation" r:id="rId2" imgW="3936960" imgH="1790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1344613"/>
                        <a:ext cx="8404225" cy="382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015299"/>
              </p:ext>
            </p:extLst>
          </p:nvPr>
        </p:nvGraphicFramePr>
        <p:xfrm>
          <a:off x="228600" y="992907"/>
          <a:ext cx="8323358" cy="487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17960" imgH="3924000" progId="Equation.DSMT4">
                  <p:embed/>
                </p:oleObj>
              </mc:Choice>
              <mc:Fallback>
                <p:oleObj name="Equation" r:id="rId2" imgW="6717960" imgH="392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2907"/>
                        <a:ext cx="8323358" cy="4872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136154"/>
              </p:ext>
            </p:extLst>
          </p:nvPr>
        </p:nvGraphicFramePr>
        <p:xfrm>
          <a:off x="474044" y="865926"/>
          <a:ext cx="5667375" cy="5358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717640" imgH="2565360" progId="Equation.3">
                  <p:embed/>
                </p:oleObj>
              </mc:Choice>
              <mc:Fallback>
                <p:oleObj name="数式" r:id="rId2" imgW="27176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44" y="865926"/>
                        <a:ext cx="5667375" cy="5358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4044" y="10753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Legendre and Associated Legendre functions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7E3032-7477-403B-B2FB-2E3518586545}"/>
              </a:ext>
            </a:extLst>
          </p:cNvPr>
          <p:cNvSpPr txBox="1"/>
          <p:nvPr/>
        </p:nvSpPr>
        <p:spPr>
          <a:xfrm>
            <a:off x="4960319" y="52578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is the Condon and </a:t>
            </a:r>
            <a:r>
              <a:rPr lang="en-US" sz="2400" dirty="0" err="1">
                <a:latin typeface="+mj-lt"/>
              </a:rPr>
              <a:t>Shortley</a:t>
            </a:r>
            <a:r>
              <a:rPr lang="en-US" sz="2400" dirty="0">
                <a:latin typeface="+mj-lt"/>
              </a:rPr>
              <a:t> convention and the most common. </a:t>
            </a:r>
          </a:p>
        </p:txBody>
      </p:sp>
    </p:spTree>
    <p:extLst>
      <p:ext uri="{BB962C8B-B14F-4D97-AF65-F5344CB8AC3E}">
        <p14:creationId xmlns:p14="http://schemas.microsoft.com/office/powerpoint/2010/main" val="2483240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FCB04F-6D04-45E1-8566-6D5692EB0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EB71E3-1493-41C1-8361-EEF11C79E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A6D16-F9D4-4637-84C3-307C41887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36F11E2-C5F5-40DE-84E4-73B8C662DC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312488"/>
              </p:ext>
            </p:extLst>
          </p:nvPr>
        </p:nvGraphicFramePr>
        <p:xfrm>
          <a:off x="1143000" y="609600"/>
          <a:ext cx="6338888" cy="588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19160" imgH="2616120" progId="Equation.DSMT4">
                  <p:embed/>
                </p:oleObj>
              </mc:Choice>
              <mc:Fallback>
                <p:oleObj name="Equation" r:id="rId2" imgW="2819160" imgH="2616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3000" y="609600"/>
                        <a:ext cx="6338888" cy="5881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0697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2/3/2025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350" y="30004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370846"/>
              </p:ext>
            </p:extLst>
          </p:nvPr>
        </p:nvGraphicFramePr>
        <p:xfrm>
          <a:off x="457200" y="908163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930320" imgH="2717640" progId="Equation.3">
                  <p:embed/>
                </p:oleObj>
              </mc:Choice>
              <mc:Fallback>
                <p:oleObj name="数式" r:id="rId2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08163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51A9D6D-A515-4F8F-A6DC-2B00DAD56E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826880"/>
              </p:ext>
            </p:extLst>
          </p:nvPr>
        </p:nvGraphicFramePr>
        <p:xfrm>
          <a:off x="3429000" y="543857"/>
          <a:ext cx="5402580" cy="781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30320" imgH="279360" progId="Equation.DSMT4">
                  <p:embed/>
                </p:oleObj>
              </mc:Choice>
              <mc:Fallback>
                <p:oleObj name="Equation" r:id="rId4" imgW="1930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29000" y="543857"/>
                        <a:ext cx="5402580" cy="781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13153</TotalTime>
  <Words>547</Words>
  <Application>Microsoft Office PowerPoint</Application>
  <PresentationFormat>On-screen Show (4:3)</PresentationFormat>
  <Paragraphs>139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757</cp:revision>
  <cp:lastPrinted>2020-01-31T17:53:07Z</cp:lastPrinted>
  <dcterms:created xsi:type="dcterms:W3CDTF">2012-01-10T18:32:24Z</dcterms:created>
  <dcterms:modified xsi:type="dcterms:W3CDTF">2025-02-03T14:48:45Z</dcterms:modified>
</cp:coreProperties>
</file>