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96" r:id="rId2"/>
    <p:sldId id="354" r:id="rId3"/>
    <p:sldId id="416" r:id="rId4"/>
    <p:sldId id="384" r:id="rId5"/>
    <p:sldId id="385" r:id="rId6"/>
    <p:sldId id="386" r:id="rId7"/>
    <p:sldId id="392" r:id="rId8"/>
    <p:sldId id="411" r:id="rId9"/>
    <p:sldId id="391" r:id="rId10"/>
    <p:sldId id="412" r:id="rId11"/>
    <p:sldId id="415" r:id="rId12"/>
    <p:sldId id="387" r:id="rId13"/>
    <p:sldId id="393" r:id="rId14"/>
    <p:sldId id="413" r:id="rId15"/>
    <p:sldId id="417" r:id="rId16"/>
    <p:sldId id="395" r:id="rId17"/>
    <p:sldId id="397" r:id="rId18"/>
    <p:sldId id="398" r:id="rId19"/>
    <p:sldId id="399" r:id="rId20"/>
    <p:sldId id="400" r:id="rId21"/>
    <p:sldId id="401" r:id="rId22"/>
    <p:sldId id="402" r:id="rId23"/>
    <p:sldId id="403" r:id="rId24"/>
    <p:sldId id="404" r:id="rId25"/>
    <p:sldId id="405" r:id="rId26"/>
    <p:sldId id="406" r:id="rId27"/>
    <p:sldId id="407" r:id="rId28"/>
    <p:sldId id="408" r:id="rId29"/>
    <p:sldId id="409" r:id="rId3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6" autoAdjust="0"/>
    <p:restoredTop sz="94660"/>
  </p:normalViewPr>
  <p:slideViewPr>
    <p:cSldViewPr>
      <p:cViewPr varScale="1">
        <p:scale>
          <a:sx n="79" d="100"/>
          <a:sy n="79" d="100"/>
        </p:scale>
        <p:origin x="836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08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2/3/2025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63374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2/3/2025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2/3/2025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2/3/2025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2/3/2025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2/3/2025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2/3/2025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2/3/2025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9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2/3/2025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2/3/2025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2/3/2025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2/3/2025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2/3/2025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712  Spring 2025 -- Lecture 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7" Type="http://schemas.openxmlformats.org/officeDocument/2006/relationships/image" Target="../media/image13.wmf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9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oleObject" Target="../embeddings/oleObject11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7" Type="http://schemas.openxmlformats.org/officeDocument/2006/relationships/image" Target="../media/image18.wmf"/><Relationship Id="rId2" Type="http://schemas.openxmlformats.org/officeDocument/2006/relationships/oleObject" Target="../embeddings/oleObject13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4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oleObject" Target="../embeddings/oleObject16.bin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oleObject" Target="../embeddings/oleObject17.bin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oleObject" Target="../embeddings/oleObject18.bin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oleObject" Target="../embeddings/oleObject19.bin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5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oleObject" Target="../embeddings/oleObject21.bin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oleObject" Target="../embeddings/oleObject22.bin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3" Type="http://schemas.openxmlformats.org/officeDocument/2006/relationships/image" Target="../media/image28.wmf"/><Relationship Id="rId7" Type="http://schemas.openxmlformats.org/officeDocument/2006/relationships/image" Target="../media/image30.wmf"/><Relationship Id="rId2" Type="http://schemas.openxmlformats.org/officeDocument/2006/relationships/oleObject" Target="../embeddings/oleObject23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25.bin"/><Relationship Id="rId11" Type="http://schemas.openxmlformats.org/officeDocument/2006/relationships/image" Target="../media/image32.wmf"/><Relationship Id="rId5" Type="http://schemas.openxmlformats.org/officeDocument/2006/relationships/image" Target="../media/image29.wmf"/><Relationship Id="rId10" Type="http://schemas.openxmlformats.org/officeDocument/2006/relationships/oleObject" Target="../embeddings/oleObject27.bin"/><Relationship Id="rId4" Type="http://schemas.openxmlformats.org/officeDocument/2006/relationships/oleObject" Target="../embeddings/oleObject24.bin"/><Relationship Id="rId9" Type="http://schemas.openxmlformats.org/officeDocument/2006/relationships/image" Target="../media/image31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oleObject" Target="../embeddings/oleObject28.bin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oleObject" Target="../embeddings/oleObject29.bin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oleObject" Target="../embeddings/oleObject30.bin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oleObject" Target="../embeddings/oleObject31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7.wmf"/><Relationship Id="rId4" Type="http://schemas.openxmlformats.org/officeDocument/2006/relationships/oleObject" Target="../embeddings/oleObject32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7" Type="http://schemas.openxmlformats.org/officeDocument/2006/relationships/image" Target="../media/image40.wmf"/><Relationship Id="rId2" Type="http://schemas.openxmlformats.org/officeDocument/2006/relationships/oleObject" Target="../embeddings/oleObject33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35.bin"/><Relationship Id="rId5" Type="http://schemas.openxmlformats.org/officeDocument/2006/relationships/image" Target="../media/image39.wmf"/><Relationship Id="rId4" Type="http://schemas.openxmlformats.org/officeDocument/2006/relationships/oleObject" Target="../embeddings/oleObject34.bin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9.bin"/><Relationship Id="rId3" Type="http://schemas.openxmlformats.org/officeDocument/2006/relationships/image" Target="../media/image41.wmf"/><Relationship Id="rId7" Type="http://schemas.openxmlformats.org/officeDocument/2006/relationships/image" Target="../media/image43.wmf"/><Relationship Id="rId2" Type="http://schemas.openxmlformats.org/officeDocument/2006/relationships/oleObject" Target="../embeddings/oleObject36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38.bin"/><Relationship Id="rId5" Type="http://schemas.openxmlformats.org/officeDocument/2006/relationships/image" Target="../media/image42.wmf"/><Relationship Id="rId4" Type="http://schemas.openxmlformats.org/officeDocument/2006/relationships/oleObject" Target="../embeddings/oleObject37.bin"/><Relationship Id="rId9" Type="http://schemas.openxmlformats.org/officeDocument/2006/relationships/image" Target="../media/image44.wmf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2.bin"/><Relationship Id="rId3" Type="http://schemas.openxmlformats.org/officeDocument/2006/relationships/image" Target="../media/image43.wmf"/><Relationship Id="rId7" Type="http://schemas.openxmlformats.org/officeDocument/2006/relationships/image" Target="../media/image46.wmf"/><Relationship Id="rId2" Type="http://schemas.openxmlformats.org/officeDocument/2006/relationships/oleObject" Target="../embeddings/oleObject38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41.bin"/><Relationship Id="rId5" Type="http://schemas.openxmlformats.org/officeDocument/2006/relationships/image" Target="../media/image45.wmf"/><Relationship Id="rId4" Type="http://schemas.openxmlformats.org/officeDocument/2006/relationships/oleObject" Target="../embeddings/oleObject40.bin"/><Relationship Id="rId9" Type="http://schemas.openxmlformats.org/officeDocument/2006/relationships/image" Target="../media/image47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oleObject" Target="../embeddings/oleObject43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9.wmf"/><Relationship Id="rId4" Type="http://schemas.openxmlformats.org/officeDocument/2006/relationships/oleObject" Target="../embeddings/oleObject44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ic.edu/classes/eecs/eecs520/textbook/node32.html" TargetMode="Externa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2/3/2025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4300" y="551289"/>
            <a:ext cx="891540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712 Electrodynamics</a:t>
            </a:r>
          </a:p>
          <a:p>
            <a:pPr algn="ctr"/>
            <a:r>
              <a:rPr lang="en-US" sz="3200" b="1" dirty="0"/>
              <a:t>10-10:50 AM  MWF 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Class notes for Lecture 9: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Finish reading Chap. 3 and start Chap. 4</a:t>
            </a:r>
          </a:p>
          <a:p>
            <a:pPr lvl="3" indent="-457200">
              <a:spcBef>
                <a:spcPct val="50000"/>
              </a:spcBef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Solution of the Poisson and Laplace equations in spherical polar coordinates (Sec. 3.1-3.6 in JDJ)</a:t>
            </a:r>
          </a:p>
          <a:p>
            <a:pPr lvl="3" indent="-457200">
              <a:spcBef>
                <a:spcPct val="50000"/>
              </a:spcBef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Multipole moment expansion of electrostatic potential – (Sec. 4.1-4.2 in JDJ)</a:t>
            </a:r>
          </a:p>
          <a:p>
            <a:pPr lvl="4" indent="-457200">
              <a:spcBef>
                <a:spcPct val="50000"/>
              </a:spcBef>
              <a:buFont typeface="+mj-lt"/>
              <a:buAutoNum type="alphaLcPeriod"/>
            </a:pPr>
            <a:r>
              <a:rPr lang="en-US" sz="2400" b="1" dirty="0">
                <a:solidFill>
                  <a:schemeClr val="folHlink"/>
                </a:solidFill>
              </a:rPr>
              <a:t>Spherical coordinates</a:t>
            </a:r>
          </a:p>
          <a:p>
            <a:pPr lvl="4" indent="-457200">
              <a:spcBef>
                <a:spcPct val="50000"/>
              </a:spcBef>
              <a:buFont typeface="+mj-lt"/>
              <a:buAutoNum type="alphaLcPeriod"/>
            </a:pPr>
            <a:r>
              <a:rPr lang="en-US" sz="2400" b="1" dirty="0">
                <a:solidFill>
                  <a:schemeClr val="folHlink"/>
                </a:solidFill>
              </a:rPr>
              <a:t>Cartesian coordinates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B52FD98-42B5-407D-BAFE-80C2189A0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2/3/2025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F9FD6D-74FA-478C-9030-D50EA8CE7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592ADF-AC1C-4BAA-828B-952A7194A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0DBD9155-EC22-4723-A930-EAF3AFB7957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254566"/>
              </p:ext>
            </p:extLst>
          </p:nvPr>
        </p:nvGraphicFramePr>
        <p:xfrm>
          <a:off x="457200" y="158751"/>
          <a:ext cx="4447234" cy="30416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968480" imgH="1346040" progId="Equation.DSMT4">
                  <p:embed/>
                </p:oleObj>
              </mc:Choice>
              <mc:Fallback>
                <p:oleObj name="Equation" r:id="rId2" imgW="1968480" imgH="1346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57200" y="158751"/>
                        <a:ext cx="4447234" cy="30416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1EF1E599-B50F-4F27-B625-06A2ABE193E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0283845"/>
              </p:ext>
            </p:extLst>
          </p:nvPr>
        </p:nvGraphicFramePr>
        <p:xfrm>
          <a:off x="457200" y="3268848"/>
          <a:ext cx="7874000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543120" imgH="685800" progId="Equation.DSMT4">
                  <p:embed/>
                </p:oleObj>
              </mc:Choice>
              <mc:Fallback>
                <p:oleObj name="Equation" r:id="rId4" imgW="3543120" imgH="685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57200" y="3268848"/>
                        <a:ext cx="7874000" cy="152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BE26D507-C047-441E-8AD5-8C0B82FB8F6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910788"/>
              </p:ext>
            </p:extLst>
          </p:nvPr>
        </p:nvGraphicFramePr>
        <p:xfrm>
          <a:off x="457200" y="4959702"/>
          <a:ext cx="3962400" cy="13804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968480" imgH="685800" progId="Equation.DSMT4">
                  <p:embed/>
                </p:oleObj>
              </mc:Choice>
              <mc:Fallback>
                <p:oleObj name="Equation" r:id="rId6" imgW="1968480" imgH="685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7200" y="4959702"/>
                        <a:ext cx="3962400" cy="13804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82564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1F4018B-055E-4BBD-A38D-2B3A28B40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2/3/2025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23C61BE-3B3B-4A23-A87E-8074630A2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BDA9DB-B0CE-4836-ADE1-E24CC1F27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F0359524-81F1-463C-B141-46F79B2D23E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7450174"/>
              </p:ext>
            </p:extLst>
          </p:nvPr>
        </p:nvGraphicFramePr>
        <p:xfrm>
          <a:off x="685800" y="2112962"/>
          <a:ext cx="6369050" cy="442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3111480" imgH="2158920" progId="Equation.3">
                  <p:embed/>
                </p:oleObj>
              </mc:Choice>
              <mc:Fallback>
                <p:oleObj name="数式" r:id="rId2" imgW="3111480" imgH="2158920" progId="Equation.3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112962"/>
                        <a:ext cx="6369050" cy="4425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C3E477A8-15F5-4C6F-AA89-8A7D49177C1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6401711"/>
              </p:ext>
            </p:extLst>
          </p:nvPr>
        </p:nvGraphicFramePr>
        <p:xfrm>
          <a:off x="3429000" y="190918"/>
          <a:ext cx="3737429" cy="17249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485720" imgH="685800" progId="Equation.DSMT4">
                  <p:embed/>
                </p:oleObj>
              </mc:Choice>
              <mc:Fallback>
                <p:oleObj name="Equation" r:id="rId4" imgW="1485720" imgH="685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429000" y="190918"/>
                        <a:ext cx="3737429" cy="17249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D31720AB-57DB-4FBF-BC89-5334FCC74185}"/>
              </a:ext>
            </a:extLst>
          </p:cNvPr>
          <p:cNvSpPr txBox="1"/>
          <p:nvPr/>
        </p:nvSpPr>
        <p:spPr>
          <a:xfrm>
            <a:off x="152400" y="319088"/>
            <a:ext cx="25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Some details --</a:t>
            </a:r>
          </a:p>
        </p:txBody>
      </p:sp>
    </p:spTree>
    <p:extLst>
      <p:ext uri="{BB962C8B-B14F-4D97-AF65-F5344CB8AC3E}">
        <p14:creationId xmlns:p14="http://schemas.microsoft.com/office/powerpoint/2010/main" val="9941283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2/3/2025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021" y="104441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Even more useful identity: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8176540"/>
              </p:ext>
            </p:extLst>
          </p:nvPr>
        </p:nvGraphicFramePr>
        <p:xfrm>
          <a:off x="59356" y="538032"/>
          <a:ext cx="8785469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2425680" imgH="482400" progId="Equation.3">
                  <p:embed/>
                </p:oleObj>
              </mc:Choice>
              <mc:Fallback>
                <p:oleObj name="数式" r:id="rId2" imgW="2425680" imgH="4824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56" y="538032"/>
                        <a:ext cx="8785469" cy="17526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4854601"/>
              </p:ext>
            </p:extLst>
          </p:nvPr>
        </p:nvGraphicFramePr>
        <p:xfrm>
          <a:off x="228600" y="3733800"/>
          <a:ext cx="7043738" cy="291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4" imgW="3441600" imgH="1422360" progId="Equation.3">
                  <p:embed/>
                </p:oleObj>
              </mc:Choice>
              <mc:Fallback>
                <p:oleObj name="数式" r:id="rId4" imgW="3441600" imgH="14223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3733800"/>
                        <a:ext cx="7043738" cy="2916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7F236F64-1F54-F5D2-A99C-94865634780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8234534"/>
              </p:ext>
            </p:extLst>
          </p:nvPr>
        </p:nvGraphicFramePr>
        <p:xfrm>
          <a:off x="-20053" y="2595827"/>
          <a:ext cx="8865354" cy="9360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089240" imgH="431640" progId="Equation.DSMT4">
                  <p:embed/>
                </p:oleObj>
              </mc:Choice>
              <mc:Fallback>
                <p:oleObj name="Equation" r:id="rId6" imgW="408924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-20053" y="2595827"/>
                        <a:ext cx="8865354" cy="9360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012954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2/3/2025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7159509"/>
              </p:ext>
            </p:extLst>
          </p:nvPr>
        </p:nvGraphicFramePr>
        <p:xfrm>
          <a:off x="247650" y="187325"/>
          <a:ext cx="8501063" cy="593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724280" imgH="3288960" progId="Equation.DSMT4">
                  <p:embed/>
                </p:oleObj>
              </mc:Choice>
              <mc:Fallback>
                <p:oleObj name="Equation" r:id="rId2" imgW="4724280" imgH="3288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650" y="187325"/>
                        <a:ext cx="8501063" cy="5930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146678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AFD382E-AAFB-42A5-A873-DC80A28A2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2/3/2025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FD8136-FC89-4D48-8EE3-FDE443E8B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BC24A5-066E-403C-AC83-E877B2955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8F00942-5AC2-463A-A610-4057FAB10CEE}"/>
              </a:ext>
            </a:extLst>
          </p:cNvPr>
          <p:cNvSpPr txBox="1"/>
          <p:nvPr/>
        </p:nvSpPr>
        <p:spPr>
          <a:xfrm>
            <a:off x="457200" y="228600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  --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60BE678F-9B23-43A1-AA23-1B90A16101A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161249"/>
              </p:ext>
            </p:extLst>
          </p:nvPr>
        </p:nvGraphicFramePr>
        <p:xfrm>
          <a:off x="156936" y="918220"/>
          <a:ext cx="8997950" cy="5210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041800" imgH="2908080" progId="Equation.DSMT4">
                  <p:embed/>
                </p:oleObj>
              </mc:Choice>
              <mc:Fallback>
                <p:oleObj name="Equation" r:id="rId2" imgW="5041800" imgH="290808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936" y="918220"/>
                        <a:ext cx="8997950" cy="5210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646634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18E9CB-A4EC-6B8B-8F93-DCA27753A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2/3/2025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5D486D-1EA2-08AA-EFD6-53FB135F5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1D0BAE-15A9-7145-547D-80AB84849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86C0571-8BC4-A1BB-E72B-7D97EEFDDC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7750" y="1015015"/>
            <a:ext cx="7048500" cy="47434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566456C-2767-C398-495B-633ED52D83F9}"/>
              </a:ext>
            </a:extLst>
          </p:cNvPr>
          <p:cNvSpPr txBox="1"/>
          <p:nvPr/>
        </p:nvSpPr>
        <p:spPr>
          <a:xfrm>
            <a:off x="4679373" y="5381320"/>
            <a:ext cx="6234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09A58B-CC83-9647-7AA1-61E2F1987D43}"/>
              </a:ext>
            </a:extLst>
          </p:cNvPr>
          <p:cNvSpPr txBox="1"/>
          <p:nvPr/>
        </p:nvSpPr>
        <p:spPr>
          <a:xfrm>
            <a:off x="2743200" y="4343400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0070C0"/>
                </a:solidFill>
                <a:latin typeface="Symbol" panose="05050102010706020507" pitchFamily="18" charset="2"/>
              </a:rPr>
              <a:t>r(</a:t>
            </a:r>
            <a:r>
              <a:rPr lang="en-US" sz="2400" b="1" i="1" dirty="0">
                <a:solidFill>
                  <a:srgbClr val="0070C0"/>
                </a:solidFill>
              </a:rPr>
              <a:t>r</a:t>
            </a:r>
            <a:r>
              <a:rPr lang="en-US" sz="2400" b="1" i="1" dirty="0">
                <a:solidFill>
                  <a:srgbClr val="0070C0"/>
                </a:solidFill>
                <a:latin typeface="Symbol" panose="05050102010706020507" pitchFamily="18" charset="2"/>
              </a:rPr>
              <a:t>)</a:t>
            </a:r>
            <a:endParaRPr lang="en-US" sz="2400" b="1" i="1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64F30CF-EC7A-B9B5-DA59-C32B30AA1B5E}"/>
              </a:ext>
            </a:extLst>
          </p:cNvPr>
          <p:cNvSpPr txBox="1"/>
          <p:nvPr/>
        </p:nvSpPr>
        <p:spPr>
          <a:xfrm>
            <a:off x="2792427" y="2743200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FF0000"/>
                </a:solidFill>
                <a:latin typeface="Symbol" panose="05050102010706020507" pitchFamily="18" charset="2"/>
              </a:rPr>
              <a:t>F(</a:t>
            </a:r>
            <a:r>
              <a:rPr lang="en-US" sz="2400" b="1" i="1" dirty="0">
                <a:solidFill>
                  <a:srgbClr val="FF0000"/>
                </a:solidFill>
              </a:rPr>
              <a:t>r</a:t>
            </a:r>
            <a:r>
              <a:rPr lang="en-US" sz="2400" b="1" i="1" dirty="0">
                <a:solidFill>
                  <a:srgbClr val="FF0000"/>
                </a:solidFill>
                <a:latin typeface="Symbol" panose="05050102010706020507" pitchFamily="18" charset="2"/>
              </a:rPr>
              <a:t>)</a:t>
            </a:r>
            <a:endParaRPr lang="en-US" sz="2400" b="1" i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040499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2/3/2025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1479427"/>
              </p:ext>
            </p:extLst>
          </p:nvPr>
        </p:nvGraphicFramePr>
        <p:xfrm>
          <a:off x="342900" y="973138"/>
          <a:ext cx="8458200" cy="4911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946560" imgH="4025880" progId="Equation.DSMT4">
                  <p:embed/>
                </p:oleObj>
              </mc:Choice>
              <mc:Fallback>
                <p:oleObj name="Equation" r:id="rId2" imgW="6946560" imgH="4025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" y="973138"/>
                        <a:ext cx="8458200" cy="4911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57200" y="304800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Another example:</a:t>
            </a:r>
          </a:p>
        </p:txBody>
      </p:sp>
    </p:spTree>
    <p:extLst>
      <p:ext uri="{BB962C8B-B14F-4D97-AF65-F5344CB8AC3E}">
        <p14:creationId xmlns:p14="http://schemas.microsoft.com/office/powerpoint/2010/main" val="33492515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2/3/2025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6535341"/>
              </p:ext>
            </p:extLst>
          </p:nvPr>
        </p:nvGraphicFramePr>
        <p:xfrm>
          <a:off x="685800" y="649246"/>
          <a:ext cx="7696200" cy="57515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400800" imgH="4775040" progId="Equation.DSMT4">
                  <p:embed/>
                </p:oleObj>
              </mc:Choice>
              <mc:Fallback>
                <p:oleObj name="Equation" r:id="rId2" imgW="6400800" imgH="4775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649246"/>
                        <a:ext cx="7696200" cy="57515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57200" y="304800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 -- continued:</a:t>
            </a:r>
          </a:p>
        </p:txBody>
      </p:sp>
    </p:spTree>
    <p:extLst>
      <p:ext uri="{BB962C8B-B14F-4D97-AF65-F5344CB8AC3E}">
        <p14:creationId xmlns:p14="http://schemas.microsoft.com/office/powerpoint/2010/main" val="13355605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36" name="Picture 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2716720"/>
            <a:ext cx="89535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2/3/2025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-24384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 -- continued: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1295400" y="1066800"/>
            <a:ext cx="1143000" cy="1981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4572000" y="2436304"/>
            <a:ext cx="2057400" cy="175469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6005084"/>
              </p:ext>
            </p:extLst>
          </p:nvPr>
        </p:nvGraphicFramePr>
        <p:xfrm>
          <a:off x="185738" y="452438"/>
          <a:ext cx="7138987" cy="1855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5232240" imgH="1358640" progId="Equation.DSMT4">
                  <p:embed/>
                </p:oleObj>
              </mc:Choice>
              <mc:Fallback>
                <p:oleObj name="Equation" r:id="rId3" imgW="5232240" imgH="13586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738" y="452438"/>
                        <a:ext cx="7138987" cy="1855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3" name="Straight Connector 12"/>
          <p:cNvCxnSpPr/>
          <p:nvPr/>
        </p:nvCxnSpPr>
        <p:spPr>
          <a:xfrm>
            <a:off x="3886200" y="2785191"/>
            <a:ext cx="0" cy="3376404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 rot="16200000">
            <a:off x="3236267" y="4455468"/>
            <a:ext cx="9906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rgbClr val="00B050"/>
                </a:solidFill>
                <a:latin typeface="+mj-lt"/>
              </a:rPr>
              <a:t>r = a</a:t>
            </a:r>
          </a:p>
        </p:txBody>
      </p:sp>
    </p:spTree>
    <p:extLst>
      <p:ext uri="{BB962C8B-B14F-4D97-AF65-F5344CB8AC3E}">
        <p14:creationId xmlns:p14="http://schemas.microsoft.com/office/powerpoint/2010/main" val="24572021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2/3/2025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2286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Notion of </a:t>
            </a:r>
            <a:r>
              <a:rPr lang="en-US" sz="2400" dirty="0" err="1">
                <a:latin typeface="+mj-lt"/>
              </a:rPr>
              <a:t>multipole</a:t>
            </a:r>
            <a:r>
              <a:rPr lang="en-US" sz="2400" dirty="0">
                <a:latin typeface="+mj-lt"/>
              </a:rPr>
              <a:t> moment: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1990820"/>
              </p:ext>
            </p:extLst>
          </p:nvPr>
        </p:nvGraphicFramePr>
        <p:xfrm>
          <a:off x="612775" y="1074738"/>
          <a:ext cx="8150225" cy="4868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279680" imgH="2590560" progId="Equation.DSMT4">
                  <p:embed/>
                </p:oleObj>
              </mc:Choice>
              <mc:Fallback>
                <p:oleObj name="Equation" r:id="rId2" imgW="4279680" imgH="25905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2775" y="1074738"/>
                        <a:ext cx="8150225" cy="4868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69781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7F7830C-23AB-785D-A22C-F7EE7D102F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590" y="914400"/>
            <a:ext cx="8821847" cy="4394289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2/3/2025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2590" y="4724400"/>
            <a:ext cx="8822957" cy="304800"/>
          </a:xfrm>
          <a:prstGeom prst="rect">
            <a:avLst/>
          </a:prstGeom>
          <a:solidFill>
            <a:srgbClr val="FFC000">
              <a:alpha val="2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2/3/2025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4572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Significance of </a:t>
            </a:r>
            <a:r>
              <a:rPr lang="en-US" sz="2400" dirty="0" err="1">
                <a:latin typeface="+mj-lt"/>
              </a:rPr>
              <a:t>multipole</a:t>
            </a:r>
            <a:r>
              <a:rPr lang="en-US" sz="2400" dirty="0">
                <a:latin typeface="+mj-lt"/>
              </a:rPr>
              <a:t> moments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2227740"/>
              </p:ext>
            </p:extLst>
          </p:nvPr>
        </p:nvGraphicFramePr>
        <p:xfrm>
          <a:off x="450850" y="1006475"/>
          <a:ext cx="8266113" cy="531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038480" imgH="2590560" progId="Equation.DSMT4">
                  <p:embed/>
                </p:oleObj>
              </mc:Choice>
              <mc:Fallback>
                <p:oleObj name="Equation" r:id="rId2" imgW="4038480" imgH="259056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" y="1006475"/>
                        <a:ext cx="8266113" cy="5311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" name="Group 11"/>
          <p:cNvGrpSpPr/>
          <p:nvPr/>
        </p:nvGrpSpPr>
        <p:grpSpPr>
          <a:xfrm>
            <a:off x="4572000" y="5334000"/>
            <a:ext cx="2743200" cy="690860"/>
            <a:chOff x="4572000" y="5334000"/>
            <a:chExt cx="2743200" cy="690860"/>
          </a:xfrm>
        </p:grpSpPr>
        <p:sp>
          <p:nvSpPr>
            <p:cNvPr id="7" name="Left Brace 6"/>
            <p:cNvSpPr/>
            <p:nvPr/>
          </p:nvSpPr>
          <p:spPr>
            <a:xfrm rot="-5400000">
              <a:off x="5791200" y="4114800"/>
              <a:ext cx="304800" cy="2743200"/>
            </a:xfrm>
            <a:prstGeom prst="leftBrac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715000" y="5562600"/>
              <a:ext cx="685800" cy="4622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err="1">
                  <a:latin typeface="+mj-lt"/>
                </a:rPr>
                <a:t>q</a:t>
              </a:r>
              <a:r>
                <a:rPr lang="en-US" sz="2400" i="1" baseline="-25000" dirty="0" err="1">
                  <a:latin typeface="+mj-lt"/>
                </a:rPr>
                <a:t>lm</a:t>
              </a:r>
              <a:endParaRPr lang="en-US" sz="2400" i="1" dirty="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64230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2/3/2025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2263864"/>
            <a:ext cx="762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Relationship between spherical harmonic and Cartesian forms of </a:t>
            </a:r>
            <a:r>
              <a:rPr lang="en-US" sz="2400" dirty="0" err="1">
                <a:latin typeface="+mj-lt"/>
              </a:rPr>
              <a:t>multipole</a:t>
            </a:r>
            <a:r>
              <a:rPr lang="en-US" sz="2400" dirty="0">
                <a:latin typeface="+mj-lt"/>
              </a:rPr>
              <a:t> moments: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7874662"/>
              </p:ext>
            </p:extLst>
          </p:nvPr>
        </p:nvGraphicFramePr>
        <p:xfrm>
          <a:off x="487680" y="3450432"/>
          <a:ext cx="2808287" cy="2786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1371600" imgH="1358640" progId="Equation.3">
                  <p:embed/>
                </p:oleObj>
              </mc:Choice>
              <mc:Fallback>
                <p:oleObj name="数式" r:id="rId2" imgW="1371600" imgH="1358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" y="3450432"/>
                        <a:ext cx="2808287" cy="2786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5241619"/>
              </p:ext>
            </p:extLst>
          </p:nvPr>
        </p:nvGraphicFramePr>
        <p:xfrm>
          <a:off x="4197350" y="3570287"/>
          <a:ext cx="4108450" cy="2786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4" imgW="2006280" imgH="1358640" progId="Equation.3">
                  <p:embed/>
                </p:oleObj>
              </mc:Choice>
              <mc:Fallback>
                <p:oleObj name="数式" r:id="rId4" imgW="2006280" imgH="1358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7350" y="3570287"/>
                        <a:ext cx="4108450" cy="2786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1773322"/>
              </p:ext>
            </p:extLst>
          </p:nvPr>
        </p:nvGraphicFramePr>
        <p:xfrm>
          <a:off x="2908300" y="2032000"/>
          <a:ext cx="914400" cy="25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914400" imgH="250560" progId="Equation.DSMT4">
                  <p:embed/>
                </p:oleObj>
              </mc:Choice>
              <mc:Fallback>
                <p:oleObj name="Equation" r:id="rId6" imgW="914400" imgH="250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908300" y="2032000"/>
                        <a:ext cx="914400" cy="250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3785205"/>
              </p:ext>
            </p:extLst>
          </p:nvPr>
        </p:nvGraphicFramePr>
        <p:xfrm>
          <a:off x="182880" y="579038"/>
          <a:ext cx="4952348" cy="17198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3035160" imgH="1054080" progId="Equation.DSMT4">
                  <p:embed/>
                </p:oleObj>
              </mc:Choice>
              <mc:Fallback>
                <p:oleObj name="Equation" r:id="rId8" imgW="3035160" imgH="1054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82880" y="579038"/>
                        <a:ext cx="4952348" cy="17198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52400" y="1524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Multipole</a:t>
            </a:r>
            <a:r>
              <a:rPr lang="en-US" sz="2400" dirty="0">
                <a:latin typeface="+mj-lt"/>
              </a:rPr>
              <a:t> moments continued:</a:t>
            </a: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0146647"/>
              </p:ext>
            </p:extLst>
          </p:nvPr>
        </p:nvGraphicFramePr>
        <p:xfrm>
          <a:off x="5165708" y="33347"/>
          <a:ext cx="3833143" cy="9234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793960" imgH="672840" progId="Equation.DSMT4">
                  <p:embed/>
                </p:oleObj>
              </mc:Choice>
              <mc:Fallback>
                <p:oleObj name="Equation" r:id="rId10" imgW="2793960" imgH="672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5165708" y="33347"/>
                        <a:ext cx="3833143" cy="9234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662022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4739681"/>
              </p:ext>
            </p:extLst>
          </p:nvPr>
        </p:nvGraphicFramePr>
        <p:xfrm>
          <a:off x="685800" y="671266"/>
          <a:ext cx="8191500" cy="58295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667200" imgH="4736880" progId="Equation.DSMT4">
                  <p:embed/>
                </p:oleObj>
              </mc:Choice>
              <mc:Fallback>
                <p:oleObj name="Equation" r:id="rId2" imgW="6667200" imgH="4736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671266"/>
                        <a:ext cx="8191500" cy="58295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2/3/2025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57200" y="304800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Consider previous example:</a:t>
            </a:r>
          </a:p>
        </p:txBody>
      </p:sp>
    </p:spTree>
    <p:extLst>
      <p:ext uri="{BB962C8B-B14F-4D97-AF65-F5344CB8AC3E}">
        <p14:creationId xmlns:p14="http://schemas.microsoft.com/office/powerpoint/2010/main" val="6607159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2/3/2025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5762786"/>
              </p:ext>
            </p:extLst>
          </p:nvPr>
        </p:nvGraphicFramePr>
        <p:xfrm>
          <a:off x="936625" y="1368425"/>
          <a:ext cx="6888163" cy="427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3365280" imgH="2082600" progId="Equation.3">
                  <p:embed/>
                </p:oleObj>
              </mc:Choice>
              <mc:Fallback>
                <p:oleObj name="数式" r:id="rId2" imgW="3365280" imgH="2082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6625" y="1368425"/>
                        <a:ext cx="6888163" cy="427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457200"/>
            <a:ext cx="784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General form of electrostatic potential in terms of </a:t>
            </a:r>
            <a:r>
              <a:rPr lang="en-US" sz="2400" dirty="0" err="1">
                <a:latin typeface="+mj-lt"/>
              </a:rPr>
              <a:t>multipole</a:t>
            </a:r>
            <a:r>
              <a:rPr lang="en-US" sz="2400" dirty="0">
                <a:latin typeface="+mj-lt"/>
              </a:rPr>
              <a:t> moments:</a:t>
            </a:r>
          </a:p>
        </p:txBody>
      </p:sp>
    </p:spTree>
    <p:extLst>
      <p:ext uri="{BB962C8B-B14F-4D97-AF65-F5344CB8AC3E}">
        <p14:creationId xmlns:p14="http://schemas.microsoft.com/office/powerpoint/2010/main" val="39115502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2/3/2025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81000"/>
            <a:ext cx="7848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 of multipole expansion in evaluating energy of a very localized charge density </a:t>
            </a:r>
            <a:r>
              <a:rPr lang="en-US" sz="2400" dirty="0">
                <a:latin typeface="Symbol" pitchFamily="18" charset="2"/>
              </a:rPr>
              <a:t>r</a:t>
            </a:r>
            <a:r>
              <a:rPr lang="en-US" sz="2400" dirty="0">
                <a:latin typeface="+mj-lt"/>
              </a:rPr>
              <a:t>(</a:t>
            </a:r>
            <a:r>
              <a:rPr lang="en-US" sz="2400" b="1" dirty="0">
                <a:latin typeface="+mj-lt"/>
              </a:rPr>
              <a:t>r</a:t>
            </a:r>
            <a:r>
              <a:rPr lang="en-US" sz="2400" dirty="0">
                <a:latin typeface="+mj-lt"/>
              </a:rPr>
              <a:t>) in a electrostatic field </a:t>
            </a:r>
            <a:r>
              <a:rPr lang="en-US" sz="2400" dirty="0">
                <a:latin typeface="Symbol" pitchFamily="18" charset="2"/>
              </a:rPr>
              <a:t>F</a:t>
            </a:r>
            <a:r>
              <a:rPr lang="en-US" sz="2400" dirty="0">
                <a:latin typeface="+mj-lt"/>
              </a:rPr>
              <a:t>(</a:t>
            </a:r>
            <a:r>
              <a:rPr lang="en-US" sz="2400" b="1" dirty="0">
                <a:latin typeface="+mj-lt"/>
              </a:rPr>
              <a:t>r</a:t>
            </a:r>
            <a:r>
              <a:rPr lang="en-US" sz="2400" dirty="0">
                <a:latin typeface="+mj-lt"/>
              </a:rPr>
              <a:t>) (such as an nucleus in the field produced by electrons in an atom).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7507698"/>
              </p:ext>
            </p:extLst>
          </p:nvPr>
        </p:nvGraphicFramePr>
        <p:xfrm>
          <a:off x="703263" y="2254250"/>
          <a:ext cx="7356475" cy="249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3593880" imgH="1218960" progId="Equation.3">
                  <p:embed/>
                </p:oleObj>
              </mc:Choice>
              <mc:Fallback>
                <p:oleObj name="数式" r:id="rId2" imgW="3593880" imgH="12189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263" y="2254250"/>
                        <a:ext cx="7356475" cy="2498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426996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2/3/2025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Simple examples of </a:t>
            </a:r>
            <a:r>
              <a:rPr lang="en-US" sz="2400" dirty="0" err="1">
                <a:latin typeface="+mj-lt"/>
              </a:rPr>
              <a:t>multipole</a:t>
            </a:r>
            <a:r>
              <a:rPr lang="en-US" sz="2400" dirty="0">
                <a:latin typeface="+mj-lt"/>
              </a:rPr>
              <a:t> distributions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381000" y="914400"/>
            <a:ext cx="2438400" cy="2362200"/>
            <a:chOff x="381000" y="914400"/>
            <a:chExt cx="2438400" cy="2362200"/>
          </a:xfrm>
        </p:grpSpPr>
        <p:cxnSp>
          <p:nvCxnSpPr>
            <p:cNvPr id="7" name="Straight Arrow Connector 6"/>
            <p:cNvCxnSpPr/>
            <p:nvPr/>
          </p:nvCxnSpPr>
          <p:spPr>
            <a:xfrm flipV="1">
              <a:off x="1417320" y="1219200"/>
              <a:ext cx="0" cy="20574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609600" y="2247900"/>
              <a:ext cx="1905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H="1">
              <a:off x="609600" y="1752600"/>
              <a:ext cx="1524000" cy="10668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381000" y="2743200"/>
              <a:ext cx="533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+mj-lt"/>
                </a:rPr>
                <a:t>x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286000" y="2205335"/>
              <a:ext cx="533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+mj-lt"/>
                </a:rPr>
                <a:t>y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447800" y="914400"/>
              <a:ext cx="533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+mj-lt"/>
                </a:rPr>
                <a:t>z</a:t>
              </a:r>
            </a:p>
          </p:txBody>
        </p:sp>
      </p:grpSp>
      <p:sp>
        <p:nvSpPr>
          <p:cNvPr id="23" name="Oval 22"/>
          <p:cNvSpPr/>
          <p:nvPr/>
        </p:nvSpPr>
        <p:spPr>
          <a:xfrm>
            <a:off x="1264920" y="1554480"/>
            <a:ext cx="304800" cy="3048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1280160" y="2667000"/>
            <a:ext cx="304800" cy="304800"/>
          </a:xfrm>
          <a:prstGeom prst="ellipse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" name="Group 29"/>
          <p:cNvGrpSpPr/>
          <p:nvPr/>
        </p:nvGrpSpPr>
        <p:grpSpPr>
          <a:xfrm>
            <a:off x="5257800" y="2667000"/>
            <a:ext cx="2438400" cy="2362200"/>
            <a:chOff x="5257800" y="914400"/>
            <a:chExt cx="2438400" cy="2362200"/>
          </a:xfrm>
        </p:grpSpPr>
        <p:grpSp>
          <p:nvGrpSpPr>
            <p:cNvPr id="16" name="Group 15"/>
            <p:cNvGrpSpPr/>
            <p:nvPr/>
          </p:nvGrpSpPr>
          <p:grpSpPr>
            <a:xfrm>
              <a:off x="5257800" y="914400"/>
              <a:ext cx="2438400" cy="2362200"/>
              <a:chOff x="381000" y="914400"/>
              <a:chExt cx="2438400" cy="2362200"/>
            </a:xfrm>
          </p:grpSpPr>
          <p:cxnSp>
            <p:nvCxnSpPr>
              <p:cNvPr id="17" name="Straight Arrow Connector 16"/>
              <p:cNvCxnSpPr/>
              <p:nvPr/>
            </p:nvCxnSpPr>
            <p:spPr>
              <a:xfrm flipV="1">
                <a:off x="1417320" y="1219200"/>
                <a:ext cx="0" cy="20574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/>
              <p:cNvCxnSpPr/>
              <p:nvPr/>
            </p:nvCxnSpPr>
            <p:spPr>
              <a:xfrm>
                <a:off x="609600" y="2247900"/>
                <a:ext cx="190500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/>
              <p:cNvCxnSpPr/>
              <p:nvPr/>
            </p:nvCxnSpPr>
            <p:spPr>
              <a:xfrm flipH="1">
                <a:off x="609600" y="1752600"/>
                <a:ext cx="1524000" cy="10668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TextBox 19"/>
              <p:cNvSpPr txBox="1"/>
              <p:nvPr/>
            </p:nvSpPr>
            <p:spPr>
              <a:xfrm>
                <a:off x="381000" y="2743200"/>
                <a:ext cx="533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x</a:t>
                </a: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2286000" y="2205335"/>
                <a:ext cx="533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y</a:t>
                </a: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1447800" y="914400"/>
                <a:ext cx="533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z</a:t>
                </a:r>
              </a:p>
            </p:txBody>
          </p:sp>
        </p:grpSp>
        <p:sp>
          <p:nvSpPr>
            <p:cNvPr id="25" name="Oval 24"/>
            <p:cNvSpPr/>
            <p:nvPr/>
          </p:nvSpPr>
          <p:spPr>
            <a:xfrm>
              <a:off x="6131908" y="1539240"/>
              <a:ext cx="304800" cy="3048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6141720" y="2743200"/>
              <a:ext cx="304800" cy="3048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>
              <a:spLocks noChangeAspect="1"/>
            </p:cNvSpPr>
            <p:nvPr/>
          </p:nvSpPr>
          <p:spPr>
            <a:xfrm>
              <a:off x="5993704" y="1931096"/>
              <a:ext cx="609600" cy="609600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2577877"/>
              </p:ext>
            </p:extLst>
          </p:nvPr>
        </p:nvGraphicFramePr>
        <p:xfrm>
          <a:off x="190171" y="3453129"/>
          <a:ext cx="3856427" cy="13633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200400" imgH="1130040" progId="Equation.DSMT4">
                  <p:embed/>
                </p:oleObj>
              </mc:Choice>
              <mc:Fallback>
                <p:oleObj name="Equation" r:id="rId2" imgW="3200400" imgH="11300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171" y="3453129"/>
                        <a:ext cx="3856427" cy="136334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5999484"/>
              </p:ext>
            </p:extLst>
          </p:nvPr>
        </p:nvGraphicFramePr>
        <p:xfrm>
          <a:off x="3683000" y="5182368"/>
          <a:ext cx="5384800" cy="10660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051080" imgH="799920" progId="Equation.DSMT4">
                  <p:embed/>
                </p:oleObj>
              </mc:Choice>
              <mc:Fallback>
                <p:oleObj name="Equation" r:id="rId4" imgW="4051080" imgH="799920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3000" y="5182368"/>
                        <a:ext cx="5384800" cy="10660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81000" y="155448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rgbClr val="FF0000"/>
                </a:solidFill>
                <a:latin typeface="+mj-lt"/>
              </a:rPr>
              <a:t>+q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752600" y="2662535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rgbClr val="0070C0"/>
                </a:solidFill>
                <a:latin typeface="+mj-lt"/>
              </a:rPr>
              <a:t>-q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633372" y="4413287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rgbClr val="FF0000"/>
                </a:solidFill>
                <a:latin typeface="+mj-lt"/>
              </a:rPr>
              <a:t>+q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562600" y="3119735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rgbClr val="FF0000"/>
                </a:solidFill>
                <a:latin typeface="+mj-lt"/>
              </a:rPr>
              <a:t>+q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629400" y="3581400"/>
            <a:ext cx="9242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rgbClr val="0070C0"/>
                </a:solidFill>
                <a:latin typeface="+mj-lt"/>
              </a:rPr>
              <a:t>-2q</a:t>
            </a:r>
          </a:p>
        </p:txBody>
      </p:sp>
    </p:spTree>
    <p:extLst>
      <p:ext uri="{BB962C8B-B14F-4D97-AF65-F5344CB8AC3E}">
        <p14:creationId xmlns:p14="http://schemas.microsoft.com/office/powerpoint/2010/main" val="38583591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2/3/2025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Another example of </a:t>
            </a:r>
            <a:r>
              <a:rPr lang="en-US" sz="2400" dirty="0" err="1">
                <a:latin typeface="+mj-lt"/>
              </a:rPr>
              <a:t>multipole</a:t>
            </a:r>
            <a:r>
              <a:rPr lang="en-US" sz="2400" dirty="0">
                <a:latin typeface="+mj-lt"/>
              </a:rPr>
              <a:t> distribution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9048373"/>
              </p:ext>
            </p:extLst>
          </p:nvPr>
        </p:nvGraphicFramePr>
        <p:xfrm>
          <a:off x="579438" y="838200"/>
          <a:ext cx="8183562" cy="326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4622760" imgH="1841400" progId="Equation.3">
                  <p:embed/>
                </p:oleObj>
              </mc:Choice>
              <mc:Fallback>
                <p:oleObj name="数式" r:id="rId2" imgW="4622760" imgH="184140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438" y="838200"/>
                        <a:ext cx="8183562" cy="3262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0983950"/>
              </p:ext>
            </p:extLst>
          </p:nvPr>
        </p:nvGraphicFramePr>
        <p:xfrm>
          <a:off x="1104106" y="4343400"/>
          <a:ext cx="6935787" cy="83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4" imgW="3695400" imgH="444240" progId="Equation.3">
                  <p:embed/>
                </p:oleObj>
              </mc:Choice>
              <mc:Fallback>
                <p:oleObj name="数式" r:id="rId4" imgW="3695400" imgH="4442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4106" y="4343400"/>
                        <a:ext cx="6935787" cy="836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8397472"/>
              </p:ext>
            </p:extLst>
          </p:nvPr>
        </p:nvGraphicFramePr>
        <p:xfrm>
          <a:off x="423863" y="5157788"/>
          <a:ext cx="8296275" cy="884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6" imgW="4419360" imgH="469800" progId="Equation.3">
                  <p:embed/>
                </p:oleObj>
              </mc:Choice>
              <mc:Fallback>
                <p:oleObj name="数式" r:id="rId6" imgW="4419360" imgH="4698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863" y="5157788"/>
                        <a:ext cx="8296275" cy="884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079678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2/3/2025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Another example of </a:t>
            </a:r>
            <a:r>
              <a:rPr lang="en-US" sz="2400" dirty="0" err="1">
                <a:latin typeface="+mj-lt"/>
              </a:rPr>
              <a:t>multipole</a:t>
            </a:r>
            <a:r>
              <a:rPr lang="en-US" sz="2400" dirty="0">
                <a:latin typeface="+mj-lt"/>
              </a:rPr>
              <a:t> distribution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6856166"/>
              </p:ext>
            </p:extLst>
          </p:nvPr>
        </p:nvGraphicFramePr>
        <p:xfrm>
          <a:off x="285750" y="981075"/>
          <a:ext cx="8294688" cy="191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4419360" imgH="1015920" progId="Equation.3">
                  <p:embed/>
                </p:oleObj>
              </mc:Choice>
              <mc:Fallback>
                <p:oleObj name="数式" r:id="rId2" imgW="4419360" imgH="101592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50" y="981075"/>
                        <a:ext cx="8294688" cy="1914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363029"/>
              </p:ext>
            </p:extLst>
          </p:nvPr>
        </p:nvGraphicFramePr>
        <p:xfrm>
          <a:off x="357188" y="3048000"/>
          <a:ext cx="5600700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984400" imgH="685800" progId="Equation.DSMT4">
                  <p:embed/>
                </p:oleObj>
              </mc:Choice>
              <mc:Fallback>
                <p:oleObj name="Equation" r:id="rId4" imgW="2984400" imgH="6858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88" y="3048000"/>
                        <a:ext cx="5600700" cy="1292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5824792"/>
              </p:ext>
            </p:extLst>
          </p:nvPr>
        </p:nvGraphicFramePr>
        <p:xfrm>
          <a:off x="577850" y="4575175"/>
          <a:ext cx="5481638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6" imgW="2920680" imgH="685800" progId="Equation.3">
                  <p:embed/>
                </p:oleObj>
              </mc:Choice>
              <mc:Fallback>
                <p:oleObj name="数式" r:id="rId6" imgW="2920680" imgH="6858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850" y="4575175"/>
                        <a:ext cx="5481638" cy="1292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5569011"/>
              </p:ext>
            </p:extLst>
          </p:nvPr>
        </p:nvGraphicFramePr>
        <p:xfrm>
          <a:off x="5486400" y="3378199"/>
          <a:ext cx="3396060" cy="8490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539800" imgH="634680" progId="Equation.DSMT4">
                  <p:embed/>
                </p:oleObj>
              </mc:Choice>
              <mc:Fallback>
                <p:oleObj name="Equation" r:id="rId8" imgW="2539800" imgH="634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486400" y="3378199"/>
                        <a:ext cx="3396060" cy="8490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865403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2/3/2025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Another example of </a:t>
            </a:r>
            <a:r>
              <a:rPr lang="en-US" sz="2400" dirty="0" err="1">
                <a:latin typeface="+mj-lt"/>
              </a:rPr>
              <a:t>multipole</a:t>
            </a:r>
            <a:r>
              <a:rPr lang="en-US" sz="2400" dirty="0">
                <a:latin typeface="+mj-lt"/>
              </a:rPr>
              <a:t> distribution -- continued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2131089"/>
              </p:ext>
            </p:extLst>
          </p:nvPr>
        </p:nvGraphicFramePr>
        <p:xfrm>
          <a:off x="489069" y="822622"/>
          <a:ext cx="5481638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2920680" imgH="685800" progId="Equation.3">
                  <p:embed/>
                </p:oleObj>
              </mc:Choice>
              <mc:Fallback>
                <p:oleObj name="数式" r:id="rId2" imgW="292068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069" y="822622"/>
                        <a:ext cx="5481638" cy="1292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73838"/>
              </p:ext>
            </p:extLst>
          </p:nvPr>
        </p:nvGraphicFramePr>
        <p:xfrm>
          <a:off x="549275" y="2254646"/>
          <a:ext cx="6003925" cy="140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4" imgW="2933640" imgH="685800" progId="Equation.3">
                  <p:embed/>
                </p:oleObj>
              </mc:Choice>
              <mc:Fallback>
                <p:oleObj name="数式" r:id="rId4" imgW="2933640" imgH="685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275" y="2254646"/>
                        <a:ext cx="6003925" cy="140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1637809"/>
              </p:ext>
            </p:extLst>
          </p:nvPr>
        </p:nvGraphicFramePr>
        <p:xfrm>
          <a:off x="656214" y="3740943"/>
          <a:ext cx="5243512" cy="2201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6" imgW="2793960" imgH="1168200" progId="Equation.3">
                  <p:embed/>
                </p:oleObj>
              </mc:Choice>
              <mc:Fallback>
                <p:oleObj name="数式" r:id="rId6" imgW="2793960" imgH="1168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6214" y="3740943"/>
                        <a:ext cx="5243512" cy="2201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383251"/>
              </p:ext>
            </p:extLst>
          </p:nvPr>
        </p:nvGraphicFramePr>
        <p:xfrm>
          <a:off x="4267200" y="2835274"/>
          <a:ext cx="4293610" cy="10310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3543120" imgH="850680" progId="Equation.DSMT4">
                  <p:embed/>
                </p:oleObj>
              </mc:Choice>
              <mc:Fallback>
                <p:oleObj name="Equation" r:id="rId8" imgW="3543120" imgH="850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267200" y="2835274"/>
                        <a:ext cx="4293610" cy="10310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8836869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2/3/2025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Another example of </a:t>
            </a:r>
            <a:r>
              <a:rPr lang="en-US" sz="2400" dirty="0" err="1">
                <a:latin typeface="+mj-lt"/>
              </a:rPr>
              <a:t>multipole</a:t>
            </a:r>
            <a:r>
              <a:rPr lang="en-US" sz="2400" dirty="0">
                <a:latin typeface="+mj-lt"/>
              </a:rPr>
              <a:t> distribution -- continued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7887738"/>
              </p:ext>
            </p:extLst>
          </p:nvPr>
        </p:nvGraphicFramePr>
        <p:xfrm>
          <a:off x="565150" y="990600"/>
          <a:ext cx="8343900" cy="1455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076640" imgH="711000" progId="Equation.DSMT4">
                  <p:embed/>
                </p:oleObj>
              </mc:Choice>
              <mc:Fallback>
                <p:oleObj name="Equation" r:id="rId2" imgW="407664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0" y="990600"/>
                        <a:ext cx="8343900" cy="1455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9844131"/>
              </p:ext>
            </p:extLst>
          </p:nvPr>
        </p:nvGraphicFramePr>
        <p:xfrm>
          <a:off x="714375" y="2693988"/>
          <a:ext cx="7229475" cy="193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698720" imgH="1257120" progId="Equation.DSMT4">
                  <p:embed/>
                </p:oleObj>
              </mc:Choice>
              <mc:Fallback>
                <p:oleObj name="Equation" r:id="rId4" imgW="4698720" imgH="125712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75" y="2693988"/>
                        <a:ext cx="7229475" cy="1933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96052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D99754E-43FD-2FD6-E02F-ECDEF2F99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2/3/2025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EA5A5C-C71C-0C0D-BF1A-DF77AB466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08194D-586A-94E5-5AAB-876B31866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92EC2AA-3EB0-FAD8-BC14-B5E6D5EE7E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683" y="1828800"/>
            <a:ext cx="8814367" cy="35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346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2/3/2025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32122" y="228600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Poisson and Laplace equation in spherical polar coordinates</a:t>
            </a:r>
          </a:p>
        </p:txBody>
      </p:sp>
      <p:pic>
        <p:nvPicPr>
          <p:cNvPr id="18434" name="Picture 2" descr="\begin{figure}&#10;\begin{center}&#10;\mbox{}&#10;\centerline{\psfig{figure=appendix/spherical_polar_coordinates.eps,height=6cm}}&#10;\end{center}\end{figure}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0" y="1038999"/>
            <a:ext cx="5543550" cy="506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2000" y="6092795"/>
            <a:ext cx="502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+mj-lt"/>
                <a:hlinkClick r:id="rId3"/>
              </a:rPr>
              <a:t>http://www.uic.edu/classes/eecs/eecs520/textbook/node32.html</a:t>
            </a:r>
            <a:endParaRPr lang="en-US" sz="1200" dirty="0">
              <a:latin typeface="+mj-lt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1912589"/>
              </p:ext>
            </p:extLst>
          </p:nvPr>
        </p:nvGraphicFramePr>
        <p:xfrm>
          <a:off x="5029200" y="2215337"/>
          <a:ext cx="2114550" cy="1357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4" imgW="990360" imgH="634680" progId="Equation.3">
                  <p:embed/>
                </p:oleObj>
              </mc:Choice>
              <mc:Fallback>
                <p:oleObj name="数式" r:id="rId4" imgW="990360" imgH="6346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2215337"/>
                        <a:ext cx="2114550" cy="1357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13936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2/3/2025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6912991"/>
              </p:ext>
            </p:extLst>
          </p:nvPr>
        </p:nvGraphicFramePr>
        <p:xfrm>
          <a:off x="268288" y="1344613"/>
          <a:ext cx="8404225" cy="3827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936960" imgH="1790640" progId="Equation.DSMT4">
                  <p:embed/>
                </p:oleObj>
              </mc:Choice>
              <mc:Fallback>
                <p:oleObj name="Equation" r:id="rId2" imgW="3936960" imgH="17906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288" y="1344613"/>
                        <a:ext cx="8404225" cy="3827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32122" y="228600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Poisson and Laplace equation in spherical polar coordinates -- continued</a:t>
            </a:r>
          </a:p>
        </p:txBody>
      </p:sp>
    </p:spTree>
    <p:extLst>
      <p:ext uri="{BB962C8B-B14F-4D97-AF65-F5344CB8AC3E}">
        <p14:creationId xmlns:p14="http://schemas.microsoft.com/office/powerpoint/2010/main" val="2413995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2/3/2025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228600"/>
            <a:ext cx="701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Properties of spherical harmonic functions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8015299"/>
              </p:ext>
            </p:extLst>
          </p:nvPr>
        </p:nvGraphicFramePr>
        <p:xfrm>
          <a:off x="228600" y="992907"/>
          <a:ext cx="8323358" cy="48721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717960" imgH="3924000" progId="Equation.DSMT4">
                  <p:embed/>
                </p:oleObj>
              </mc:Choice>
              <mc:Fallback>
                <p:oleObj name="Equation" r:id="rId2" imgW="6717960" imgH="39240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992907"/>
                        <a:ext cx="8323358" cy="487218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799987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2/3/2025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1136154"/>
              </p:ext>
            </p:extLst>
          </p:nvPr>
        </p:nvGraphicFramePr>
        <p:xfrm>
          <a:off x="474044" y="865926"/>
          <a:ext cx="5667375" cy="53586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2717640" imgH="2565360" progId="Equation.3">
                  <p:embed/>
                </p:oleObj>
              </mc:Choice>
              <mc:Fallback>
                <p:oleObj name="数式" r:id="rId2" imgW="2717640" imgH="25653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044" y="865926"/>
                        <a:ext cx="5667375" cy="535862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74044" y="107530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Legendre and Associated Legendre functions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F7E3032-7477-403B-B2FB-2E3518586545}"/>
              </a:ext>
            </a:extLst>
          </p:cNvPr>
          <p:cNvSpPr txBox="1"/>
          <p:nvPr/>
        </p:nvSpPr>
        <p:spPr>
          <a:xfrm>
            <a:off x="4960319" y="5257800"/>
            <a:ext cx="3429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This is the Condon and </a:t>
            </a:r>
            <a:r>
              <a:rPr lang="en-US" sz="2400" dirty="0" err="1">
                <a:latin typeface="+mj-lt"/>
              </a:rPr>
              <a:t>Shortley</a:t>
            </a:r>
            <a:r>
              <a:rPr lang="en-US" sz="2400" dirty="0">
                <a:latin typeface="+mj-lt"/>
              </a:rPr>
              <a:t> convention and the most common. </a:t>
            </a:r>
          </a:p>
        </p:txBody>
      </p:sp>
    </p:spTree>
    <p:extLst>
      <p:ext uri="{BB962C8B-B14F-4D97-AF65-F5344CB8AC3E}">
        <p14:creationId xmlns:p14="http://schemas.microsoft.com/office/powerpoint/2010/main" val="2483240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FCB04F-6D04-45E1-8566-6D5692EB0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2/3/2025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EB71E3-1493-41C1-8361-EEF11C79E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8A6D16-F9D4-4637-84C3-307C41887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B36F11E2-C5F5-40DE-84E4-73B8C662DC1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0312488"/>
              </p:ext>
            </p:extLst>
          </p:nvPr>
        </p:nvGraphicFramePr>
        <p:xfrm>
          <a:off x="1143000" y="609600"/>
          <a:ext cx="6338888" cy="5881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819160" imgH="2616120" progId="Equation.DSMT4">
                  <p:embed/>
                </p:oleObj>
              </mc:Choice>
              <mc:Fallback>
                <p:oleObj name="Equation" r:id="rId2" imgW="2819160" imgH="2616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43000" y="609600"/>
                        <a:ext cx="6338888" cy="58816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506971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2/3/2025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3350" y="30004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Some spherical harmonic functions: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6370846"/>
              </p:ext>
            </p:extLst>
          </p:nvPr>
        </p:nvGraphicFramePr>
        <p:xfrm>
          <a:off x="457200" y="908163"/>
          <a:ext cx="3951287" cy="557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1930320" imgH="2717640" progId="Equation.3">
                  <p:embed/>
                </p:oleObj>
              </mc:Choice>
              <mc:Fallback>
                <p:oleObj name="数式" r:id="rId2" imgW="1930320" imgH="2717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908163"/>
                        <a:ext cx="3951287" cy="5570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D51A9D6D-A515-4F8F-A6DC-2B00DAD56EB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1826880"/>
              </p:ext>
            </p:extLst>
          </p:nvPr>
        </p:nvGraphicFramePr>
        <p:xfrm>
          <a:off x="3429000" y="543857"/>
          <a:ext cx="5402580" cy="7819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930320" imgH="279360" progId="Equation.DSMT4">
                  <p:embed/>
                </p:oleObj>
              </mc:Choice>
              <mc:Fallback>
                <p:oleObj name="Equation" r:id="rId4" imgW="193032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429000" y="543857"/>
                        <a:ext cx="5402580" cy="7819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706373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13153</TotalTime>
  <Words>547</Words>
  <Application>Microsoft Office PowerPoint</Application>
  <PresentationFormat>On-screen Show (4:3)</PresentationFormat>
  <Paragraphs>139</Paragraphs>
  <Slides>29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Arial</vt:lpstr>
      <vt:lpstr>Calibri</vt:lpstr>
      <vt:lpstr>Symbol</vt:lpstr>
      <vt:lpstr>Office Theme</vt:lpstr>
      <vt:lpstr>数式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757</cp:revision>
  <cp:lastPrinted>2020-01-31T17:53:07Z</cp:lastPrinted>
  <dcterms:created xsi:type="dcterms:W3CDTF">2012-01-10T18:32:24Z</dcterms:created>
  <dcterms:modified xsi:type="dcterms:W3CDTF">2025-02-03T14:48:45Z</dcterms:modified>
</cp:coreProperties>
</file>